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5" r:id="rId2"/>
    <p:sldId id="271" r:id="rId3"/>
    <p:sldId id="273" r:id="rId4"/>
    <p:sldId id="275" r:id="rId5"/>
    <p:sldId id="257" r:id="rId6"/>
    <p:sldId id="258" r:id="rId7"/>
    <p:sldId id="259" r:id="rId8"/>
    <p:sldId id="260" r:id="rId9"/>
    <p:sldId id="261" r:id="rId10"/>
    <p:sldId id="263" r:id="rId11"/>
    <p:sldId id="266" r:id="rId12"/>
    <p:sldId id="267" r:id="rId13"/>
    <p:sldId id="264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A09EB-8B05-4966-8CA0-865C4400D26C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71F7C-C955-4ED3-8433-7A56C10741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952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gif"/><Relationship Id="rId18" Type="http://schemas.openxmlformats.org/officeDocument/2006/relationships/image" Target="../media/image67.png"/><Relationship Id="rId3" Type="http://schemas.openxmlformats.org/officeDocument/2006/relationships/audio" Target="file:///C:\Users\2\Desktop\&#1052;&#1091;&#1085;&#1080;&#1094;&#1080;&#1087;&#1072;&#1083;&#1100;&#1085;&#1099;&#1082;%20&#1050;&#1054;&#1053;&#1050;&#1059;&#1056;&#1057;&#1067;\&#1051;&#1059;&#1063;&#1064;&#1040;&#1071;%20&#1055;&#1056;&#1045;&#1047;&#1045;&#1053;&#1058;&#1040;&#1062;&#1048;&#1071;%20&#1040;&#1075;&#1072;&#1077;&#1074;&#1072;%20&#1048;&#1085;&#1085;&#1072;%20&#1042;&#1072;&#1089;&#1080;&#1083;&#1100;&#1077;&#1074;&#1085;&#1072;\&#1075;&#1086;&#1083;&#1091;&#1073;&#1100;.mp3" TargetMode="External"/><Relationship Id="rId7" Type="http://schemas.openxmlformats.org/officeDocument/2006/relationships/image" Target="../media/image56.png"/><Relationship Id="rId12" Type="http://schemas.openxmlformats.org/officeDocument/2006/relationships/image" Target="../media/image61.gif"/><Relationship Id="rId17" Type="http://schemas.openxmlformats.org/officeDocument/2006/relationships/image" Target="../media/image66.png"/><Relationship Id="rId2" Type="http://schemas.openxmlformats.org/officeDocument/2006/relationships/audio" Target="file:///C:\Users\2\Desktop\&#1052;&#1091;&#1085;&#1080;&#1094;&#1080;&#1087;&#1072;&#1083;&#1100;&#1085;&#1099;&#1082;%20&#1050;&#1054;&#1053;&#1050;&#1059;&#1056;&#1057;&#1067;\&#1051;&#1059;&#1063;&#1064;&#1040;&#1071;%20&#1055;&#1056;&#1045;&#1047;&#1045;&#1053;&#1058;&#1040;&#1062;&#1048;&#1071;%20&#1040;&#1075;&#1072;&#1077;&#1074;&#1072;%20&#1048;&#1085;&#1085;&#1072;%20&#1042;&#1072;&#1089;&#1080;&#1083;&#1100;&#1077;&#1074;&#1085;&#1072;\&#1072;&#1080;&#1089;&#1090;.mp3" TargetMode="External"/><Relationship Id="rId16" Type="http://schemas.openxmlformats.org/officeDocument/2006/relationships/image" Target="../media/image65.png"/><Relationship Id="rId1" Type="http://schemas.openxmlformats.org/officeDocument/2006/relationships/audio" Target="file:///C:\Users\2\Desktop\&#1052;&#1091;&#1085;&#1080;&#1094;&#1080;&#1087;&#1072;&#1083;&#1100;&#1085;&#1099;&#1082;%20&#1050;&#1054;&#1053;&#1050;&#1059;&#1056;&#1057;&#1067;\&#1051;&#1059;&#1063;&#1064;&#1040;&#1071;%20&#1055;&#1056;&#1045;&#1047;&#1045;&#1053;&#1058;&#1040;&#1062;&#1048;&#1071;%20&#1040;&#1075;&#1072;&#1077;&#1074;&#1072;%20&#1048;&#1085;&#1085;&#1072;%20&#1042;&#1072;&#1089;&#1080;&#1083;&#1100;&#1077;&#1074;&#1085;&#1072;\&#1089;&#1080;&#1085;&#1080;&#1094;&#1072;.mp3" TargetMode="External"/><Relationship Id="rId6" Type="http://schemas.openxmlformats.org/officeDocument/2006/relationships/image" Target="../media/image34.jpeg"/><Relationship Id="rId11" Type="http://schemas.openxmlformats.org/officeDocument/2006/relationships/image" Target="../media/image60.gif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64.png"/><Relationship Id="rId10" Type="http://schemas.openxmlformats.org/officeDocument/2006/relationships/image" Target="../media/image59.jpeg"/><Relationship Id="rId4" Type="http://schemas.openxmlformats.org/officeDocument/2006/relationships/audio" Target="file:///C:\Users\2\Desktop\&#1052;&#1091;&#1085;&#1080;&#1094;&#1080;&#1087;&#1072;&#1083;&#1100;&#1085;&#1099;&#1082;%20&#1050;&#1054;&#1053;&#1050;&#1059;&#1056;&#1057;&#1067;\&#1051;&#1059;&#1063;&#1064;&#1040;&#1071;%20&#1055;&#1056;&#1045;&#1047;&#1045;&#1053;&#1058;&#1040;&#1062;&#1048;&#1071;%20&#1040;&#1075;&#1072;&#1077;&#1074;&#1072;%20&#1048;&#1085;&#1085;&#1072;%20&#1042;&#1072;&#1089;&#1080;&#1083;&#1100;&#1077;&#1074;&#1085;&#1072;\01_utki_kryakva_prizyv_-_01_utki_kryakva_prizyv.mp3" TargetMode="External"/><Relationship Id="rId9" Type="http://schemas.openxmlformats.org/officeDocument/2006/relationships/image" Target="../media/image58.jpeg"/><Relationship Id="rId14" Type="http://schemas.openxmlformats.org/officeDocument/2006/relationships/image" Target="../media/image63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10" Type="http://schemas.openxmlformats.org/officeDocument/2006/relationships/image" Target="../media/image76.gif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jpeg"/><Relationship Id="rId7" Type="http://schemas.openxmlformats.org/officeDocument/2006/relationships/image" Target="../media/image82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11" Type="http://schemas.openxmlformats.org/officeDocument/2006/relationships/image" Target="../media/image92.jpe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2\Desktop\&#1052;&#1091;&#1085;&#1080;&#1094;&#1080;&#1087;&#1072;&#1083;&#1100;&#1085;&#1099;&#1082;%20&#1050;&#1054;&#1053;&#1050;&#1059;&#1056;&#1057;&#1067;\&#1051;&#1059;&#1063;&#1064;&#1040;&#1071;%20&#1055;&#1056;&#1045;&#1047;&#1045;&#1053;&#1058;&#1040;&#1062;&#1048;&#1071;%20&#1040;&#1075;&#1072;&#1077;&#1074;&#1072;%20&#1048;&#1085;&#1085;&#1072;%20&#1042;&#1072;&#1089;&#1080;&#1083;&#1100;&#1077;&#1074;&#1085;&#1072;\Zvuki_prirody_-_Zvuki_prirody_SHum_vody_penie_ptic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26.jpeg"/><Relationship Id="rId10" Type="http://schemas.openxmlformats.org/officeDocument/2006/relationships/image" Target="../media/image31.pn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pn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2\Desktop\&#1052;&#1091;&#1085;&#1080;&#1094;&#1080;&#1087;&#1072;&#1083;&#1100;&#1085;&#1099;&#1082;%20&#1050;&#1054;&#1053;&#1050;&#1059;&#1056;&#1057;&#1067;\&#1051;&#1059;&#1063;&#1064;&#1040;&#1071;%20&#1055;&#1056;&#1045;&#1047;&#1045;&#1053;&#1058;&#1040;&#1062;&#1048;&#1071;%20&#1040;&#1075;&#1072;&#1077;&#1074;&#1072;%20&#1048;&#1085;&#1085;&#1072;%20&#1042;&#1072;&#1089;&#1080;&#1083;&#1100;&#1077;&#1074;&#1085;&#1072;\Utro_v_lesu_-_6_-_Penie_ptic_-_v_ofise_(iPleer.fm).mp3" TargetMode="Externa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jpe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d2me0fuzw8a1c5.cloudfront.net/files/img/10058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58" y="0"/>
            <a:ext cx="914565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67544" y="548680"/>
            <a:ext cx="8280921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angle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«Природа Омской области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664" y="2348880"/>
            <a:ext cx="6048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Познавательное развитие</a:t>
            </a:r>
          </a:p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2924944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Кипреева</a:t>
            </a:r>
            <a:r>
              <a:rPr lang="ru-RU" sz="2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Гульсина</a:t>
            </a:r>
            <a:r>
              <a:rPr lang="ru-RU" sz="2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Ильгизяровна</a:t>
            </a:r>
            <a:endParaRPr lang="ru-RU" sz="2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Воспитатель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БОУ «</a:t>
            </a:r>
            <a:r>
              <a:rPr lang="ru-RU" sz="24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Кабаньевская</a:t>
            </a:r>
            <a:r>
              <a:rPr lang="ru-RU" sz="2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ООШ»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39752" y="5733256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</a:t>
            </a:r>
            <a:r>
              <a:rPr lang="ru-RU" sz="28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С.Кабанье</a:t>
            </a:r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ramki-vsem.ru/fon/svetlyj-fon2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http://krasptica.ru/wp-content/uploads/2015/08/Mozhno-li-est-aist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260648"/>
            <a:ext cx="3236286" cy="3233728"/>
          </a:xfrm>
          <a:prstGeom prst="rect">
            <a:avLst/>
          </a:prstGeom>
          <a:noFill/>
        </p:spPr>
      </p:pic>
      <p:pic>
        <p:nvPicPr>
          <p:cNvPr id="20484" name="Picture 4" descr="http://3.bp.blogspot.com/-2Zl8OPEzItg/VSilGipoZDI/AAAAAAABLGs/cqFGe44iEgY1xMPSJ1UBk4mw2lZYm0g3w/s1600/Duck_PNG_Pictur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56818" y="2996952"/>
            <a:ext cx="2823494" cy="2331824"/>
          </a:xfrm>
          <a:prstGeom prst="rect">
            <a:avLst/>
          </a:prstGeom>
          <a:noFill/>
        </p:spPr>
      </p:pic>
      <p:pic>
        <p:nvPicPr>
          <p:cNvPr id="20486" name="Picture 6" descr="https://files.web2edu.ru/ff78e13e-8407-46cb-a439-ecd1d2beb916/d85e5c12-490f-4db2-a5f9-921880b9cb95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3153788"/>
            <a:ext cx="2448272" cy="2230328"/>
          </a:xfrm>
          <a:prstGeom prst="rect">
            <a:avLst/>
          </a:prstGeom>
          <a:noFill/>
        </p:spPr>
      </p:pic>
      <p:pic>
        <p:nvPicPr>
          <p:cNvPr id="20488" name="Picture 8" descr="http://zoomuseum-tsu.ru/data/birds/0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476672"/>
            <a:ext cx="2945904" cy="2945904"/>
          </a:xfrm>
          <a:prstGeom prst="rect">
            <a:avLst/>
          </a:prstGeom>
          <a:noFill/>
        </p:spPr>
      </p:pic>
      <p:pic>
        <p:nvPicPr>
          <p:cNvPr id="20490" name="Picture 10" descr="http://piterhunt.ru/Library/formozov/sputniksledop/7/25.gif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6245" b="21357"/>
          <a:stretch>
            <a:fillRect/>
          </a:stretch>
        </p:blipFill>
        <p:spPr bwMode="auto">
          <a:xfrm rot="15572446">
            <a:off x="1420674" y="5148821"/>
            <a:ext cx="1068506" cy="1656184"/>
          </a:xfrm>
          <a:prstGeom prst="rect">
            <a:avLst/>
          </a:prstGeom>
          <a:noFill/>
        </p:spPr>
      </p:pic>
      <p:pic>
        <p:nvPicPr>
          <p:cNvPr id="20492" name="Picture 12" descr="http://osledah.ru/img/sled-belogo-aista.gif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608"/>
          <a:stretch>
            <a:fillRect/>
          </a:stretch>
        </p:blipFill>
        <p:spPr bwMode="auto">
          <a:xfrm rot="5614266">
            <a:off x="4986201" y="5190377"/>
            <a:ext cx="1321444" cy="1489288"/>
          </a:xfrm>
          <a:prstGeom prst="rect">
            <a:avLst/>
          </a:prstGeom>
          <a:noFill/>
        </p:spPr>
      </p:pic>
      <p:pic>
        <p:nvPicPr>
          <p:cNvPr id="20494" name="Picture 14" descr="http://osledah.ru/img/sdedy-sizogo-golubya.gif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4809" r="29857"/>
          <a:stretch>
            <a:fillRect/>
          </a:stretch>
        </p:blipFill>
        <p:spPr bwMode="auto">
          <a:xfrm rot="5400000">
            <a:off x="6852188" y="5253268"/>
            <a:ext cx="1169123" cy="1553036"/>
          </a:xfrm>
          <a:prstGeom prst="rect">
            <a:avLst/>
          </a:prstGeom>
          <a:noFill/>
        </p:spPr>
      </p:pic>
      <p:pic>
        <p:nvPicPr>
          <p:cNvPr id="20496" name="Picture 16" descr="http://piterhunt.ru/Library/formozov/sputniksledop/10/18.gif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704"/>
          <a:stretch>
            <a:fillRect/>
          </a:stretch>
        </p:blipFill>
        <p:spPr bwMode="auto">
          <a:xfrm rot="16995103">
            <a:off x="3250391" y="5378397"/>
            <a:ext cx="1179424" cy="1473433"/>
          </a:xfrm>
          <a:prstGeom prst="rect">
            <a:avLst/>
          </a:prstGeom>
          <a:noFill/>
        </p:spPr>
      </p:pic>
      <p:pic>
        <p:nvPicPr>
          <p:cNvPr id="13" name="синиц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15" cstate="print"/>
          <a:stretch>
            <a:fillRect/>
          </a:stretch>
        </p:blipFill>
        <p:spPr>
          <a:xfrm>
            <a:off x="6228184" y="2060848"/>
            <a:ext cx="304800" cy="304800"/>
          </a:xfrm>
          <a:prstGeom prst="rect">
            <a:avLst/>
          </a:prstGeom>
        </p:spPr>
      </p:pic>
      <p:pic>
        <p:nvPicPr>
          <p:cNvPr id="14" name="аис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6" cstate="print"/>
          <a:stretch>
            <a:fillRect/>
          </a:stretch>
        </p:blipFill>
        <p:spPr>
          <a:xfrm>
            <a:off x="2771800" y="1700808"/>
            <a:ext cx="304800" cy="304800"/>
          </a:xfrm>
          <a:prstGeom prst="rect">
            <a:avLst/>
          </a:prstGeom>
        </p:spPr>
      </p:pic>
      <p:pic>
        <p:nvPicPr>
          <p:cNvPr id="15" name="голубь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7" cstate="print"/>
          <a:stretch>
            <a:fillRect/>
          </a:stretch>
        </p:blipFill>
        <p:spPr>
          <a:xfrm>
            <a:off x="3347864" y="4365104"/>
            <a:ext cx="304800" cy="304800"/>
          </a:xfrm>
          <a:prstGeom prst="rect">
            <a:avLst/>
          </a:prstGeom>
        </p:spPr>
      </p:pic>
      <p:pic>
        <p:nvPicPr>
          <p:cNvPr id="16" name="01_utki_kryakva_prizyv_-_01_utki_kryakva_prizyv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8" cstate="print"/>
          <a:stretch>
            <a:fillRect/>
          </a:stretch>
        </p:blipFill>
        <p:spPr>
          <a:xfrm>
            <a:off x="5868144" y="4149080"/>
            <a:ext cx="304800" cy="3048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868144" y="18864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Найдите следы птиц  и они вам споют песенки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0.00417 C -0.23837 0.01967 -0.46962 0.03517 -0.53368 0.00093 C -0.59774 -0.03331 -0.38837 -0.13208 -0.39149 -0.20124 C -0.39462 -0.27041 -0.53663 -0.35623 -0.55295 -0.41475 C -0.56927 -0.47328 -0.50035 -0.52787 -0.48906 -0.55285 C -0.47778 -0.57783 -0.4816 -0.57113 -0.48542 -0.56419 " pathEditMode="relative" rAng="0" ptsTypes="aaaaaA">
                                      <p:cBhvr>
                                        <p:cTn id="6" dur="2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00" y="-2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717 C 0.18143 0.03169 0.3632 0.05667 0.45 0.00324 C 0.53698 -0.0502 0.52535 -0.26579 0.52084 -0.31298 C 0.51632 -0.35994 0.43976 -0.28522 0.42361 -0.27921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0" y="-1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0.00277 C -0.08646 -0.08281 -0.16754 -0.16262 -0.19063 -0.28707 C -0.21372 -0.41152 -0.1875 -0.66828 -0.14375 -0.74925 C -0.1 -0.83021 0.02378 -0.7578 0.07187 -0.7733 C 0.11944 -0.7888 0.04704 -0.84339 0.14305 -0.84247 C 0.23906 -0.84154 0.56996 -0.80291 0.64791 -0.76706 C 0.72586 -0.7312 0.61666 -0.6507 0.61041 -0.62734 " pathEditMode="relative" rAng="0" ptsTypes="aaaaaaA">
                                      <p:cBhvr>
                                        <p:cTn id="16" dur="2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00" y="-4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3347E-6 C 0.0717 -0.2415 0.1434 -0.483 0.12292 -0.61324 C 0.10243 -0.74347 0.00504 -0.74393 -0.12309 -0.78164 C -0.25104 -0.81934 -0.54097 -0.8892 -0.64462 -0.83947 C -0.74826 -0.78973 -0.7441 -0.58131 -0.74462 -0.48323 C -0.74514 -0.38515 -0.66423 -0.28916 -0.64826 -0.25029 " pathEditMode="relative" ptsTypes="aaaaaA">
                                      <p:cBhvr>
                                        <p:cTn id="21" dur="2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637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128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20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684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3" name="AutoShape 5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5" name="AutoShape 7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8" name="Picture 10" descr="http://admnvrsk.ru/media/images/2016/09/06/21171/sk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1468"/>
          </a:xfrm>
          <a:prstGeom prst="rect">
            <a:avLst/>
          </a:prstGeom>
          <a:noFill/>
        </p:spPr>
      </p:pic>
      <p:pic>
        <p:nvPicPr>
          <p:cNvPr id="22541" name="Picture 13" descr="C:\Users\2\Desktop\depositphotos_50322001-Autumn-maple-tre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18" r="8772"/>
          <a:stretch>
            <a:fillRect/>
          </a:stretch>
        </p:blipFill>
        <p:spPr bwMode="auto">
          <a:xfrm>
            <a:off x="3923928" y="1916832"/>
            <a:ext cx="2952328" cy="4646781"/>
          </a:xfrm>
          <a:prstGeom prst="rect">
            <a:avLst/>
          </a:prstGeom>
          <a:noFill/>
        </p:spPr>
      </p:pic>
      <p:sp>
        <p:nvSpPr>
          <p:cNvPr id="22543" name="AutoShape 15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5" name="Picture 17" descr="C:\Users\2\Desktop\img_5702b574426a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9F8"/>
              </a:clrFrom>
              <a:clrTo>
                <a:srgbClr val="FAF9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528" y="1772816"/>
            <a:ext cx="3449646" cy="4811365"/>
          </a:xfrm>
          <a:prstGeom prst="rect">
            <a:avLst/>
          </a:prstGeom>
          <a:noFill/>
        </p:spPr>
      </p:pic>
      <p:sp>
        <p:nvSpPr>
          <p:cNvPr id="22547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9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52" name="AutoShape 2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53" name="Picture 25" descr="C:\Users\2\Desktop\hello_html_1bf13b8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5063" t="6557" r="23233"/>
          <a:stretch>
            <a:fillRect/>
          </a:stretch>
        </p:blipFill>
        <p:spPr bwMode="auto">
          <a:xfrm>
            <a:off x="6479704" y="2132856"/>
            <a:ext cx="2664296" cy="4320480"/>
          </a:xfrm>
          <a:prstGeom prst="rect">
            <a:avLst/>
          </a:prstGeom>
          <a:noFill/>
        </p:spPr>
      </p:pic>
      <p:sp>
        <p:nvSpPr>
          <p:cNvPr id="22555" name="AutoShape 27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56" name="Picture 28" descr="C:\Users\2\Desktop\depositphotos_9599190-stock-photo-spring-birch-buds-isolated-on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0"/>
            <a:ext cx="1440160" cy="2008396"/>
          </a:xfrm>
          <a:prstGeom prst="rect">
            <a:avLst/>
          </a:prstGeom>
          <a:noFill/>
        </p:spPr>
      </p:pic>
      <p:sp>
        <p:nvSpPr>
          <p:cNvPr id="22558" name="AutoShape 3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59" name="Picture 31" descr="C:\Users\2\Desktop\maple-seed-leaves-1104357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23" t="7969" r="15653" b="14999"/>
          <a:stretch>
            <a:fillRect/>
          </a:stretch>
        </p:blipFill>
        <p:spPr bwMode="auto">
          <a:xfrm>
            <a:off x="2555776" y="0"/>
            <a:ext cx="1728192" cy="1789913"/>
          </a:xfrm>
          <a:prstGeom prst="rect">
            <a:avLst/>
          </a:prstGeom>
          <a:noFill/>
        </p:spPr>
      </p:pic>
      <p:sp>
        <p:nvSpPr>
          <p:cNvPr id="22561" name="AutoShape 33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63" name="Picture 35" descr="C:\Users\2\Desktop\depositphotos_11945476-stock-photo-oak-twig-with-leaves-and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14634">
            <a:off x="4404135" y="366656"/>
            <a:ext cx="2270069" cy="1649563"/>
          </a:xfrm>
          <a:prstGeom prst="rect">
            <a:avLst/>
          </a:prstGeom>
          <a:noFill/>
        </p:spPr>
      </p:pic>
      <p:pic>
        <p:nvPicPr>
          <p:cNvPr id="22564" name="Picture 36" descr="C:\Users\2\Desktop\3047219-3d-illustration-of-christmas-tree-isolated-over-white-background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937658"/>
            <a:ext cx="3600400" cy="4920342"/>
          </a:xfrm>
          <a:prstGeom prst="rect">
            <a:avLst/>
          </a:prstGeom>
          <a:noFill/>
        </p:spPr>
      </p:pic>
      <p:sp>
        <p:nvSpPr>
          <p:cNvPr id="22566" name="AutoShape 3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68" name="Picture 40" descr="http://imagestars.ru/img-q5y5x5n4g40414v5i4k4o4v5w5x5l4p4o4l5r2n474l4u58444r4n4/shishki.gif"/>
          <p:cNvPicPr>
            <a:picLocks noChangeAspect="1" noChangeArrowheads="1"/>
          </p:cNvPicPr>
          <p:nvPr/>
        </p:nvPicPr>
        <p:blipFill>
          <a:blip r:embed="rId10" cstate="print"/>
          <a:srcRect l="7433" b="19616"/>
          <a:stretch>
            <a:fillRect/>
          </a:stretch>
        </p:blipFill>
        <p:spPr bwMode="auto">
          <a:xfrm rot="9638092">
            <a:off x="6831174" y="231950"/>
            <a:ext cx="1665180" cy="1559875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259632" y="6488668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каждого дерева есть свои плоды, попробуйте их найти.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6226 C 0.04531 0.13125 0.09079 0.20023 0.14166 0.19861 C 0.19253 0.19652 0.27361 0.03865 0.30625 0.05069 C 0.33906 0.06273 0.28993 0.24953 0.33889 0.27245 C 0.38784 0.29514 0.53836 0.1662 0.5993 0.18842 C 0.65989 0.21064 0.68177 0.3081 0.70364 0.40625 " pathEditMode="relative" rAng="0" ptsTypes="aaaaaA">
                                      <p:cBhvr>
                                        <p:cTn id="6" dur="20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5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C -0.07812 -0.01019 -0.15608 -0.02037 -0.20538 0.02338 C -0.25469 0.0669 -0.32257 0.22801 -0.29601 0.26111 C -0.26944 0.29421 -0.11649 0.27523 -0.04601 0.22152 C 0.02448 0.16782 0.0842 -0.09144 0.12708 -0.06135 C 0.16997 -0.03125 0.19028 0.18518 0.21076 0.40162 " pathEditMode="relative" ptsTypes="aaaaaA">
                                      <p:cBhvr>
                                        <p:cTn id="11" dur="20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5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C 0.0934 -0.01065 0.18698 -0.02107 0.23108 0.01435 C 0.27518 0.04977 0.31268 0.1581 0.26476 0.2125 C 0.21684 0.2669 0.02882 0.37199 -0.05677 0.34051 C -0.14236 0.30903 -0.1783 0.0125 -0.24861 0.02338 C -0.31892 0.03426 -0.39878 0.21968 -0.47847 0.40532 " pathEditMode="relative" ptsTypes="aaaaaA">
                                      <p:cBhvr>
                                        <p:cTn id="16" dur="20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208 C -0.09288 -0.03842 -0.18542 -0.07453 -0.23212 -0.05486 C -0.27899 -0.03495 -0.30955 0.05949 -0.28125 0.11713 C -0.25295 0.17477 -0.07986 0.24283 -0.06233 0.29074 C -0.04479 0.33866 -0.11823 0.43866 -0.17639 0.40463 C -0.23455 0.37061 -0.36302 0.07524 -0.41111 0.08727 C -0.45903 0.09954 -0.46163 0.28889 -0.46406 0.47848 " pathEditMode="relative" rAng="0" ptsTypes="aaaaaaA">
                                      <p:cBhvr>
                                        <p:cTn id="21" dur="20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00" y="2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7" name="Picture 5" descr="C:\Users\2\Desktop\besplatnye-fony-dlya-presentacii-powerpoin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9" name="Picture 7" descr="https://im0-tub-ru.yandex.net/i?id=db92a8ccf99784dc837945c2db06f02f&amp;n=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892" y="404663"/>
            <a:ext cx="7524516" cy="3542793"/>
          </a:xfrm>
          <a:prstGeom prst="rect">
            <a:avLst/>
          </a:prstGeom>
          <a:noFill/>
        </p:spPr>
      </p:pic>
      <p:sp>
        <p:nvSpPr>
          <p:cNvPr id="23561" name="AutoShape 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2" name="Picture 10" descr="C:\Users\2\Desktop\glory-of-the-snow-flowers-elena-elisseev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92623" y="3933056"/>
            <a:ext cx="1851377" cy="2780928"/>
          </a:xfrm>
          <a:prstGeom prst="rect">
            <a:avLst/>
          </a:prstGeom>
          <a:noFill/>
        </p:spPr>
      </p:pic>
      <p:sp>
        <p:nvSpPr>
          <p:cNvPr id="23564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6" name="AutoShape 1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8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9" name="Picture 17" descr="C:\Users\2\Desktop\fotooboi-snowdrops-podsnezhnik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4285616"/>
            <a:ext cx="1944216" cy="2263243"/>
          </a:xfrm>
          <a:prstGeom prst="rect">
            <a:avLst/>
          </a:prstGeom>
          <a:noFill/>
        </p:spPr>
      </p:pic>
      <p:sp>
        <p:nvSpPr>
          <p:cNvPr id="23571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72" name="Picture 20" descr="C:\Users\2\Desktop\08a8725dc43743e790d99ce93ef19edf_736x73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3914180"/>
            <a:ext cx="2736304" cy="2736304"/>
          </a:xfrm>
          <a:prstGeom prst="rect">
            <a:avLst/>
          </a:prstGeom>
          <a:noFill/>
        </p:spPr>
      </p:pic>
      <p:sp>
        <p:nvSpPr>
          <p:cNvPr id="23574" name="AutoShape 2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75" name="Picture 23" descr="C:\Users\2\Desktop\1433167791_camomile-1-08.png"/>
          <p:cNvPicPr>
            <a:picLocks noChangeAspect="1" noChangeArrowheads="1"/>
          </p:cNvPicPr>
          <p:nvPr/>
        </p:nvPicPr>
        <p:blipFill>
          <a:blip r:embed="rId7" cstate="print"/>
          <a:srcRect b="3463"/>
          <a:stretch>
            <a:fillRect/>
          </a:stretch>
        </p:blipFill>
        <p:spPr bwMode="auto">
          <a:xfrm>
            <a:off x="6012160" y="4102860"/>
            <a:ext cx="1296144" cy="2278468"/>
          </a:xfrm>
          <a:prstGeom prst="rect">
            <a:avLst/>
          </a:prstGeom>
          <a:noFill/>
        </p:spPr>
      </p:pic>
      <p:sp>
        <p:nvSpPr>
          <p:cNvPr id="23577" name="AutoShape 25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78" name="Picture 26" descr="C:\Users\2\Desktop\hello_html_4ce31e88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4365104"/>
            <a:ext cx="1655192" cy="196858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611560" y="0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Посмотрите на полянке растут растения, найдите среди них исчезающие виды, которые находятся под охраной закона.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-0.05104 -0.4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" y="-2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0.08664 -0.5115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" y="-2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59259E-6 L -0.4618 -0.5071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00" y="-2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5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43 0.00717 L 2.5E-6 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-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5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5.18519E-6 L 0.02378 5.18519E-6 " pathEditMode="relative" ptsTypes="AA">
                                      <p:cBhvr>
                                        <p:cTn id="26" dur="20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69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7" descr="http://michutka.3dn.ru/99/011.jpg"/>
          <p:cNvPicPr>
            <a:picLocks noChangeAspect="1" noChangeArrowheads="1"/>
          </p:cNvPicPr>
          <p:nvPr/>
        </p:nvPicPr>
        <p:blipFill>
          <a:blip r:embed="rId3" cstate="print"/>
          <a:srcRect l="2269" t="6122" r="15628" b="7143"/>
          <a:stretch>
            <a:fillRect/>
          </a:stretch>
        </p:blipFill>
        <p:spPr bwMode="auto">
          <a:xfrm>
            <a:off x="395536" y="188640"/>
            <a:ext cx="237626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http://5klass.net/datas/okruzhajuschij-mir/Posmotri-vokrug-2-klass/0013-013-Posmotri-vokrug-2-klass.jpg"/>
          <p:cNvPicPr>
            <a:picLocks noChangeAspect="1" noChangeArrowheads="1"/>
          </p:cNvPicPr>
          <p:nvPr/>
        </p:nvPicPr>
        <p:blipFill>
          <a:blip r:embed="rId4" cstate="print"/>
          <a:srcRect l="7875" t="19551" r="4714" b="4851"/>
          <a:stretch>
            <a:fillRect/>
          </a:stretch>
        </p:blipFill>
        <p:spPr bwMode="auto">
          <a:xfrm>
            <a:off x="3347864" y="188640"/>
            <a:ext cx="2423292" cy="1630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http://900igr.net/data/chelovek/Pravila-v-lesu.files/0010-028-Ne-shumite-v-lesu.jpg"/>
          <p:cNvPicPr>
            <a:picLocks noChangeAspect="1" noChangeArrowheads="1"/>
          </p:cNvPicPr>
          <p:nvPr/>
        </p:nvPicPr>
        <p:blipFill>
          <a:blip r:embed="rId5" cstate="print"/>
          <a:srcRect l="9240" t="2410"/>
          <a:stretch>
            <a:fillRect/>
          </a:stretch>
        </p:blipFill>
        <p:spPr bwMode="auto">
          <a:xfrm>
            <a:off x="6444208" y="188640"/>
            <a:ext cx="2307095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http://900igr.net/datai/okruzhajuschij-mir/Beregite-prirodu/0018-034-Kak-razvodit-kostjor.jpg"/>
          <p:cNvPicPr>
            <a:picLocks noChangeAspect="1" noChangeArrowheads="1"/>
          </p:cNvPicPr>
          <p:nvPr/>
        </p:nvPicPr>
        <p:blipFill>
          <a:blip r:embed="rId6" cstate="print"/>
          <a:srcRect t="14474" r="360"/>
          <a:stretch>
            <a:fillRect/>
          </a:stretch>
        </p:blipFill>
        <p:spPr bwMode="auto">
          <a:xfrm>
            <a:off x="6544081" y="2567335"/>
            <a:ext cx="2365665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" descr="http://www.stihi.ru/pics/2012/10/28/1286.jpg"/>
          <p:cNvPicPr>
            <a:picLocks noChangeAspect="1" noChangeArrowheads="1"/>
          </p:cNvPicPr>
          <p:nvPr/>
        </p:nvPicPr>
        <p:blipFill>
          <a:blip r:embed="rId7" cstate="print"/>
          <a:srcRect l="3128" t="9391" r="10324"/>
          <a:stretch>
            <a:fillRect/>
          </a:stretch>
        </p:blipFill>
        <p:spPr bwMode="auto">
          <a:xfrm>
            <a:off x="308545" y="2256118"/>
            <a:ext cx="2376264" cy="172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2987824" y="5085184"/>
            <a:ext cx="1008112" cy="864096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2987824" y="5085184"/>
            <a:ext cx="1008112" cy="864096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 descr="http://900igr.net/datai/okruzhajuschij-mir/Pravila-v-lesu/0009-030-Ne-razorjajte-ptichi-gnjozda.jpg"/>
          <p:cNvPicPr>
            <a:picLocks noChangeAspect="1" noChangeArrowheads="1"/>
          </p:cNvPicPr>
          <p:nvPr/>
        </p:nvPicPr>
        <p:blipFill>
          <a:blip r:embed="rId8" cstate="print"/>
          <a:srcRect t="16676" r="-191" b="1054"/>
          <a:stretch>
            <a:fillRect/>
          </a:stretch>
        </p:blipFill>
        <p:spPr bwMode="auto">
          <a:xfrm>
            <a:off x="7092280" y="4293096"/>
            <a:ext cx="1713790" cy="2142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1043608" y="620688"/>
            <a:ext cx="748883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Берегите  природу </a:t>
            </a:r>
          </a:p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родного края!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0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2\Desktop\img19.jpg"/>
          <p:cNvPicPr>
            <a:picLocks noChangeAspect="1" noChangeArrowheads="1"/>
          </p:cNvPicPr>
          <p:nvPr/>
        </p:nvPicPr>
        <p:blipFill>
          <a:blip r:embed="rId9" cstate="print"/>
          <a:srcRect l="20863" t="1701" r="27163" b="44750"/>
          <a:stretch>
            <a:fillRect/>
          </a:stretch>
        </p:blipFill>
        <p:spPr bwMode="auto">
          <a:xfrm>
            <a:off x="467543" y="4509120"/>
            <a:ext cx="2325435" cy="1796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2\Desktop\img6.jpg"/>
          <p:cNvPicPr>
            <a:picLocks noChangeAspect="1" noChangeArrowheads="1"/>
          </p:cNvPicPr>
          <p:nvPr/>
        </p:nvPicPr>
        <p:blipFill>
          <a:blip r:embed="rId10" cstate="print"/>
          <a:srcRect l="18501" t="4851" r="15350" b="34250"/>
          <a:stretch>
            <a:fillRect/>
          </a:stretch>
        </p:blipFill>
        <p:spPr bwMode="auto">
          <a:xfrm>
            <a:off x="2556842" y="3308986"/>
            <a:ext cx="2520280" cy="1740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1" name="Прямая соединительная линия 40"/>
          <p:cNvCxnSpPr/>
          <p:nvPr/>
        </p:nvCxnSpPr>
        <p:spPr>
          <a:xfrm flipH="1">
            <a:off x="4355976" y="5157192"/>
            <a:ext cx="1224136" cy="7920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355976" y="5157192"/>
            <a:ext cx="1152128" cy="7920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979556" y="4947171"/>
            <a:ext cx="2808312" cy="167403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4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C:\Users\2\Desktop\hello_html_md8d2acf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8329" y="5023370"/>
            <a:ext cx="1797375" cy="1326144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323528" y="6488668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Расскажи правила поведения в лесу, кликнув  мышкой на картинку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22 0.00231 C 0.125 -0.03148 0.19983 -0.06597 0.25278 -0.07685 C 0.30521 -0.08773 0.35139 -0.17709 0.36667 -0.06597 C 0.38212 0.0456 0.34774 0.45579 0.34271 0.59305 " pathEditMode="relative" rAng="0" ptsTypes="aa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00" y="2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725 -0.04491 C 0.19895 -0.11644 0.22152 -0.1882 0.25225 -0.22107 C 0.28264 -0.2544 0.34236 -0.32546 0.36007 -0.24352 C 0.37812 -0.16158 0.36823 0.05579 0.35885 0.27315 " pathEditMode="relative" rAng="0" ptsTypes="aaaA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1065 C 0.01458 -0.075 0.02917 -0.13889 0.0349 -0.0419 C 0.0408 0.05555 0.03767 0.31504 0.03455 0.5743 " pathEditMode="relative" rAng="0" ptsTypes="a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00069 C -0.03923 -0.03843 -0.0783 -0.07755 -0.12083 -0.08496 C -0.16319 -0.09236 -0.22517 -0.15579 -0.25503 -0.04445 C -0.28472 0.0669 -0.29236 0.47801 -0.29948 0.58287 " pathEditMode="relative" rAng="0" ptsTypes="aa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2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1875 C -0.06354 -0.0743 -0.12691 -0.12963 -0.17239 -0.14537 C -0.21805 -0.16088 -0.25052 -0.17916 -0.27361 -0.11226 C -0.29652 -0.04513 -0.30434 0.19607 -0.31059 0.25741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00" y="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-0.10949 C -0.01545 -0.28542 -0.02951 -0.46135 -0.0651 -0.53959 C -0.10087 -0.61783 -0.17292 -0.66019 -0.21545 -0.5794 C -0.25816 -0.49815 -0.30399 -0.1382 -0.32101 -0.05278 C -0.33785 0.03287 -0.3276 -0.01713 -0.31701 -0.06667 " pathEditMode="relative" rAng="0" ptsTypes="aaaaA">
                                      <p:cBhvr>
                                        <p:cTn id="4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0" y="-2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42 -0.02407 C 0.00069 -0.1074 -0.0092 -0.19097 -0.04913 -0.23564 C -0.08924 -0.28055 -0.18004 -0.31805 -0.23004 -0.29236 C -0.28004 -0.26643 -0.36076 -0.14745 -0.34983 -0.08078 C -0.33872 -0.01388 -0.21788 0.08102 -0.16337 0.10903 C -0.10885 0.13727 -0.05608 0.05857 -0.02292 0.0875 C 0.01007 0.11644 0.02552 0.25 0.03559 0.28264 " pathEditMode="relative" rAng="0" ptsTypes="aaaaaaA">
                                      <p:cBhvr>
                                        <p:cTn id="5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81481E-6 C -0.04653 -0.12176 -0.09289 -0.24329 -0.08368 -0.34421 C -0.07448 -0.44514 -0.00313 -0.55162 0.05555 -0.60555 C 0.11406 -0.65949 0.21632 -0.67801 0.2677 -0.66852 C 0.31909 -0.65903 0.34687 -0.65208 0.36336 -0.54792 C 0.38003 -0.44375 0.37309 -0.24352 0.36632 -0.04329 " pathEditMode="relative" ptsTypes="aaaaaA">
                                      <p:cBhvr>
                                        <p:cTn id="5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69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2\Desktop\fonietichieskaia-skazka-viesielyi-lies_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4653136"/>
            <a:ext cx="756084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свидания!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8" y="0"/>
            <a:ext cx="9132692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064896" cy="6120680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Тема  «Природа родного края»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Подготовительная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группа</a:t>
            </a:r>
          </a:p>
          <a:p>
            <a:pPr algn="ctr">
              <a:buNone/>
            </a:pP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Кипреева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Гульсина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Ильгизяровна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воспитатль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БОУ «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Кабаньевская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ООШ»</a:t>
            </a:r>
          </a:p>
          <a:p>
            <a:pPr algn="ctr">
              <a:buNone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>
              <a:buNone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настоящее время стало актуальным воспитание у подрастающего поколения бережного отношения к природе,  и чувства любви к родному краю, к своему Отечеству. И задача педагогов сделать так, чтобы эти переживания были яркими, незабываемыми. </a:t>
            </a:r>
          </a:p>
          <a:p>
            <a:pPr algn="just">
              <a:buNone/>
            </a:pP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Учитывая потребности детей в игре, презентация проводится  в занимательной форме, расширяя и обогащая представления детей о родном крае, о животном и растительном мире. </a:t>
            </a:r>
          </a:p>
          <a:p>
            <a:pPr algn="just">
              <a:buNone/>
            </a:pP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Данное пособие  представляет собой мультимедийные игры  о природе   Омской области. Презентация   предназначена детям </a:t>
            </a:r>
            <a:r>
              <a:rPr lang="ru-RU" sz="35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6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-7 лет . 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формирование знаний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детей 6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– 7 лет о природе родного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края </a:t>
            </a: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через игры.</a:t>
            </a:r>
          </a:p>
          <a:p>
            <a:pPr>
              <a:buNone/>
            </a:pPr>
            <a:endParaRPr lang="ru-RU" sz="35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buNone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Программное содержание:</a:t>
            </a:r>
          </a:p>
          <a:p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Закрепить представления о разнообразии природы родного края. </a:t>
            </a:r>
          </a:p>
          <a:p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Закрепить знания детей о растительном и животном мире Омской области.</a:t>
            </a:r>
          </a:p>
          <a:p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Развивать воображение, речь, внимание, память.</a:t>
            </a:r>
          </a:p>
          <a:p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Прививать любовь к природе родного края, развивать чувство гордости за свою малую родину.</a:t>
            </a:r>
          </a:p>
          <a:p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Формировать представления о правильном поведении в природе.</a:t>
            </a:r>
            <a:endParaRPr lang="ru-RU" sz="35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Воспитывать бережное отношение к родной природе.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08" y="-16376"/>
            <a:ext cx="9132692" cy="6858000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23528" y="1640085"/>
            <a:ext cx="252028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карта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Калачинского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 Омской области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. 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 живем  в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селе Кабанье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Здесь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очень красивая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природа. Я предлагаю вам отправиться в путешествие по лесам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нашего края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акрывайте глаза, мы отправляемся в интересное путешествие….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Zvuki_prirody_-_Zvuki_prirody_SHum_vody_penie_pt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8308" y="548680"/>
            <a:ext cx="5815692" cy="54726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39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63500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8" y="0"/>
            <a:ext cx="9132692" cy="6858000"/>
          </a:xfrm>
          <a:prstGeom prst="rect">
            <a:avLst/>
          </a:prstGeom>
          <a:noFill/>
        </p:spPr>
      </p:pic>
      <p:sp>
        <p:nvSpPr>
          <p:cNvPr id="4104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6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0" name="AutoShape 1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3" name="AutoShape 17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6" name="AutoShape 2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7" name="Picture 21" descr="C:\Users\2\Desktop\2014070105355746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430" t="9805" r="8459" b="3618"/>
          <a:stretch>
            <a:fillRect/>
          </a:stretch>
        </p:blipFill>
        <p:spPr bwMode="auto">
          <a:xfrm>
            <a:off x="7127776" y="0"/>
            <a:ext cx="2016224" cy="2079231"/>
          </a:xfrm>
          <a:prstGeom prst="rect">
            <a:avLst/>
          </a:prstGeom>
          <a:noFill/>
        </p:spPr>
      </p:pic>
      <p:sp>
        <p:nvSpPr>
          <p:cNvPr id="4121" name="AutoShape 25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22" name="Picture 26" descr="C:\Users\2\Desktop\i3UPBGMX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65104"/>
            <a:ext cx="2372067" cy="2326853"/>
          </a:xfrm>
          <a:prstGeom prst="rect">
            <a:avLst/>
          </a:prstGeom>
          <a:noFill/>
        </p:spPr>
      </p:pic>
      <p:pic>
        <p:nvPicPr>
          <p:cNvPr id="4124" name="Picture 28" descr="http://www.playcast.ru/uploads/2014/03/31/8047099.png"/>
          <p:cNvPicPr>
            <a:picLocks noChangeAspect="1" noChangeArrowheads="1"/>
          </p:cNvPicPr>
          <p:nvPr/>
        </p:nvPicPr>
        <p:blipFill>
          <a:blip r:embed="rId5" cstate="print"/>
          <a:srcRect l="4412" r="4412"/>
          <a:stretch>
            <a:fillRect/>
          </a:stretch>
        </p:blipFill>
        <p:spPr bwMode="auto">
          <a:xfrm>
            <a:off x="2411760" y="548680"/>
            <a:ext cx="4752528" cy="5059143"/>
          </a:xfrm>
          <a:prstGeom prst="rect">
            <a:avLst/>
          </a:prstGeom>
          <a:noFill/>
        </p:spPr>
      </p:pic>
      <p:pic>
        <p:nvPicPr>
          <p:cNvPr id="4100" name="Picture 4" descr="https://media.gettyimages.com/photos/eurasian-badger-picture-id138287492?b=1&amp;k=6&amp;m=138287492&amp;s=612x612&amp;w=0&amp;h=DyemGenGg1pgcyE85RstCGt-O1NE3gZB9RB3RqPhTCY=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469" t="33754" r="15392" b="5718"/>
          <a:stretch>
            <a:fillRect/>
          </a:stretch>
        </p:blipFill>
        <p:spPr bwMode="auto">
          <a:xfrm>
            <a:off x="179512" y="3429000"/>
            <a:ext cx="1612977" cy="864095"/>
          </a:xfrm>
          <a:prstGeom prst="rect">
            <a:avLst/>
          </a:prstGeom>
          <a:noFill/>
        </p:spPr>
      </p:pic>
      <p:pic>
        <p:nvPicPr>
          <p:cNvPr id="4102" name="Picture 6" descr="https://im0-tub-ru.yandex.net/i?id=22cfc3af56f08defb2e7140186371ecc&amp;n=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78" t="13179" r="14562" b="7030"/>
          <a:stretch>
            <a:fillRect/>
          </a:stretch>
        </p:blipFill>
        <p:spPr bwMode="auto">
          <a:xfrm flipH="1">
            <a:off x="6660232" y="5068404"/>
            <a:ext cx="2160240" cy="1494329"/>
          </a:xfrm>
          <a:prstGeom prst="rect">
            <a:avLst/>
          </a:prstGeom>
          <a:noFill/>
        </p:spPr>
      </p:pic>
      <p:pic>
        <p:nvPicPr>
          <p:cNvPr id="4111" name="Picture 15" descr="C:\Users\2\Desktop\iQ2XL4N4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8344" y="3573016"/>
            <a:ext cx="1332656" cy="935722"/>
          </a:xfrm>
          <a:prstGeom prst="rect">
            <a:avLst/>
          </a:prstGeom>
          <a:noFill/>
        </p:spPr>
      </p:pic>
      <p:pic>
        <p:nvPicPr>
          <p:cNvPr id="20" name="Picture 21" descr="http://www.playcast.ru/uploads/2016/02/18/1737476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188640"/>
            <a:ext cx="2332610" cy="2626814"/>
          </a:xfrm>
          <a:prstGeom prst="rect">
            <a:avLst/>
          </a:prstGeom>
          <a:noFill/>
        </p:spPr>
      </p:pic>
      <p:pic>
        <p:nvPicPr>
          <p:cNvPr id="21" name="Picture 17" descr="C:\Users\2\Desktop\574ac38d7120c154fc0be09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2195736" y="5458741"/>
            <a:ext cx="2520280" cy="1399259"/>
          </a:xfrm>
          <a:prstGeom prst="rect">
            <a:avLst/>
          </a:prstGeom>
          <a:noFill/>
        </p:spPr>
      </p:pic>
      <p:pic>
        <p:nvPicPr>
          <p:cNvPr id="22" name="Picture 19" descr="http://clipartix.com/wp-content/uploads/2016/04/Painted-brown-bunny-clipart-0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5364087" y="5445224"/>
            <a:ext cx="819900" cy="1335886"/>
          </a:xfrm>
          <a:prstGeom prst="rect">
            <a:avLst/>
          </a:prstGeom>
          <a:noFill/>
        </p:spPr>
      </p:pic>
      <p:pic>
        <p:nvPicPr>
          <p:cNvPr id="23" name="Picture 41" descr="C:\Users\2\Desktop\69537682_0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20273" y="2135539"/>
            <a:ext cx="1656184" cy="1250824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2627784" y="0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Щелкните мышкой, на тех животных, которые обитают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лесах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Калачинского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62 0.02408 L 0.33073 0.178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0" y="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14166 -0.494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-2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-0.2224 0.036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6 L 0.13403 0.2414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1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0.00538 -0.7590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-3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6 L -0.36597 0.0870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0" y="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-0.0158 -0.7567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-3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radionetplus.ru/uploads/posts/2014-03/1395373755_www.radionetplus.ru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8" y="0"/>
            <a:ext cx="9132692" cy="6858000"/>
          </a:xfrm>
          <a:prstGeom prst="rect">
            <a:avLst/>
          </a:prstGeom>
          <a:noFill/>
        </p:spPr>
      </p:pic>
      <p:sp>
        <p:nvSpPr>
          <p:cNvPr id="3074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2\Desktop\d14a280329e3acfa842cb27f8b93eca6.jpg"/>
          <p:cNvPicPr>
            <a:picLocks noChangeAspect="1" noChangeArrowheads="1"/>
          </p:cNvPicPr>
          <p:nvPr/>
        </p:nvPicPr>
        <p:blipFill>
          <a:blip r:embed="rId3" cstate="print"/>
          <a:srcRect t="33899"/>
          <a:stretch>
            <a:fillRect/>
          </a:stretch>
        </p:blipFill>
        <p:spPr bwMode="auto">
          <a:xfrm>
            <a:off x="2339752" y="1268760"/>
            <a:ext cx="4550758" cy="4140911"/>
          </a:xfrm>
          <a:prstGeom prst="rect">
            <a:avLst/>
          </a:prstGeom>
          <a:noFill/>
        </p:spPr>
      </p:pic>
      <p:sp>
        <p:nvSpPr>
          <p:cNvPr id="3077" name="AutoShape 5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C:\Users\2\Desktop\bear_paw_prints_die-cut_decal_car_window_wall_bumper_phone_laptop_76b80761_86370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73" t="10311" r="3507" b="10310"/>
          <a:stretch>
            <a:fillRect/>
          </a:stretch>
        </p:blipFill>
        <p:spPr bwMode="auto">
          <a:xfrm>
            <a:off x="7380312" y="2708919"/>
            <a:ext cx="1368152" cy="1214593"/>
          </a:xfrm>
          <a:prstGeom prst="rect">
            <a:avLst/>
          </a:prstGeom>
          <a:noFill/>
        </p:spPr>
      </p:pic>
      <p:pic>
        <p:nvPicPr>
          <p:cNvPr id="3080" name="Picture 8" descr="http://image.flaticon.com/icons/png/512/21/21939.png"/>
          <p:cNvPicPr>
            <a:picLocks noChangeAspect="1" noChangeArrowheads="1"/>
          </p:cNvPicPr>
          <p:nvPr/>
        </p:nvPicPr>
        <p:blipFill>
          <a:blip r:embed="rId5" cstate="print"/>
          <a:srcRect t="11812" b="12884"/>
          <a:stretch>
            <a:fillRect/>
          </a:stretch>
        </p:blipFill>
        <p:spPr bwMode="auto">
          <a:xfrm>
            <a:off x="467546" y="476672"/>
            <a:ext cx="1434351" cy="1080119"/>
          </a:xfrm>
          <a:prstGeom prst="rect">
            <a:avLst/>
          </a:prstGeom>
          <a:noFill/>
        </p:spPr>
      </p:pic>
      <p:sp>
        <p:nvSpPr>
          <p:cNvPr id="3082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5" name="Picture 13" descr="C:\Users\2\Desktop\squirrel_tracks_ag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692696"/>
            <a:ext cx="1180931" cy="1440160"/>
          </a:xfrm>
          <a:prstGeom prst="rect">
            <a:avLst/>
          </a:prstGeom>
          <a:noFill/>
        </p:spPr>
      </p:pic>
      <p:sp>
        <p:nvSpPr>
          <p:cNvPr id="3087" name="AutoShape 15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8" name="Picture 16" descr="C:\Users\2\Desktop\pig-footprints-clipart-19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317" b="5317"/>
          <a:stretch>
            <a:fillRect/>
          </a:stretch>
        </p:blipFill>
        <p:spPr bwMode="auto">
          <a:xfrm>
            <a:off x="467544" y="2708920"/>
            <a:ext cx="1227428" cy="1096906"/>
          </a:xfrm>
          <a:prstGeom prst="rect">
            <a:avLst/>
          </a:prstGeom>
          <a:noFill/>
        </p:spPr>
      </p:pic>
      <p:sp>
        <p:nvSpPr>
          <p:cNvPr id="3090" name="AutoShape 1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1" name="Picture 19" descr="C:\Users\2\Desktop\hor.g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8575"/>
          <a:stretch>
            <a:fillRect/>
          </a:stretch>
        </p:blipFill>
        <p:spPr bwMode="auto">
          <a:xfrm rot="5400000">
            <a:off x="7227959" y="5015492"/>
            <a:ext cx="1158150" cy="1450812"/>
          </a:xfrm>
          <a:prstGeom prst="rect">
            <a:avLst/>
          </a:prstGeom>
          <a:noFill/>
        </p:spPr>
      </p:pic>
      <p:sp>
        <p:nvSpPr>
          <p:cNvPr id="3093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5" name="AutoShape 23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6" name="Picture 24" descr="C:\Users\2\Desktop\sled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808" t="79037" b="7482"/>
          <a:stretch>
            <a:fillRect/>
          </a:stretch>
        </p:blipFill>
        <p:spPr bwMode="auto">
          <a:xfrm>
            <a:off x="683568" y="5157192"/>
            <a:ext cx="1533403" cy="1152128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4211960" y="4046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123728" y="332656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Найдите следы животных, кликнув по ним мышкой.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0.03423 C 0.05833 -0.07888 0.11701 -0.12329 0.17395 -0.12607 C 0.23055 -0.12861 0.31024 -0.06361 0.34027 -0.05181 C 0.37048 -0.04048 0.3618 -0.04834 0.3533 -0.05621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0" y="-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8885E-6 C -0.06388 0.16864 -0.12777 0.33773 -0.20555 0.39255 C -0.2835 0.44761 -0.39253 0.33241 -0.46701 0.3294 C -0.54166 0.3264 -0.59027 0.39903 -0.65364 0.37474 C -0.71718 0.35022 -0.83975 0.27412 -0.84722 0.18228 C -0.85451 0.09068 -0.72066 -0.11913 -0.69895 -0.17603 C -0.67725 -0.23271 -0.69687 -0.19569 -0.71649 -0.15845 " pathEditMode="relative" rAng="0" ptsTypes="aaaaaaA">
                                      <p:cBhvr>
                                        <p:cTn id="11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0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.00948 C -0.06076 0.06315 -0.12135 0.11728 -0.18038 0.11959 C -0.23941 0.12236 -0.32517 0.03955 -0.35382 0.02382 " pathEditMode="relative" rAng="0" ptsTypes="aaA">
                                      <p:cBhvr>
                                        <p:cTn id="16" dur="2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00" y="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07333 C -0.03403 -0.22323 -0.07031 -0.3722 -0.0493 -0.48022 C -0.0276 -0.58848 -0.0066 -0.69026 0.13385 -0.72311 C 0.27396 -0.75526 0.69965 -0.71108 0.79184 -0.67661 C 0.88472 -0.64215 0.70521 -0.5436 0.68767 -0.51677 " pathEditMode="relative" rAng="0" ptsTypes="aaaaA">
                                      <p:cBhvr>
                                        <p:cTn id="21" dur="2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00" y="-3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532 C -0.11632 -0.09114 -0.23263 -0.17604 -0.36493 -0.16586 C -0.49722 -0.15545 -0.7368 -0.04234 -0.79461 0.0569 C -0.85208 0.15614 -0.72552 0.36641 -0.71111 0.42956 C -0.6967 0.49317 -0.70208 0.46495 -0.70763 0.43742 " pathEditMode="relative" rAng="0" ptsTypes="aaaaA">
                                      <p:cBhvr>
                                        <p:cTn id="26" dur="2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00" y="1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6 -2.63012E-6 C -0.05503 0.18437 -0.11649 0.36873 -0.05451 0.43836 C 0.00747 0.50798 0.24479 0.41152 0.37865 0.41754 C 0.51216 0.42355 0.69341 0.51099 0.74792 0.47514 C 0.80295 0.43928 0.75486 0.32084 0.70747 0.20241 " pathEditMode="relative" rAng="0" ptsTypes="aaaaA">
                                      <p:cBhvr>
                                        <p:cTn id="31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00" y="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niceimage.ru/pic/201305/1920x1080/niceimage.ru-32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http://neposed.net/images/olga/tvorcheskii_sunduchok/applikaciya/applicaciya-ot-1-goda/akvarium1/applicaciya-acvarium06.png"/>
          <p:cNvPicPr>
            <a:picLocks noChangeAspect="1" noChangeArrowheads="1"/>
          </p:cNvPicPr>
          <p:nvPr/>
        </p:nvPicPr>
        <p:blipFill>
          <a:blip r:embed="rId3" cstate="print"/>
          <a:srcRect l="6966" t="11340" r="9446"/>
          <a:stretch>
            <a:fillRect/>
          </a:stretch>
        </p:blipFill>
        <p:spPr bwMode="auto">
          <a:xfrm>
            <a:off x="2195736" y="1628800"/>
            <a:ext cx="4752528" cy="3538714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  <p:pic>
        <p:nvPicPr>
          <p:cNvPr id="2056" name="Picture 8" descr="http://vprud.ru/upload/iblock/606/6068a1fb97b8d9fe1fdf7f6e026d601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6F9"/>
              </a:clrFrom>
              <a:clrTo>
                <a:srgbClr val="F8F6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49748"/>
            <a:ext cx="2304256" cy="1064931"/>
          </a:xfrm>
          <a:prstGeom prst="rect">
            <a:avLst/>
          </a:prstGeom>
          <a:noFill/>
        </p:spPr>
      </p:pic>
      <p:pic>
        <p:nvPicPr>
          <p:cNvPr id="2058" name="Picture 10" descr="https://static4.depositphotos.com/1020804/364/i/950/depositphotos_3649214-stock-photo-fresh-fish-carp-on-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5661248"/>
            <a:ext cx="2343903" cy="908720"/>
          </a:xfrm>
          <a:prstGeom prst="rect">
            <a:avLst/>
          </a:prstGeom>
          <a:noFill/>
        </p:spPr>
      </p:pic>
      <p:sp>
        <p:nvSpPr>
          <p:cNvPr id="2060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http://www.katalogrub.narod.ru/shuka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5301208"/>
            <a:ext cx="3393630" cy="887224"/>
          </a:xfrm>
          <a:prstGeom prst="rect">
            <a:avLst/>
          </a:prstGeom>
          <a:noFill/>
        </p:spPr>
      </p:pic>
      <p:pic>
        <p:nvPicPr>
          <p:cNvPr id="2066" name="Picture 18" descr="http://reki-ozera.ru/uploads/posts/2012-10/1349459287_ryba-krasnoperka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0052"/>
          <a:stretch>
            <a:fillRect/>
          </a:stretch>
        </p:blipFill>
        <p:spPr bwMode="auto">
          <a:xfrm>
            <a:off x="7199784" y="1916832"/>
            <a:ext cx="1944216" cy="935331"/>
          </a:xfrm>
          <a:prstGeom prst="rect">
            <a:avLst/>
          </a:prstGeom>
          <a:noFill/>
        </p:spPr>
      </p:pic>
      <p:pic>
        <p:nvPicPr>
          <p:cNvPr id="2068" name="Picture 20" descr="http://poklevok.net/wp-content/uploads/2015/11/zolotoi-karas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653136"/>
            <a:ext cx="1907704" cy="1314849"/>
          </a:xfrm>
          <a:prstGeom prst="rect">
            <a:avLst/>
          </a:prstGeom>
          <a:noFill/>
        </p:spPr>
      </p:pic>
      <p:pic>
        <p:nvPicPr>
          <p:cNvPr id="2070" name="Picture 22" descr="http://animalsfoto.com/photo/e0/e0716a8a149e1de8a308803219b7285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92"/>
          <a:stretch>
            <a:fillRect/>
          </a:stretch>
        </p:blipFill>
        <p:spPr bwMode="auto">
          <a:xfrm flipH="1">
            <a:off x="6444208" y="0"/>
            <a:ext cx="2304798" cy="1440160"/>
          </a:xfrm>
          <a:prstGeom prst="rect">
            <a:avLst/>
          </a:prstGeom>
          <a:noFill/>
        </p:spPr>
      </p:pic>
      <p:sp>
        <p:nvSpPr>
          <p:cNvPr id="2072" name="AutoShape 2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4" name="AutoShape 2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6" name="Picture 28" descr="http://www.playcast.ru/uploads/2016/01/27/1702127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7092280" y="3356992"/>
            <a:ext cx="1800200" cy="1729616"/>
          </a:xfrm>
          <a:prstGeom prst="rect">
            <a:avLst/>
          </a:prstGeom>
          <a:noFill/>
        </p:spPr>
      </p:pic>
      <p:pic>
        <p:nvPicPr>
          <p:cNvPr id="2078" name="Picture 30" descr="http://www.playcast.ru/uploads/2015/02/19/12208670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260648"/>
            <a:ext cx="2160240" cy="864096"/>
          </a:xfrm>
          <a:prstGeom prst="rect">
            <a:avLst/>
          </a:prstGeom>
          <a:noFill/>
        </p:spPr>
      </p:pic>
      <p:pic>
        <p:nvPicPr>
          <p:cNvPr id="2080" name="Picture 32" descr="https://img-fotki.yandex.ru/get/4132/66124276.151/0_91f02_75f8b8d6_L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18779414">
            <a:off x="-472930" y="1826299"/>
            <a:ext cx="2918889" cy="184817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851920" y="5877272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Помогите найти тех рыб, которые живут  в наших водоемах, нажимая на них мышкой. 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5769E-6 L -0.44097 0.22044 " pathEditMode="relative" ptsTypes="AA">
                                      <p:cBhvr>
                                        <p:cTn id="6" dur="2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.03678 L -0.54323 0.1260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-0.34652 -0.157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0.32848 -0.5490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-2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13 -0.02244 L 0.46285 -0.295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40504E-6 L 0.42518 0.48276 " pathEditMode="relative" ptsTypes="AA">
                                      <p:cBhvr>
                                        <p:cTn id="3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53 0.01203 L 2.5E-6 -3.35647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23 -2.1189E-6 L -2.5E-6 -2.1189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4.11288E-6 L 1.11111E-6 4.11288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amki-vsem.ru/fon/svetlyj-fon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2\Desktop\1139988_derevo-kartink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04664"/>
            <a:ext cx="6519324" cy="5328592"/>
          </a:xfrm>
          <a:prstGeom prst="rect">
            <a:avLst/>
          </a:prstGeom>
          <a:noFill/>
        </p:spPr>
      </p:pic>
      <p:pic>
        <p:nvPicPr>
          <p:cNvPr id="1033" name="Picture 9" descr="http://irkipedia.ru/sites/default/files/styles/thumb_lenta/public/041chernyy_korshun.jpg?itok=lR_mtnHb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91663">
            <a:off x="-304740" y="761210"/>
            <a:ext cx="2571750" cy="1352550"/>
          </a:xfrm>
          <a:prstGeom prst="rect">
            <a:avLst/>
          </a:prstGeom>
          <a:noFill/>
        </p:spPr>
      </p:pic>
      <p:pic>
        <p:nvPicPr>
          <p:cNvPr id="1035" name="Picture 11" descr="https://i2.wp.com/dreamscatcher.ru/wp-content/uploads/2015/10/%D1%81%D0%BE%D0%B2%D0%B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5085572"/>
            <a:ext cx="3210455" cy="1613891"/>
          </a:xfrm>
          <a:prstGeom prst="rect">
            <a:avLst/>
          </a:prstGeom>
          <a:noFill/>
        </p:spPr>
      </p:pic>
      <p:pic>
        <p:nvPicPr>
          <p:cNvPr id="1039" name="Picture 15" descr="http://smotrifotos.ru/img-q5y5x5n4g40414f4x2u2d4o5z504k4c4t4/datai/nasekomye-i-ptitsy/Ptitsy-lesa-2.files/0014-013-Drozd-rjabinnik-odin-iz-krupnykh-drozdov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5229200"/>
            <a:ext cx="1780335" cy="1197522"/>
          </a:xfrm>
          <a:prstGeom prst="rect">
            <a:avLst/>
          </a:prstGeom>
          <a:noFill/>
        </p:spPr>
      </p:pic>
      <p:pic>
        <p:nvPicPr>
          <p:cNvPr id="1043" name="Picture 19" descr="https://oukosher.org/content/uploads/sites/4/2015/12/Hungarian-partridg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312121"/>
            <a:ext cx="1547664" cy="1541642"/>
          </a:xfrm>
          <a:prstGeom prst="rect">
            <a:avLst/>
          </a:prstGeom>
          <a:noFill/>
        </p:spPr>
      </p:pic>
      <p:sp>
        <p:nvSpPr>
          <p:cNvPr id="104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7" name="AutoShape 23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8" name="Picture 24" descr="C:\Users\2\Desktop\0_114fc9_1576f48e_orig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251520" y="4005064"/>
            <a:ext cx="1728192" cy="2468846"/>
          </a:xfrm>
          <a:prstGeom prst="rect">
            <a:avLst/>
          </a:prstGeom>
          <a:noFill/>
        </p:spPr>
      </p:pic>
      <p:pic>
        <p:nvPicPr>
          <p:cNvPr id="1050" name="Picture 26" descr="http://www.playcast.ru/uploads/2017/02/20/2172081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19495" y="2060848"/>
            <a:ext cx="2024505" cy="1877439"/>
          </a:xfrm>
          <a:prstGeom prst="rect">
            <a:avLst/>
          </a:prstGeom>
          <a:noFill/>
        </p:spPr>
      </p:pic>
      <p:pic>
        <p:nvPicPr>
          <p:cNvPr id="1052" name="Picture 28" descr="http://pngimg.com/uploads/birds/birds_PNG52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5580112" y="0"/>
            <a:ext cx="1080120" cy="932832"/>
          </a:xfrm>
          <a:prstGeom prst="rect">
            <a:avLst/>
          </a:prstGeom>
          <a:noFill/>
        </p:spPr>
      </p:pic>
      <p:pic>
        <p:nvPicPr>
          <p:cNvPr id="1054" name="Picture 30" descr="http://vikont.ucoz.ru/_ph/40/503135717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2123728" y="116632"/>
            <a:ext cx="800200" cy="936104"/>
          </a:xfrm>
          <a:prstGeom prst="rect">
            <a:avLst/>
          </a:prstGeom>
          <a:noFill/>
        </p:spPr>
      </p:pic>
      <p:pic>
        <p:nvPicPr>
          <p:cNvPr id="1056" name="Picture 32" descr="https://ds02.infourok.ru/uploads/ex/0f40/00086027-b24ae61a/2/hello_html_m130be289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7020272" y="0"/>
            <a:ext cx="1206760" cy="1948913"/>
          </a:xfrm>
          <a:prstGeom prst="rect">
            <a:avLst/>
          </a:prstGeom>
          <a:noFill/>
        </p:spPr>
      </p:pic>
      <p:pic>
        <p:nvPicPr>
          <p:cNvPr id="5122" name="Picture 2" descr="http://s4.pic4you.ru/y2014/04-01/12216/4301923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64288" y="3861048"/>
            <a:ext cx="1008112" cy="1350833"/>
          </a:xfrm>
          <a:prstGeom prst="rect">
            <a:avLst/>
          </a:prstGeom>
          <a:noFill/>
        </p:spPr>
      </p:pic>
      <p:pic>
        <p:nvPicPr>
          <p:cNvPr id="19" name="Utro_v_lesu_-_6_-_Penie_ptic_-_v_ofise_(iPleer.f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15" cstate="print"/>
          <a:stretch>
            <a:fillRect/>
          </a:stretch>
        </p:blipFill>
        <p:spPr>
          <a:xfrm>
            <a:off x="4572000" y="188640"/>
            <a:ext cx="304800" cy="3048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771800" y="5013176"/>
            <a:ext cx="33843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Постарайтесь собрать на этом дереве всех птиц,  которые обитают в Калачинском районе  районе, щелкнув на них мышкой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587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278 L 0.38594 -0.041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92482E-6 L 0.39965 0.2498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22137E-6 L 0.14185 -0.4316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-2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0.13107 -0.475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-2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42887E-7 L -0.22049 -0.356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0" y="-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7837E-6 L -0.11806 0.1260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-0.28333 -0.32546 " pathEditMode="relative" ptsTypes="AA">
                                      <p:cBhvr>
                                        <p:cTn id="5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ramki-vsem.ru/fon/svetlyj-fon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://piramida-ds.ru/wa-data/public/shop/products/78/41/4178/images/2535/2535.750x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2200" b="11004"/>
          <a:stretch>
            <a:fillRect/>
          </a:stretch>
        </p:blipFill>
        <p:spPr bwMode="auto">
          <a:xfrm>
            <a:off x="2195736" y="188640"/>
            <a:ext cx="5040560" cy="6313094"/>
          </a:xfrm>
          <a:prstGeom prst="rect">
            <a:avLst/>
          </a:prstGeom>
          <a:noFill/>
        </p:spPr>
      </p:pic>
      <p:pic>
        <p:nvPicPr>
          <p:cNvPr id="1028" name="Picture 4" descr="https://ds02.infourok.ru/uploads/ex/1103/00042fb2-c9725e3f/3/hello_html_m7581cf0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14695" y="5301209"/>
            <a:ext cx="2057705" cy="1556792"/>
          </a:xfrm>
          <a:prstGeom prst="rect">
            <a:avLst/>
          </a:prstGeom>
          <a:noFill/>
        </p:spPr>
      </p:pic>
      <p:pic>
        <p:nvPicPr>
          <p:cNvPr id="1030" name="Picture 6" descr="http://giftedbaby.net/wp-content/uploads/2014/05/%D0%9B%D0%90%D0%A1%D0%A2%D0%9E%D0%A7%D0%9A%D0%9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57" r="23824" b="32319"/>
          <a:stretch>
            <a:fillRect/>
          </a:stretch>
        </p:blipFill>
        <p:spPr bwMode="auto">
          <a:xfrm>
            <a:off x="6660232" y="-171400"/>
            <a:ext cx="2304256" cy="2210254"/>
          </a:xfrm>
          <a:prstGeom prst="rect">
            <a:avLst/>
          </a:prstGeom>
          <a:noFill/>
        </p:spPr>
      </p:pic>
      <p:pic>
        <p:nvPicPr>
          <p:cNvPr id="1032" name="Picture 8" descr="http://pngimg.com/uploads/stork/stork_PNG2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00531">
            <a:off x="122575" y="3293073"/>
            <a:ext cx="2313201" cy="2909026"/>
          </a:xfrm>
          <a:prstGeom prst="rect">
            <a:avLst/>
          </a:prstGeom>
          <a:noFill/>
        </p:spPr>
      </p:pic>
      <p:pic>
        <p:nvPicPr>
          <p:cNvPr id="1034" name="Picture 10" descr="http://nemalo.net/uploads/posts/2014-06/1403680801_by9nax83swf6elj.jp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9512" y="268532"/>
            <a:ext cx="3024336" cy="1802536"/>
          </a:xfrm>
          <a:prstGeom prst="rect">
            <a:avLst/>
          </a:prstGeom>
          <a:noFill/>
        </p:spPr>
      </p:pic>
      <p:pic>
        <p:nvPicPr>
          <p:cNvPr id="1036" name="Picture 12" descr="http://www.playcast.ru/uploads/2016/11/15/20538849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380312" y="2060848"/>
            <a:ext cx="1512168" cy="1296144"/>
          </a:xfrm>
          <a:prstGeom prst="rect">
            <a:avLst/>
          </a:prstGeom>
          <a:noFill/>
        </p:spPr>
      </p:pic>
      <p:sp>
        <p:nvSpPr>
          <p:cNvPr id="1038" name="AutoShape 1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9" name="Picture 15" descr="C:\Users\2\Desktop\1798969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524328" y="4009525"/>
            <a:ext cx="1080120" cy="1462464"/>
          </a:xfrm>
          <a:prstGeom prst="rect">
            <a:avLst/>
          </a:prstGeom>
          <a:noFill/>
        </p:spPr>
      </p:pic>
      <p:pic>
        <p:nvPicPr>
          <p:cNvPr id="1041" name="Picture 17" descr="https://ds02.infourok.ru/uploads/ex/0c2f/00032cf6-db706abc/hello_html_m44b0789d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4841775"/>
            <a:ext cx="2016224" cy="2016225"/>
          </a:xfrm>
          <a:prstGeom prst="rect">
            <a:avLst/>
          </a:prstGeom>
          <a:noFill/>
        </p:spPr>
      </p:pic>
      <p:pic>
        <p:nvPicPr>
          <p:cNvPr id="1043" name="Picture 19" descr="https://ds03.infourok.ru/uploads/ex/05f6/00013e75-27188517/img1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2223309"/>
            <a:ext cx="1656184" cy="117482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275856" y="5517232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Покажите, пожалуйста, какие птицы остаются с нами зимовать. 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34189E-6 L 0.29931 -0.29377 " pathEditMode="relative" ptsTypes="AA">
                                      <p:cBhvr>
                                        <p:cTn id="11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0.11024 -0.4474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-2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65487E-7 L -0.28351 -0.1573 " pathEditMode="relative" ptsTypes="AA">
                                      <p:cBhvr>
                                        <p:cTn id="36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20842E-6 L -0.27569 -0.20981 " pathEditMode="relative" ptsTypes="AA">
                                      <p:cBhvr>
                                        <p:cTn id="41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1164</TotalTime>
  <Words>271</Words>
  <Application>Microsoft Office PowerPoint</Application>
  <PresentationFormat>Экран (4:3)</PresentationFormat>
  <Paragraphs>44</Paragraphs>
  <Slides>14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</dc:creator>
  <cp:lastModifiedBy>User</cp:lastModifiedBy>
  <cp:revision>130</cp:revision>
  <dcterms:created xsi:type="dcterms:W3CDTF">2017-12-10T12:38:25Z</dcterms:created>
  <dcterms:modified xsi:type="dcterms:W3CDTF">2022-03-17T07:36:48Z</dcterms:modified>
</cp:coreProperties>
</file>