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70" r:id="rId6"/>
    <p:sldId id="259" r:id="rId7"/>
    <p:sldId id="271" r:id="rId8"/>
    <p:sldId id="260" r:id="rId9"/>
    <p:sldId id="273" r:id="rId10"/>
    <p:sldId id="261" r:id="rId11"/>
    <p:sldId id="274" r:id="rId12"/>
    <p:sldId id="263" r:id="rId13"/>
    <p:sldId id="275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67" d="100"/>
          <a:sy n="67" d="100"/>
        </p:scale>
        <p:origin x="14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3DABF-E35B-47DE-BD24-3AE4901DEE65}" type="datetimeFigureOut">
              <a:rPr lang="ru-RU" smtClean="0"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9DFA1-021F-473A-946C-B348E91B254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10.xml"/><Relationship Id="rId12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slide" Target="slide6.xml"/><Relationship Id="rId5" Type="http://schemas.openxmlformats.org/officeDocument/2006/relationships/slide" Target="slide8.xml"/><Relationship Id="rId15" Type="http://schemas.openxmlformats.org/officeDocument/2006/relationships/hyperlink" Target="&#1055;&#1088;&#1077;&#1079;&#1077;&#1085;&#1090;&#1072;&#1094;&#1080;&#1103;%201%20&#1082;&#1083;&#1072;&#1089;&#1089;.pptx" TargetMode="External"/><Relationship Id="rId10" Type="http://schemas.openxmlformats.org/officeDocument/2006/relationships/slide" Target="slide5.xml"/><Relationship Id="rId4" Type="http://schemas.openxmlformats.org/officeDocument/2006/relationships/image" Target="../media/image1.jpeg"/><Relationship Id="rId9" Type="http://schemas.openxmlformats.org/officeDocument/2006/relationships/slide" Target="slide4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slide" Target="slide1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1928794" y="1428736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2" action="ppaction://hlinksldjump"/>
              </a:rPr>
              <a:t>№ 1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Picture 6" descr="http://image.horoshop.ru/article_image/55457/5_interesnykh_prilozhenijj_dlya_Lumia_Vypusk_41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4546" y="1857364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с одним вырезанным углом 5"/>
          <p:cNvSpPr/>
          <p:nvPr/>
        </p:nvSpPr>
        <p:spPr>
          <a:xfrm>
            <a:off x="1928794" y="3800474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5" action="ppaction://hlinksldjump"/>
              </a:rPr>
              <a:t>№ 4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Picture 6" descr="http://image.horoshop.ru/article_image/55457/5_interesnykh_prilozhenijj_dlya_Lumia_Vypusk_410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4546" y="4286252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с одним вырезанным углом 7"/>
          <p:cNvSpPr/>
          <p:nvPr/>
        </p:nvSpPr>
        <p:spPr>
          <a:xfrm>
            <a:off x="4179091" y="3800474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7" action="ppaction://hlinksldjump"/>
              </a:rPr>
              <a:t>№ 5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image.horoshop.ru/article_image/55457/5_interesnykh_prilozhenijj_dlya_Lumia_Vypusk_410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1987" y="4257676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с одним вырезанным углом 9"/>
          <p:cNvSpPr/>
          <p:nvPr/>
        </p:nvSpPr>
        <p:spPr>
          <a:xfrm>
            <a:off x="4143372" y="1428736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9" action="ppaction://hlinksldjump"/>
              </a:rPr>
              <a:t>№ 2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" name="Picture 6" descr="http://image.horoshop.ru/article_image/55457/5_interesnykh_prilozhenijj_dlya_Lumia_Vypusk_410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9124" y="1857364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с одним вырезанным углом 11"/>
          <p:cNvSpPr/>
          <p:nvPr/>
        </p:nvSpPr>
        <p:spPr>
          <a:xfrm>
            <a:off x="6143636" y="1428736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11" action="ppaction://hlinksldjump"/>
              </a:rPr>
              <a:t>№ 3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3" name="Picture 6" descr="http://image.horoshop.ru/article_image/55457/5_interesnykh_prilozhenijj_dlya_Lumia_Vypusk_410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388" y="1857364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с одним вырезанным углом 16"/>
          <p:cNvSpPr/>
          <p:nvPr/>
        </p:nvSpPr>
        <p:spPr>
          <a:xfrm>
            <a:off x="6322231" y="3800474"/>
            <a:ext cx="1071570" cy="1000132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hlinkClick r:id="rId13" action="ppaction://hlinksldjump"/>
              </a:rPr>
              <a:t>№ 6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8" name="Picture 6" descr="http://image.horoshop.ru/article_image/55457/5_interesnykh_prilozhenijj_dlya_Lumia_Vypusk_410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3702" y="4257676"/>
            <a:ext cx="428628" cy="4286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трелка вправо 18">
            <a:hlinkClick r:id="rId15" action="ppaction://hlinkpres?slideindex=1&amp;slidetitle="/>
          </p:cNvPr>
          <p:cNvSpPr/>
          <p:nvPr/>
        </p:nvSpPr>
        <p:spPr>
          <a:xfrm>
            <a:off x="8358214" y="6286520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005952" y="242886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ученик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143372" y="2428868"/>
            <a:ext cx="1107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ученица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143636" y="2428868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763688" y="480060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учительница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179091" y="480060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хорошо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516215" y="4800606"/>
            <a:ext cx="877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язык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21033" y="5057037"/>
            <a:ext cx="4315412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х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шо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Диагональная полоса 8"/>
          <p:cNvSpPr/>
          <p:nvPr/>
        </p:nvSpPr>
        <p:spPr>
          <a:xfrm>
            <a:off x="6300192" y="5069017"/>
            <a:ext cx="214314" cy="500066"/>
          </a:xfrm>
          <a:prstGeom prst="diagStri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769" y="122945"/>
            <a:ext cx="3710585" cy="47462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7196"/>
            <a:ext cx="6801240" cy="46135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61" y="87631"/>
            <a:ext cx="7620000" cy="46530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2683"/>
            <a:ext cx="8284464" cy="4974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8662" y="642918"/>
            <a:ext cx="2469009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ШО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571480"/>
            <a:ext cx="2469009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ШО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071678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858148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9" y="1858476"/>
            <a:ext cx="2528745" cy="337072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1208" y="1858476"/>
            <a:ext cx="33364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Хорошо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1)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Употребляется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выражения положительного отношения к чему-либо, для одобрения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чего-либо.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Употребляется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для выражения иронического, неодобрительного отношения к чему-либо</a:t>
            </a:r>
          </a:p>
          <a:p>
            <a:pPr algn="just"/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Хороша Маша, да не наша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всем кто-либо хорош, да к нам не имеет никакого 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отношения.</a:t>
            </a:r>
            <a:endParaRPr lang="ru-RU" sz="20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022719" y="5072074"/>
            <a:ext cx="2810385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я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зык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1" name="Диагональная полоса 20"/>
          <p:cNvSpPr/>
          <p:nvPr/>
        </p:nvSpPr>
        <p:spPr>
          <a:xfrm>
            <a:off x="4716016" y="5072074"/>
            <a:ext cx="214314" cy="500066"/>
          </a:xfrm>
          <a:prstGeom prst="diagStri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4826" y="4214818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7331" y="4000504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47023"/>
            <a:ext cx="6096000" cy="4095750"/>
          </a:xfrm>
          <a:prstGeom prst="rect">
            <a:avLst/>
          </a:prstGeom>
        </p:spPr>
      </p:pic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141631" y="547023"/>
            <a:ext cx="8572560" cy="4063322"/>
          </a:xfrm>
          <a:prstGeom prst="round2DiagRect">
            <a:avLst>
              <a:gd name="adj1" fmla="val 20045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762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Всегда он в работе,</a:t>
            </a:r>
            <a:b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говорим,</a:t>
            </a:r>
            <a:b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отдыхает,</a:t>
            </a:r>
            <a:b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мы молчим.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37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7311" y="628611"/>
            <a:ext cx="157447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ЗЫК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476672"/>
            <a:ext cx="157447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ЗЫК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143116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143116"/>
            <a:ext cx="3137157" cy="210777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04046" y="1809933"/>
            <a:ext cx="3400544" cy="4274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Исторически сложившаяся система звуковых, словарных и грамматических средств, объективирующая работу мышления и являющаяся орудием общения, обмена мыслями и взаимного понимания людей в обществе.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Подвижный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мышечный орган в полости рта, воспринимающий вкусовые ощущения, у человека участвующий также в артикуляции.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попробовать на язык (на вкус</a:t>
            </a:r>
            <a:r>
              <a:rPr lang="ru-RU" sz="16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620688"/>
            <a:ext cx="15744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r>
              <a:rPr lang="ru-RU" sz="4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ЗЫК</a:t>
            </a:r>
            <a:endParaRPr lang="ru-RU" sz="4400" b="1" spc="50" dirty="0">
              <a:ln w="11430"/>
              <a:solidFill>
                <a:srgbClr val="1F497D">
                  <a:lumMod val="60000"/>
                  <a:lumOff val="4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56176" y="476672"/>
            <a:ext cx="15744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r>
              <a:rPr lang="ru-RU" sz="4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ЗЫК</a:t>
            </a:r>
            <a:endParaRPr lang="ru-RU" sz="4400" b="1" spc="50" dirty="0">
              <a:ln w="11430"/>
              <a:solidFill>
                <a:srgbClr val="1F497D">
                  <a:lumMod val="60000"/>
                  <a:lumOff val="4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772816"/>
            <a:ext cx="3456384" cy="4044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колоколе: металлический стержень, производящий звон ударами о стенки.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4"/>
              <a:tabLst>
                <a:tab pos="4572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Речь, способность говорить.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Больной лежит без языка и без движений.</a:t>
            </a:r>
            <a:endParaRPr lang="ru-RU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Система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знаков (звуков, сигналов), передающих информацию.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 жестов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перен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чём-либо, имеющем удлинённую, вытянутую форму.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языки пламени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перен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Пленный, захваченный для получения нужных сведений.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взять, привести языка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998" y="1825037"/>
            <a:ext cx="1873788" cy="17635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941" y="3919290"/>
            <a:ext cx="1934951" cy="2170370"/>
          </a:xfrm>
          <a:prstGeom prst="rect">
            <a:avLst/>
          </a:prstGeom>
        </p:spPr>
      </p:pic>
      <p:pic>
        <p:nvPicPr>
          <p:cNvPr id="9" name="Рисунок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3073" y="6237312"/>
            <a:ext cx="61574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5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12776" y="5005321"/>
            <a:ext cx="3956532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уч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ник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Диагональная полоса 5"/>
          <p:cNvSpPr/>
          <p:nvPr/>
        </p:nvSpPr>
        <p:spPr>
          <a:xfrm>
            <a:off x="5292080" y="5157192"/>
            <a:ext cx="214314" cy="500066"/>
          </a:xfrm>
          <a:prstGeom prst="diagStri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19"/>
          <a:stretch/>
        </p:blipFill>
        <p:spPr>
          <a:xfrm>
            <a:off x="2267744" y="548680"/>
            <a:ext cx="4240453" cy="4166293"/>
          </a:xfrm>
          <a:prstGeom prst="rect">
            <a:avLst/>
          </a:prstGeom>
        </p:spPr>
      </p:pic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89710" y="85257"/>
            <a:ext cx="8572560" cy="5093137"/>
          </a:xfrm>
          <a:prstGeom prst="round2DiagRect">
            <a:avLst>
              <a:gd name="adj1" fmla="val 20045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762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Утром он приходит в школу,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— в кружок по баскетболу,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старается учиться,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нисколько не лениться.</a:t>
            </a: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Сделает он упражнение,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Выучит стихотворение,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Вслух расскажет про капель,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Позже соберёт портфель.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30788" y="609294"/>
            <a:ext cx="216751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10053" y="579681"/>
            <a:ext cx="216751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143116"/>
            <a:ext cx="3286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715272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35"/>
          <a:stretch/>
        </p:blipFill>
        <p:spPr>
          <a:xfrm>
            <a:off x="5436096" y="1772816"/>
            <a:ext cx="3092865" cy="307165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8823" y="1690767"/>
            <a:ext cx="38114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Учащийся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школе (низшей или средней).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сельской школы. Ученик городской школы. </a:t>
            </a: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|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Подросток, обучающийся какой-нибудь профессии, подмастерье, находящийся в выучке у кого-нибудь.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 у кустаря.</a:t>
            </a: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Лицо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изучающее или изучившее какой-нибудь предмет, какую-нибудь отрасль науки или техники, какое-нибудь дело под руководством кого-нибудь.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Ученики Менделеева. Юбиляр получил приветствия от учеников и почитателей.</a:t>
            </a:r>
            <a:endParaRPr lang="ru-RU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411760" y="5002623"/>
            <a:ext cx="4647426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уч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ница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939" y="404664"/>
            <a:ext cx="6517068" cy="43338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908720"/>
            <a:ext cx="8407515" cy="3456384"/>
          </a:xfrm>
          <a:prstGeom prst="rect">
            <a:avLst/>
          </a:prstGeom>
        </p:spPr>
      </p:pic>
      <p:sp>
        <p:nvSpPr>
          <p:cNvPr id="14" name="Диагональная полоса 13"/>
          <p:cNvSpPr/>
          <p:nvPr/>
        </p:nvSpPr>
        <p:spPr>
          <a:xfrm>
            <a:off x="5292080" y="5075779"/>
            <a:ext cx="214314" cy="500066"/>
          </a:xfrm>
          <a:prstGeom prst="diagStri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8662" y="642918"/>
            <a:ext cx="256987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НИЦА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06553" y="486779"/>
            <a:ext cx="2569871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НИЦА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858148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465" y="2099006"/>
            <a:ext cx="3074245" cy="204437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32770" y="1747285"/>
            <a:ext cx="3177248" cy="4125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Ученица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Учащаяся школы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914400" algn="l"/>
              </a:tabLst>
            </a:pP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Ученица первого класса.</a:t>
            </a:r>
            <a:endParaRPr lang="ru-RU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13716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обучается какой-л. профессии, проходит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профессиональную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подготовку.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13716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занимается или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занималась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изучением чего-л. под чьим-л. руководством.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50784" y="5180207"/>
            <a:ext cx="4384149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учит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ль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8" name="Диагональная полоса 17"/>
          <p:cNvSpPr/>
          <p:nvPr/>
        </p:nvSpPr>
        <p:spPr>
          <a:xfrm>
            <a:off x="4211960" y="5210468"/>
            <a:ext cx="214314" cy="500066"/>
          </a:xfrm>
          <a:prstGeom prst="diagStri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04" y="183575"/>
            <a:ext cx="6408712" cy="4550565"/>
          </a:xfrm>
          <a:prstGeom prst="rect">
            <a:avLst/>
          </a:prstGeom>
        </p:spPr>
      </p:pic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218272" y="196721"/>
            <a:ext cx="8572560" cy="6080221"/>
          </a:xfrm>
          <a:prstGeom prst="round2DiagRect">
            <a:avLst>
              <a:gd name="adj1" fmla="val 20045"/>
              <a:gd name="adj2" fmla="val 0"/>
            </a:avLst>
          </a:prstGeom>
          <a:solidFill>
            <a:schemeClr val="accent5">
              <a:lumMod val="60000"/>
              <a:lumOff val="40000"/>
            </a:schemeClr>
          </a:solidFill>
          <a:ln w="762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умный человек,</a:t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Нам про старый, добрый век</a:t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 расскажет без прикрас,</a:t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ещё расскажет: раз —</a:t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Где живёт дикобраз,</a:t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Чем питается куница,</a:t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хитрее, чем лисица,</a:t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решаются примеры,</a:t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атмосфера.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14414" y="571480"/>
            <a:ext cx="244009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ЛЬ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571480"/>
            <a:ext cx="284222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ЛЬ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785926"/>
            <a:ext cx="36433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357562"/>
            <a:ext cx="3429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000504"/>
            <a:ext cx="3714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5357826"/>
            <a:ext cx="35675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Стрелка вправо 11">
            <a:hlinkClick r:id="rId3" action="ppaction://hlinksldjump"/>
          </p:cNvPr>
          <p:cNvSpPr/>
          <p:nvPr/>
        </p:nvSpPr>
        <p:spPr>
          <a:xfrm>
            <a:off x="7786710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896950"/>
            <a:ext cx="3171750" cy="225213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6045" y="1739899"/>
            <a:ext cx="345720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Лицо, занимающееся преподаванием какого-нибудь предмета в низшей и средней школе, преподаватель, школьный работник. </a:t>
            </a:r>
          </a:p>
          <a:p>
            <a:pPr algn="just"/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русского языка.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|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Вообще лицо, обучающее, учащее чему-нибудь.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пения. Учитель танцев.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Тот, кто научил или учит чему-нибудь, кто оказывает или оказал влияние на развитие кого-чего-нибудь. </a:t>
            </a:r>
          </a:p>
          <a:p>
            <a:pPr algn="just"/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Мои университетские учителя.</a:t>
            </a:r>
            <a:endParaRPr lang="ru-RU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62998" y="5102637"/>
            <a:ext cx="7041928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учит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льн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ца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459" y="404664"/>
            <a:ext cx="5660206" cy="43966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8568952" cy="2981308"/>
          </a:xfrm>
          <a:prstGeom prst="rect">
            <a:avLst/>
          </a:prstGeom>
        </p:spPr>
      </p:pic>
      <p:sp>
        <p:nvSpPr>
          <p:cNvPr id="12" name="Диагональная полоса 11"/>
          <p:cNvSpPr/>
          <p:nvPr/>
        </p:nvSpPr>
        <p:spPr>
          <a:xfrm>
            <a:off x="2915816" y="5102637"/>
            <a:ext cx="214314" cy="500066"/>
          </a:xfrm>
          <a:prstGeom prst="diagStri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1759" y="647860"/>
            <a:ext cx="390203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ЛЬН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ЦА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325" y="647860"/>
            <a:ext cx="390203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ЛЬН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4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ЦА</a:t>
            </a:r>
            <a:endParaRPr lang="ru-RU" sz="44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7858148" y="6215082"/>
            <a:ext cx="504056" cy="4320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857364"/>
            <a:ext cx="3209358" cy="24928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5720" y="1826188"/>
            <a:ext cx="3566200" cy="3960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Тот, кто занимается преподаванием какого-л. предмета в школе; преподаватель.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Тот, кто обучает, учит чему-л.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Тот, кто научил или учит чему-л., кто оказывает или оказывал влияние на развитие кого-л., чего-л.; воспитатель, наставник.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Тот, кто является главой, автором какого-л. учения (4), высшим авторитетом в какой-л. области и имеет последователей.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462</Words>
  <Application>Microsoft Office PowerPoint</Application>
  <PresentationFormat>Экран (4:3)</PresentationFormat>
  <Paragraphs>79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31</cp:revision>
  <dcterms:created xsi:type="dcterms:W3CDTF">2012-10-21T18:22:48Z</dcterms:created>
  <dcterms:modified xsi:type="dcterms:W3CDTF">2017-04-03T04:43:35Z</dcterms:modified>
</cp:coreProperties>
</file>