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77" r:id="rId4"/>
    <p:sldId id="258" r:id="rId5"/>
    <p:sldId id="259" r:id="rId6"/>
    <p:sldId id="271" r:id="rId7"/>
    <p:sldId id="278" r:id="rId8"/>
    <p:sldId id="260" r:id="rId9"/>
    <p:sldId id="285" r:id="rId10"/>
    <p:sldId id="261" r:id="rId11"/>
    <p:sldId id="262" r:id="rId12"/>
    <p:sldId id="283" r:id="rId13"/>
    <p:sldId id="263" r:id="rId14"/>
    <p:sldId id="265" r:id="rId15"/>
    <p:sldId id="280" r:id="rId16"/>
    <p:sldId id="281" r:id="rId17"/>
    <p:sldId id="266" r:id="rId18"/>
    <p:sldId id="275" r:id="rId19"/>
    <p:sldId id="276" r:id="rId20"/>
    <p:sldId id="267" r:id="rId21"/>
    <p:sldId id="268" r:id="rId22"/>
    <p:sldId id="269" r:id="rId23"/>
    <p:sldId id="272" r:id="rId24"/>
    <p:sldId id="284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7E286-DF3C-42FF-93C7-A03F1CC5252A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C179-1B47-4F71-922B-950B82246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598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C179-1B47-4F71-922B-950B8224631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379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CB306-33B4-4320-BD29-DC07BDD38FD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BB1F2-4A68-46CE-A478-ABEA411772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YES\Desktop\1.jpg"/>
          <p:cNvPicPr>
            <a:picLocks noChangeAspect="1" noChangeArrowheads="1"/>
          </p:cNvPicPr>
          <p:nvPr/>
        </p:nvPicPr>
        <p:blipFill>
          <a:blip r:embed="rId2" cstate="print"/>
          <a:srcRect l="9307" t="12969" r="3617" b="14818"/>
          <a:stretch>
            <a:fillRect/>
          </a:stretch>
        </p:blipFill>
        <p:spPr bwMode="auto">
          <a:xfrm>
            <a:off x="-1913185" y="813"/>
            <a:ext cx="11076984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972616" y="6165304"/>
            <a:ext cx="6912768" cy="17526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Понкратьева Ирина Викторовна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26064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</a:rPr>
              <a:t>Урок русского языка</a:t>
            </a:r>
          </a:p>
          <a:p>
            <a:pPr lvl="0" algn="ctr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6 классе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YES\Desktop\44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671" r="21851" b="-6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IvanTsarevich_Pesnya03_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29600" y="616530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pbs.twimg.com/media/D0AW6PJWsAEDDyW.jpg"/>
          <p:cNvPicPr>
            <a:picLocks noGrp="1"/>
          </p:cNvPicPr>
          <p:nvPr>
            <p:ph idx="1"/>
          </p:nvPr>
        </p:nvPicPr>
        <p:blipFill rotWithShape="1">
          <a:blip r:embed="rId4" cstate="print"/>
          <a:srcRect r="21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вук — Ржание лошади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29600" y="609329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410453" y="2204864"/>
            <a:ext cx="2232248" cy="14983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52810" y="374863"/>
            <a:ext cx="3384376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 говорить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701080"/>
            <a:ext cx="3384376" cy="1287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род и падеж прилагательных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9003" y="4660531"/>
            <a:ext cx="316835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разрядах прилагательных и научиться их определять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99592" y="4761981"/>
            <a:ext cx="280831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танцевать как конь Юлий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134496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1512" y="90872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551806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9494" y="4651364"/>
            <a:ext cx="324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4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https://b1.filmpro.ru/c/26939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9" t="9808" r="2988"/>
          <a:stretch/>
        </p:blipFill>
        <p:spPr bwMode="auto">
          <a:xfrm>
            <a:off x="1330470" y="2173459"/>
            <a:ext cx="2517412" cy="2431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5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Лингвистический эксперимент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341724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chemeClr val="hlink"/>
                </a:solidFill>
              </a:rPr>
              <a:t>В каком столбике слова соответствуют </a:t>
            </a:r>
          </a:p>
          <a:p>
            <a:pPr algn="ctr">
              <a:buNone/>
            </a:pPr>
            <a:r>
              <a:rPr lang="ru-RU" sz="2600" b="1" dirty="0" smtClean="0">
                <a:solidFill>
                  <a:schemeClr val="hlink"/>
                </a:solidFill>
              </a:rPr>
              <a:t>заданным параметрам:</a:t>
            </a:r>
          </a:p>
          <a:p>
            <a:pPr algn="ctr">
              <a:buNone/>
            </a:pPr>
            <a:endParaRPr lang="ru-RU" sz="2600" b="1" dirty="0" smtClean="0">
              <a:solidFill>
                <a:schemeClr val="hlink"/>
              </a:solidFill>
            </a:endParaRP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Прилагательные имеют краткую форму;</a:t>
            </a: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степени сравнения;</a:t>
            </a: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синонимы и антонимы;</a:t>
            </a: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образовывать сложные прилагательные путём повтора;</a:t>
            </a: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Употребляются с приставкой «не»;</a:t>
            </a:r>
          </a:p>
          <a:p>
            <a:pPr marL="533400" indent="-533400">
              <a:lnSpc>
                <a:spcPct val="90000"/>
              </a:lnSpc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Сочетаются со словом «очень». 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Picture 2" descr="C:\Users\YES\Desktop\1.jpg"/>
          <p:cNvPicPr>
            <a:picLocks noChangeAspect="1" noChangeArrowheads="1"/>
          </p:cNvPicPr>
          <p:nvPr/>
        </p:nvPicPr>
        <p:blipFill>
          <a:blip r:embed="rId2" cstate="print"/>
          <a:srcRect l="9307" t="12969" r="3617" b="14818"/>
          <a:stretch>
            <a:fillRect/>
          </a:stretch>
        </p:blipFill>
        <p:spPr bwMode="auto">
          <a:xfrm>
            <a:off x="1475655" y="5013176"/>
            <a:ext cx="6196887" cy="1738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876256" y="1916832"/>
            <a:ext cx="21602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???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762086"/>
              </p:ext>
            </p:extLst>
          </p:nvPr>
        </p:nvGraphicFramePr>
        <p:xfrm>
          <a:off x="249815" y="1320980"/>
          <a:ext cx="756084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574402"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Качественные</a:t>
                      </a:r>
                    </a:p>
                    <a:p>
                      <a:pPr algn="ctr"/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КАКОЙ? КАКИЕ?</a:t>
                      </a:r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Относительные</a:t>
                      </a:r>
                    </a:p>
                    <a:p>
                      <a:pPr algn="ctr"/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КАКОЙ? КАКИЕ?</a:t>
                      </a:r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Притяжательные</a:t>
                      </a:r>
                    </a:p>
                    <a:p>
                      <a:pPr algn="ctr"/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ЧЕЙ? ЧЬИ?</a:t>
                      </a:r>
                      <a:endParaRPr lang="ru-RU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395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обозначают признак, который проявляется в большей или меньшей степени.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имеют «отношение» к материалу, месту, времени.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«притягивают» признак, обозначают принадлежность лицу или животному.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159023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151638"/>
            <a:ext cx="18722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???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s://slovnet.ru/wp-content/uploads/2018/12/15-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7072"/>
            <a:ext cx="4421047" cy="2394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IvanTsarevich_Pesnya03_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534400" y="6165304"/>
            <a:ext cx="609600" cy="609600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r="1897"/>
          <a:stretch/>
        </p:blipFill>
        <p:spPr bwMode="auto">
          <a:xfrm>
            <a:off x="0" y="-2021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vanTsarevich_Pesnya03_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29600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4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54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4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5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https://i11.fotocdn.net/s123/e6ceb576c27d5709/user_xl/28100051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0" name="Picture 4" descr="https://i11.fotocdn.net/s123/e6ceb576c27d5709/user_xl/2810005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1227" y="941467"/>
            <a:ext cx="2301802" cy="31744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332656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разряды прилагательных.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4148" y="4077072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Красивый</a:t>
            </a: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</a:t>
            </a:r>
          </a:p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Княжеский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75" y="4077072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Относительное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Притяжательное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591227" y="4365104"/>
            <a:ext cx="2204909" cy="0"/>
          </a:xfrm>
          <a:prstGeom prst="straightConnector1">
            <a:avLst/>
          </a:prstGeom>
          <a:ln w="762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3688120" y="4890533"/>
            <a:ext cx="2204909" cy="0"/>
          </a:xfrm>
          <a:prstGeom prst="straightConnector1">
            <a:avLst/>
          </a:prstGeom>
          <a:ln w="762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699239" y="5373216"/>
            <a:ext cx="2204909" cy="0"/>
          </a:xfrm>
          <a:prstGeom prst="straightConnector1">
            <a:avLst/>
          </a:prstGeom>
          <a:ln w="762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YES\Desktop\5.jpg"/>
          <p:cNvPicPr>
            <a:picLocks noChangeAspect="1" noChangeArrowheads="1"/>
          </p:cNvPicPr>
          <p:nvPr/>
        </p:nvPicPr>
        <p:blipFill>
          <a:blip r:embed="rId2" cstate="print"/>
          <a:srcRect l="17004" t="18055" r="13563" b="5711"/>
          <a:stretch>
            <a:fillRect/>
          </a:stretch>
        </p:blipFill>
        <p:spPr bwMode="auto">
          <a:xfrm rot="20195076">
            <a:off x="899592" y="438496"/>
            <a:ext cx="5724128" cy="44391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rgbClr val="12750D"/>
              </a:solidFill>
            </a:endParaRPr>
          </a:p>
          <a:p>
            <a:pPr>
              <a:buNone/>
            </a:pPr>
            <a:endParaRPr lang="ru-RU" b="1" dirty="0">
              <a:solidFill>
                <a:srgbClr val="12750D"/>
              </a:solidFill>
            </a:endParaRP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3697809"/>
            <a:ext cx="2952328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Богатырский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Булатный</a:t>
            </a:r>
          </a:p>
          <a:p>
            <a:pPr marL="342900" lvl="0" indent="-342900">
              <a:spcBef>
                <a:spcPct val="20000"/>
              </a:spcBef>
            </a:pPr>
            <a:endParaRPr lang="ru-RU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Тяжелый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293096"/>
            <a:ext cx="4572000" cy="23575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                                                                  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Относительное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Притяжательное</a:t>
            </a:r>
          </a:p>
          <a:p>
            <a:pPr marL="342900" lvl="0" indent="-342900">
              <a:spcBef>
                <a:spcPct val="20000"/>
              </a:spcBef>
            </a:pP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09901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разряды прилагательных.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491880" y="4005064"/>
            <a:ext cx="2376264" cy="1827136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375203" y="4581128"/>
            <a:ext cx="2492941" cy="648072"/>
          </a:xfrm>
          <a:prstGeom prst="straightConnector1">
            <a:avLst/>
          </a:prstGeom>
          <a:ln w="762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7824" y="4581128"/>
            <a:ext cx="2880320" cy="1251072"/>
          </a:xfrm>
          <a:prstGeom prst="straightConnector1">
            <a:avLst/>
          </a:prstGeom>
          <a:ln w="762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rgbClr val="12750D"/>
              </a:solidFill>
            </a:endParaRPr>
          </a:p>
          <a:p>
            <a:pPr>
              <a:buNone/>
            </a:pPr>
            <a:endParaRPr lang="ru-RU" b="1" dirty="0">
              <a:solidFill>
                <a:srgbClr val="12750D"/>
              </a:solidFill>
            </a:endParaRPr>
          </a:p>
          <a:p>
            <a:pPr>
              <a:buNone/>
            </a:pPr>
            <a:endParaRPr lang="ru-RU" sz="1600" dirty="0"/>
          </a:p>
        </p:txBody>
      </p:sp>
      <p:pic>
        <p:nvPicPr>
          <p:cNvPr id="5121" name="Picture 1" descr="C:\Users\YES\Desktop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160" y="639852"/>
            <a:ext cx="3096344" cy="42266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2504" y="4365104"/>
            <a:ext cx="223224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Добрынин</a:t>
            </a:r>
          </a:p>
          <a:p>
            <a:pPr marL="342900" lvl="0" indent="-342900">
              <a:spcBef>
                <a:spcPct val="20000"/>
              </a:spcBef>
            </a:pPr>
            <a:endParaRPr lang="ru-RU" sz="2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Надежный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636984"/>
            <a:ext cx="3528392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Качественное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Относительное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Притяжательное                    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9816" y="116632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разряды прилагательных.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607232" y="4636984"/>
            <a:ext cx="2908984" cy="1456312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987824" y="4941168"/>
            <a:ext cx="3434680" cy="612068"/>
          </a:xfrm>
          <a:prstGeom prst="straightConnector1">
            <a:avLst/>
          </a:prstGeom>
          <a:ln w="762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03848" y="5520301"/>
            <a:ext cx="3218656" cy="572995"/>
          </a:xfrm>
          <a:prstGeom prst="straightConnector1">
            <a:avLst/>
          </a:prstGeom>
          <a:ln w="76200">
            <a:solidFill>
              <a:srgbClr val="FFC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YES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3835" t="399" r="21165" b="-400"/>
          <a:stretch>
            <a:fillRect/>
          </a:stretch>
        </p:blipFill>
        <p:spPr bwMode="auto">
          <a:xfrm>
            <a:off x="0" y="0"/>
            <a:ext cx="9144000" cy="6939740"/>
          </a:xfrm>
          <a:prstGeom prst="rect">
            <a:avLst/>
          </a:prstGeom>
          <a:noFill/>
        </p:spPr>
      </p:pic>
      <p:pic>
        <p:nvPicPr>
          <p:cNvPr id="6" name="3_bogat_hod_konem_song_uliy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60432" y="623751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Овладей русской речью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1196752"/>
            <a:ext cx="5760640" cy="388843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родной владеешь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речью, бойко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говоришь.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же язык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неважно знаешь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мой малыш!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Слушай потому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поэта, будь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прилежен впредь,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могучей русской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речью хорошо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владеть.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речь полна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величья, гордой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простоты,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ней прекрасных слов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богатство, мамины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мечты.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Скажем, к странам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зарубежным держишь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морем путь,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спутниками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знаньями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блеснуть –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разговорах или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спорах с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 иль врагом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воспользуешься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смело русским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языком!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ты, школьник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резвый,будь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прилежней впредь!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обязан русской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речью хорошо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владеть.</a:t>
            </a:r>
          </a:p>
          <a:p>
            <a:pPr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7170" name="Picture 2" descr="http://xml-epgservice.cdnvideo.ru/EPGService/hs/epg/pic/17758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4" r="58383"/>
          <a:stretch/>
        </p:blipFill>
        <p:spPr bwMode="auto">
          <a:xfrm>
            <a:off x="251520" y="2127218"/>
            <a:ext cx="2808312" cy="4292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 таблицу и проверь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89338"/>
              </p:ext>
            </p:extLst>
          </p:nvPr>
        </p:nvGraphicFramePr>
        <p:xfrm>
          <a:off x="467544" y="1340768"/>
          <a:ext cx="8218488" cy="314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496"/>
                <a:gridCol w="2739496"/>
                <a:gridCol w="27394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Качественные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Относительные</a:t>
                      </a:r>
                      <a:endParaRPr lang="ru-RU" sz="200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Притяжательные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Родной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Русский 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Мамины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Гордой</a:t>
                      </a:r>
                      <a:endParaRPr lang="ru-RU" sz="200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Зарубежным 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Прекрасных</a:t>
                      </a:r>
                      <a:endParaRPr lang="ru-RU" sz="200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Резвых</a:t>
                      </a:r>
                      <a:endParaRPr lang="ru-RU" sz="200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Могучей</a:t>
                      </a:r>
                      <a:endParaRPr lang="ru-RU" sz="200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Прилежен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Прилежней 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http://kino.prim.land/wp-content/uploads/2017/06/tri-bogatyrya-na-dalnix-beregax-2012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6" r="36714" b="37195"/>
          <a:stretch/>
        </p:blipFill>
        <p:spPr bwMode="auto">
          <a:xfrm>
            <a:off x="6588224" y="4550035"/>
            <a:ext cx="1734374" cy="216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7859315"/>
              </p:ext>
            </p:extLst>
          </p:nvPr>
        </p:nvGraphicFramePr>
        <p:xfrm>
          <a:off x="467544" y="1988840"/>
          <a:ext cx="8291512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78"/>
                <a:gridCol w="2072878"/>
                <a:gridCol w="2072878"/>
                <a:gridCol w="207287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 по действию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591222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 таблицу и проверь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463412"/>
              </p:ext>
            </p:extLst>
          </p:nvPr>
        </p:nvGraphicFramePr>
        <p:xfrm>
          <a:off x="827584" y="3573016"/>
          <a:ext cx="8003233" cy="1360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367"/>
                <a:gridCol w="2054622"/>
                <a:gridCol w="2054622"/>
                <a:gridCol w="205462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Материал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Признак по действию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деревянный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глиняный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серебряный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городской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сельский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передний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сегодняшний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завтрашний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вчерашний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отрывной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точильный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набивной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8" name="Picture 2" descr="http://kino.prim.land/wp-content/uploads/2017/06/tri-bogatyrya-na-dalnix-beregax-2012-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6" r="36714" b="37195"/>
          <a:stretch/>
        </p:blipFill>
        <p:spPr bwMode="auto">
          <a:xfrm>
            <a:off x="7812360" y="188640"/>
            <a:ext cx="1212893" cy="1516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3273227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узнали на уроке?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Понравился ли вам урок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Достигли ли поставленной цели?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уроке.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i.ytimg.com/vi/TiXMclhSxlU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r="21984"/>
          <a:stretch/>
        </p:blipFill>
        <p:spPr bwMode="auto">
          <a:xfrm>
            <a:off x="5364088" y="3388203"/>
            <a:ext cx="3528826" cy="3160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7140" y="664777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12-18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олнце 11"/>
          <p:cNvSpPr/>
          <p:nvPr/>
        </p:nvSpPr>
        <p:spPr>
          <a:xfrm>
            <a:off x="2843808" y="664777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/>
          <p:cNvSpPr/>
          <p:nvPr/>
        </p:nvSpPr>
        <p:spPr>
          <a:xfrm>
            <a:off x="3995936" y="650305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5074402" y="650305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9552" y="2052751"/>
            <a:ext cx="21837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8-11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2934457" y="2005245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3995936" y="2005245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5536" y="3573016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8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олнце 19"/>
          <p:cNvSpPr/>
          <p:nvPr/>
        </p:nvSpPr>
        <p:spPr>
          <a:xfrm>
            <a:off x="3537655" y="3356992"/>
            <a:ext cx="936104" cy="100811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pbs.twimg.com/media/DPbM_M9W0AU3bIr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029" y="4437112"/>
            <a:ext cx="3779912" cy="2048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ne-kurim.ru/forum/attachments/2019-03-01-11-21-17-jpg.837059/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839" y="383330"/>
            <a:ext cx="1087009" cy="148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uft.me/wp-content/uploads/2013/11/7MpMlF0Zdm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87877"/>
            <a:ext cx="2201342" cy="176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46"/>
          <a:stretch/>
        </p:blipFill>
        <p:spPr bwMode="auto">
          <a:xfrm>
            <a:off x="467544" y="3573016"/>
            <a:ext cx="3489103" cy="2961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692696"/>
            <a:ext cx="49349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плодотворное сотрудничество</a:t>
            </a:r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8" name="Содержимое 3" descr="https://pbs.twimg.com/media/D0AW6PJWsAEDDyW.jpg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16014"/>
          <a:stretch/>
        </p:blipFill>
        <p:spPr bwMode="auto">
          <a:xfrm>
            <a:off x="251520" y="188640"/>
            <a:ext cx="244888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90" r="1897"/>
          <a:stretch/>
        </p:blipFill>
        <p:spPr bwMode="auto">
          <a:xfrm>
            <a:off x="6595190" y="2816354"/>
            <a:ext cx="2160240" cy="3846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s://i11.fotocdn.net/s123/e6ceb576c27d5709/user_xl/28100051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924944"/>
            <a:ext cx="2160240" cy="2979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77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360512"/>
            <a:ext cx="5400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«Кластер» (гроздь)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 – это графическая организация материала, показывающая смысловые поля того или иного понятия.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67844" y="2464042"/>
            <a:ext cx="24482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843808" y="2204864"/>
            <a:ext cx="828092" cy="350078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блако 13"/>
          <p:cNvSpPr/>
          <p:nvPr/>
        </p:nvSpPr>
        <p:spPr>
          <a:xfrm>
            <a:off x="251520" y="3516956"/>
            <a:ext cx="230425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945217"/>
            <a:ext cx="2341563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блако 16"/>
          <p:cNvSpPr/>
          <p:nvPr/>
        </p:nvSpPr>
        <p:spPr>
          <a:xfrm>
            <a:off x="6588224" y="3185706"/>
            <a:ext cx="230425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блако 17"/>
          <p:cNvSpPr/>
          <p:nvPr/>
        </p:nvSpPr>
        <p:spPr>
          <a:xfrm>
            <a:off x="4814988" y="5044892"/>
            <a:ext cx="230425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539552" y="1563942"/>
            <a:ext cx="230425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блако 19"/>
          <p:cNvSpPr/>
          <p:nvPr/>
        </p:nvSpPr>
        <p:spPr>
          <a:xfrm>
            <a:off x="2015716" y="5069656"/>
            <a:ext cx="2304256" cy="15841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>
            <a:stCxn id="7" idx="7"/>
          </p:cNvCxnSpPr>
          <p:nvPr/>
        </p:nvCxnSpPr>
        <p:spPr>
          <a:xfrm flipV="1">
            <a:off x="5257575" y="2060849"/>
            <a:ext cx="1186633" cy="603554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814988" y="3804813"/>
            <a:ext cx="693116" cy="1154357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312455" y="3631833"/>
            <a:ext cx="1309321" cy="345961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2555776" y="3548561"/>
            <a:ext cx="792088" cy="592012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3491880" y="3832194"/>
            <a:ext cx="360040" cy="1095472"/>
          </a:xfrm>
          <a:prstGeom prst="straightConnector1">
            <a:avLst/>
          </a:prstGeom>
          <a:ln w="38100" cap="rnd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ES\Desktop\1.jpg"/>
          <p:cNvPicPr>
            <a:picLocks noChangeAspect="1" noChangeArrowheads="1"/>
          </p:cNvPicPr>
          <p:nvPr/>
        </p:nvPicPr>
        <p:blipFill>
          <a:blip r:embed="rId2" cstate="print"/>
          <a:srcRect l="9307" t="12969" r="3617" b="14818"/>
          <a:stretch>
            <a:fillRect/>
          </a:stretch>
        </p:blipFill>
        <p:spPr bwMode="auto">
          <a:xfrm>
            <a:off x="-22340" y="0"/>
            <a:ext cx="3179812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/>
          <p:cNvSpPr/>
          <p:nvPr/>
        </p:nvSpPr>
        <p:spPr>
          <a:xfrm>
            <a:off x="3347864" y="2780928"/>
            <a:ext cx="2664296" cy="129614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56176" y="1340768"/>
            <a:ext cx="2736304" cy="1296144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предмета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228184" y="3933056"/>
            <a:ext cx="2664296" cy="158417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Чей?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3430" y="1556792"/>
            <a:ext cx="2448272" cy="122413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или сказуемое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91879" y="586106"/>
            <a:ext cx="2304199" cy="115212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Полная или краткая форма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131897" y="5157192"/>
            <a:ext cx="2664182" cy="1224136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 по падежам, числам.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43430" y="4346752"/>
            <a:ext cx="2617920" cy="1422508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сравнения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5868144" y="2492896"/>
            <a:ext cx="576064" cy="504056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904148" y="3878700"/>
            <a:ext cx="396044" cy="414396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572000" y="4149080"/>
            <a:ext cx="108012" cy="936104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555776" y="3802629"/>
            <a:ext cx="861982" cy="692902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4572000" y="1844824"/>
            <a:ext cx="54006" cy="857703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2623553" y="2636912"/>
            <a:ext cx="724312" cy="404827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jliza.ru/assets/jlcontent/obzor/hod-konem/hod-konem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42" y="4374396"/>
            <a:ext cx="3490408" cy="2128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332656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Шифровка для Князя Киевского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4174"/>
              </p:ext>
            </p:extLst>
          </p:nvPr>
        </p:nvGraphicFramePr>
        <p:xfrm>
          <a:off x="1502562" y="836712"/>
          <a:ext cx="6525822" cy="302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2911"/>
                <a:gridCol w="3262911"/>
              </a:tblGrid>
              <a:tr h="4320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Оценивание</a:t>
                      </a:r>
                      <a:endParaRPr lang="ru-R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Третье 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Четвёртое 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Пятое 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Шестое задание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Солнце 6"/>
          <p:cNvSpPr/>
          <p:nvPr/>
        </p:nvSpPr>
        <p:spPr>
          <a:xfrm>
            <a:off x="1738310" y="3931243"/>
            <a:ext cx="720080" cy="7200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2530841" y="3931243"/>
            <a:ext cx="720080" cy="7200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3304990" y="3933056"/>
            <a:ext cx="720080" cy="7200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927" y="4725144"/>
            <a:ext cx="7445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олнце 12"/>
          <p:cNvSpPr/>
          <p:nvPr/>
        </p:nvSpPr>
        <p:spPr>
          <a:xfrm>
            <a:off x="2905664" y="4725144"/>
            <a:ext cx="720080" cy="7200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2516583" y="5540293"/>
            <a:ext cx="720080" cy="72008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067944" y="400506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ошибок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47251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1-2 ошибки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5030" y="5715667"/>
            <a:ext cx="32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двух ошибок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8" r="15351"/>
          <a:stretch/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Измультфильма - Богатырскаяпесня_(zaycev-net.cc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000" end="44394.6176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2960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1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3643242"/>
              </p:ext>
            </p:extLst>
          </p:nvPr>
        </p:nvGraphicFramePr>
        <p:xfrm>
          <a:off x="539552" y="1268760"/>
          <a:ext cx="8229600" cy="1306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Сравнительная степень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Превосходная степень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52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100" name="Picture 4" descr="https://all.culture.ru/uploads/59aefc96623acabb810063ab2984f9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08920"/>
            <a:ext cx="6860508" cy="3708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1840" y="375158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questtime.net/data/games/2011/1678/screens/108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4" y="-218513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560472"/>
              </p:ext>
            </p:extLst>
          </p:nvPr>
        </p:nvGraphicFramePr>
        <p:xfrm>
          <a:off x="1331640" y="764704"/>
          <a:ext cx="6972050" cy="4877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205"/>
                <a:gridCol w="697205"/>
                <a:gridCol w="697205"/>
                <a:gridCol w="697205"/>
                <a:gridCol w="697205"/>
                <a:gridCol w="697205"/>
                <a:gridCol w="697205"/>
                <a:gridCol w="697205"/>
                <a:gridCol w="697205"/>
                <a:gridCol w="697205"/>
              </a:tblGrid>
              <a:tr h="769173"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69173"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69173"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 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69173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031638"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69173">
                <a:tc>
                  <a:txBody>
                    <a:bodyPr/>
                    <a:lstStyle/>
                    <a:p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http://kino.prim.land/wp-content/uploads/2017/06/tri-bogatyrya-na-dalnix-beregax-2012-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6" r="36714" b="37195"/>
          <a:stretch/>
        </p:blipFill>
        <p:spPr bwMode="auto">
          <a:xfrm>
            <a:off x="8010911" y="0"/>
            <a:ext cx="1441141" cy="1801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86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363</Words>
  <Application>Microsoft Office PowerPoint</Application>
  <PresentationFormat>Экран (4:3)</PresentationFormat>
  <Paragraphs>195</Paragraphs>
  <Slides>25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Лингвистический эксперимент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Овладей русской речью</vt:lpstr>
      <vt:lpstr>Заполни таблицу и проверь</vt:lpstr>
      <vt:lpstr>Заполни таблицу и проверь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YES</dc:creator>
  <cp:lastModifiedBy>Admin</cp:lastModifiedBy>
  <cp:revision>50</cp:revision>
  <dcterms:created xsi:type="dcterms:W3CDTF">2020-01-24T14:21:58Z</dcterms:created>
  <dcterms:modified xsi:type="dcterms:W3CDTF">2020-01-27T11:30:01Z</dcterms:modified>
</cp:coreProperties>
</file>