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4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8" r:id="rId18"/>
    <p:sldId id="274" r:id="rId19"/>
    <p:sldId id="275" r:id="rId20"/>
    <p:sldId id="276" r:id="rId21"/>
    <p:sldId id="277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33CC33"/>
    <a:srgbClr val="FF33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4" autoAdjust="0"/>
    <p:restoredTop sz="94660"/>
  </p:normalViewPr>
  <p:slideViewPr>
    <p:cSldViewPr>
      <p:cViewPr varScale="1">
        <p:scale>
          <a:sx n="64" d="100"/>
          <a:sy n="64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43CEF-37E7-430F-8DE3-D9238F0967C5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A0EBA-EBC5-4D49-96F4-B62124CB472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5085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Arial" pitchFamily="34" charset="0"/>
              </a:rPr>
            </a:b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A0EBA-EBC5-4D49-96F4-B62124CB4720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A0EBA-EBC5-4D49-96F4-B62124CB4720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CC8AF-E7D7-4A55-97AD-76581E5B8D0C}" type="datetimeFigureOut">
              <a:rPr lang="uk-UA" smtClean="0"/>
              <a:pPr/>
              <a:t>15.10.2016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18D65-DDEA-4C43-B292-E3674EC8DB0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://ru.wikipedia.org/wiki/%D0%A1%D0%B8%D0%B1%D0%B8%D1%80%D1%8C" TargetMode="External"/><Relationship Id="rId7" Type="http://schemas.openxmlformats.org/officeDocument/2006/relationships/hyperlink" Target="http://ru.wikipedia.org/wiki/%D0%90%D1%80%D0%B0%D0%B2%D0%B8%D0%B9%D1%81%D0%BA%D0%B8%D0%B9_%D0%BF%D0%BE%D0%BB%D1%83%D0%BE%D1%81%D1%82%D1%80%D0%BE%D0%B2" TargetMode="External"/><Relationship Id="rId12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1%D0%B0%D0%B9%D0%BA%D0%B0%D0%BB" TargetMode="External"/><Relationship Id="rId11" Type="http://schemas.openxmlformats.org/officeDocument/2006/relationships/image" Target="../media/image26.jpeg"/><Relationship Id="rId5" Type="http://schemas.openxmlformats.org/officeDocument/2006/relationships/hyperlink" Target="http://ru.wikipedia.org/wiki/%D0%9A%D0%B0%D1%81%D0%BF%D0%B8%D0%B9%D1%81%D0%BA%D0%BE%D0%B5_%D0%BC%D0%BE%D1%80%D0%B5" TargetMode="External"/><Relationship Id="rId10" Type="http://schemas.openxmlformats.org/officeDocument/2006/relationships/image" Target="../media/image25.jpeg"/><Relationship Id="rId4" Type="http://schemas.openxmlformats.org/officeDocument/2006/relationships/hyperlink" Target="http://ru.wikipedia.org/wiki/%D0%94%D0%B6%D0%BE%D0%BC%D0%BE%D0%BB%D1%83%D0%BD%D0%B3%D0%BC%D0%B0" TargetMode="External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1%82%D0%BB%D0%B0%D0%BD%D1%82%D0%B8%D1%87%D0%B5%D1%81%D0%BA%D0%B8%D0%B9_%D0%BE%D0%BA%D0%B5%D0%B0%D0%BD" TargetMode="External"/><Relationship Id="rId13" Type="http://schemas.openxmlformats.org/officeDocument/2006/relationships/image" Target="../media/image29.jpeg"/><Relationship Id="rId3" Type="http://schemas.openxmlformats.org/officeDocument/2006/relationships/image" Target="../media/image28.png"/><Relationship Id="rId7" Type="http://schemas.openxmlformats.org/officeDocument/2006/relationships/hyperlink" Target="http://ru.wikipedia.org/wiki/%D0%9A%D1%80%D0%B0%D1%81%D0%BD%D0%BE%D0%B5_%D0%BC%D0%BE%D1%80%D0%B5" TargetMode="External"/><Relationship Id="rId12" Type="http://schemas.openxmlformats.org/officeDocument/2006/relationships/hyperlink" Target="http://ru.wikipedia.org/wiki/%D0%9A%D0%BB%D0%B8%D0%BC%D0%B0%D1%82%D0%B8%D1%87%D0%B5%D1%81%D0%BA%D0%B0%D1%8F_%D0%B7%D0%BE%D0%BD%D0%B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1%D1%80%D0%B5%D0%B4%D0%B8%D0%B7%D0%B5%D0%BC%D0%BD%D0%BE%D0%B5_%D0%BC%D0%BE%D1%80%D0%B5" TargetMode="External"/><Relationship Id="rId11" Type="http://schemas.openxmlformats.org/officeDocument/2006/relationships/hyperlink" Target="http://ru.wikipedia.org/wiki/%D0%AD%D0%BA%D0%B2%D0%B0%D1%82%D0%BE%D1%80" TargetMode="External"/><Relationship Id="rId5" Type="http://schemas.openxmlformats.org/officeDocument/2006/relationships/hyperlink" Target="http://ru.wikipedia.org/wiki/%D0%95%D0%B2%D1%80%D0%B0%D0%B7%D0%B8%D1%8F" TargetMode="External"/><Relationship Id="rId10" Type="http://schemas.openxmlformats.org/officeDocument/2006/relationships/hyperlink" Target="http://ru.wikipedia.org/wiki/%D0%A7%D0%B0%D1%81%D1%82%D1%8C_%D1%81%D0%B2%D0%B5%D1%82%D0%B0" TargetMode="External"/><Relationship Id="rId4" Type="http://schemas.openxmlformats.org/officeDocument/2006/relationships/hyperlink" Target="http://ru.wikipedia.org/wiki/%D0%9A%D0%BE%D0%BD%D1%82%D0%B8%D0%BD%D0%B5%D0%BD%D1%82" TargetMode="External"/><Relationship Id="rId9" Type="http://schemas.openxmlformats.org/officeDocument/2006/relationships/hyperlink" Target="http://ru.wikipedia.org/wiki/%D0%98%D0%BD%D0%B4%D0%B8%D0%B9%D1%81%D0%BA%D0%B8%D0%B9_%D0%BE%D0%BA%D0%B5%D0%B0%D0%BD" TargetMode="External"/><Relationship Id="rId1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8%D0%BB%D0%B8%D0%BC%D0%B0%D0%BD%D0%B4%D0%B6%D0%B0%D1%80%D0%BE" TargetMode="External"/><Relationship Id="rId13" Type="http://schemas.openxmlformats.org/officeDocument/2006/relationships/image" Target="../media/image33.jpeg"/><Relationship Id="rId3" Type="http://schemas.openxmlformats.org/officeDocument/2006/relationships/hyperlink" Target="http://ru.wikipedia.org/wiki/%D0%A1%D0%B0%D1%85%D0%B0%D1%80%D0%B0" TargetMode="External"/><Relationship Id="rId7" Type="http://schemas.openxmlformats.org/officeDocument/2006/relationships/hyperlink" Target="http://ru.wikipedia.org/wiki/%D0%92%D1%83%D0%BB%D0%BA%D0%B0%D0%BD_(%D0%B3%D0%B5%D0%BE%D0%BB%D0%BE%D0%B3%D0%B8%D1%8F)" TargetMode="External"/><Relationship Id="rId12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0%D1%82%D0%BB%D0%B0%D1%81%D1%81%D0%BA%D0%B8%D0%B5_%D0%B3%D0%BE%D1%80%D1%8B" TargetMode="External"/><Relationship Id="rId11" Type="http://schemas.openxmlformats.org/officeDocument/2006/relationships/image" Target="../media/image31.jpeg"/><Relationship Id="rId5" Type="http://schemas.openxmlformats.org/officeDocument/2006/relationships/hyperlink" Target="http://ru.wikipedia.org/wiki/%D0%92%D0%B8%D0%BA%D1%82%D0%BE%D1%80%D0%B8%D1%8F_(%D0%BE%D0%B7%D0%B5%D1%80%D0%BE)" TargetMode="External"/><Relationship Id="rId15" Type="http://schemas.openxmlformats.org/officeDocument/2006/relationships/image" Target="../media/image35.jpeg"/><Relationship Id="rId10" Type="http://schemas.openxmlformats.org/officeDocument/2006/relationships/hyperlink" Target="http://ru.wikipedia.org/wiki/%D0%9D%D0%B8%D0%BB" TargetMode="External"/><Relationship Id="rId4" Type="http://schemas.openxmlformats.org/officeDocument/2006/relationships/hyperlink" Target="http://ru.wikipedia.org/wiki/%D0%9E%D0%B7%D0%B5%D1%80%D0%BE" TargetMode="External"/><Relationship Id="rId9" Type="http://schemas.openxmlformats.org/officeDocument/2006/relationships/hyperlink" Target="http://ru.wikipedia.org/wiki/%D0%A1%D0%BF%D0%B8%D1%81%D0%BE%D0%BA_%D1%80%D0%B5%D0%BA_%D0%BF%D0%BE_%D0%B4%D0%BB%D0%B8%D0%BD%D0%B5" TargetMode="External"/><Relationship Id="rId1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1%D0%B5%D1%80%D0%B8%D0%BD%D0%B3%D0%BE%D0%B2_%D0%BF%D1%80%D0%BE%D0%BB%D0%B8%D0%B2" TargetMode="External"/><Relationship Id="rId13" Type="http://schemas.openxmlformats.org/officeDocument/2006/relationships/hyperlink" Target="http://ru.wikipedia.org/wiki/%D0%90%D0%BB%D0%B5%D1%83%D1%82%D1%81%D0%BA%D0%B8%D0%B5_%D0%BE%D1%81%D1%82%D1%80%D0%BE%D0%B2%D0%B0" TargetMode="External"/><Relationship Id="rId18" Type="http://schemas.openxmlformats.org/officeDocument/2006/relationships/image" Target="../media/image38.jpeg"/><Relationship Id="rId3" Type="http://schemas.openxmlformats.org/officeDocument/2006/relationships/image" Target="../media/image36.png"/><Relationship Id="rId7" Type="http://schemas.openxmlformats.org/officeDocument/2006/relationships/hyperlink" Target="http://ru.wikipedia.org/wiki/%D0%95%D0%B2%D1%80%D0%B0%D0%B7%D0%B8%D1%8F" TargetMode="External"/><Relationship Id="rId12" Type="http://schemas.openxmlformats.org/officeDocument/2006/relationships/hyperlink" Target="http://ru.wikipedia.org/wiki/%D0%9A%D0%B0%D0%BD%D0%B0%D0%B4%D1%81%D0%BA%D0%B8%D0%B9_%D0%B0%D1%80%D0%BA%D1%82%D0%B8%D1%87%D0%B5%D1%81%D0%BA%D0%B8%D0%B9_%D0%B0%D1%80%D1%85%D0%B8%D0%BF%D0%B5%D0%BB%D0%B0%D0%B3" TargetMode="External"/><Relationship Id="rId17" Type="http://schemas.openxmlformats.org/officeDocument/2006/relationships/image" Target="../media/image37.jpeg"/><Relationship Id="rId2" Type="http://schemas.openxmlformats.org/officeDocument/2006/relationships/image" Target="../media/image4.jpeg"/><Relationship Id="rId16" Type="http://schemas.openxmlformats.org/officeDocument/2006/relationships/hyperlink" Target="http://ru.wikipedia.org/wiki/%D0%92%D0%B5%D0%BB%D0%B8%D0%BA%D0%B8%D0%B5_%D0%BE%D0%B7%D1%91%D1%80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1%D0%B5%D0%B2%D0%B5%D1%80%D0%BD%D1%8B%D0%B9_%D0%9B%D0%B5%D0%B4%D0%BE%D0%B2%D0%B8%D1%82%D1%8B%D0%B9_%D0%BE%D0%BA%D0%B5%D0%B0%D0%BD" TargetMode="External"/><Relationship Id="rId11" Type="http://schemas.openxmlformats.org/officeDocument/2006/relationships/hyperlink" Target="http://ru.wikipedia.org/wiki/%D0%93%D1%80%D0%B5%D0%BD%D0%BB%D0%B0%D0%BD%D0%B4%D0%B8%D1%8F" TargetMode="External"/><Relationship Id="rId5" Type="http://schemas.openxmlformats.org/officeDocument/2006/relationships/hyperlink" Target="http://ru.wikipedia.org/wiki/%D0%90%D1%82%D0%BB%D0%B0%D0%BD%D1%82%D0%B8%D1%87%D0%B5%D1%81%D0%BA%D0%B8%D0%B9_%D0%BE%D0%BA%D0%B5%D0%B0%D0%BD" TargetMode="External"/><Relationship Id="rId15" Type="http://schemas.openxmlformats.org/officeDocument/2006/relationships/hyperlink" Target="http://ru.wikipedia.org/wiki/%D0%90%D1%80%D1%85%D0%B8%D0%BF%D0%B5%D0%BB%D0%B0%D0%B3_%D0%90%D0%BB%D0%B5%D0%BA%D1%81%D0%B0%D0%BD%D0%B4%D1%80%D0%B0" TargetMode="External"/><Relationship Id="rId10" Type="http://schemas.openxmlformats.org/officeDocument/2006/relationships/hyperlink" Target="http://ru.wikipedia.org/wiki/%D0%9F%D0%B0%D0%BD%D0%B0%D0%BC%D1%81%D0%BA%D0%B8%D0%B9_%D0%BF%D0%B5%D1%80%D0%B5%D1%88%D0%B5%D0%B5%D0%BA" TargetMode="External"/><Relationship Id="rId4" Type="http://schemas.openxmlformats.org/officeDocument/2006/relationships/hyperlink" Target="http://ru.wikipedia.org/wiki/%D0%A2%D0%B8%D1%85%D0%B8%D0%B9_%D0%BE%D0%BA%D0%B5%D0%B0%D0%BD" TargetMode="External"/><Relationship Id="rId9" Type="http://schemas.openxmlformats.org/officeDocument/2006/relationships/hyperlink" Target="http://ru.wikipedia.org/wiki/%D0%AE%D0%B6%D0%BD%D0%B0%D1%8F_%D0%90%D0%BC%D0%B5%D1%80%D0%B8%D0%BA%D0%B0" TargetMode="External"/><Relationship Id="rId14" Type="http://schemas.openxmlformats.org/officeDocument/2006/relationships/hyperlink" Target="http://ru.wikipedia.org/wiki/%D0%9E%D1%81%D1%82%D1%80%D0%BE%D0%B2_%D0%92%D0%B0%D0%BD%D0%BA%D1%83%D0%B2%D0%B5%D1%80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hyperlink" Target="http://ru.wikipedia.org/wiki/%D0%9C%D0%B8%D1%81%D1%81%D0%B8%D1%81%D0%B8%D0%BF%D0%B8_(%D1%80%D0%B5%D0%BA%D0%B0)" TargetMode="External"/><Relationship Id="rId7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hyperlink" Target="http://ru.wikipedia.org/wiki/%D0%9D%D0%B8%D0%B0%D0%B3%D0%B0%D1%80%D1%81%D0%BA%D0%B8%D0%B9_%D0%B2%D0%BE%D0%B4%D0%BE%D0%BF%D0%B0%D0%B4" TargetMode="External"/><Relationship Id="rId4" Type="http://schemas.openxmlformats.org/officeDocument/2006/relationships/hyperlink" Target="http://ru.wikipedia.org/wiki/%D0%9C%D0%B8%D1%81%D1%81%D1%83%D1%80%D0%B8_(%D1%80%D0%B5%D0%BA%D0%B0)" TargetMode="External"/><Relationship Id="rId9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1%82%D0%BB%D0%B0%D0%BD%D1%82%D0%B8%D1%87%D0%B5%D1%81%D0%BA%D0%B8%D0%B9_%D0%BE%D0%BA%D0%B5%D0%B0%D0%BD" TargetMode="External"/><Relationship Id="rId13" Type="http://schemas.openxmlformats.org/officeDocument/2006/relationships/image" Target="../media/image45.jpeg"/><Relationship Id="rId3" Type="http://schemas.openxmlformats.org/officeDocument/2006/relationships/image" Target="../media/image43.png"/><Relationship Id="rId7" Type="http://schemas.openxmlformats.org/officeDocument/2006/relationships/hyperlink" Target="http://ru.wikipedia.org/wiki/%D0%A2%D0%B8%D1%85%D0%B8%D0%B9_%D0%BE%D0%BA%D0%B5%D0%B0%D0%BD" TargetMode="External"/><Relationship Id="rId12" Type="http://schemas.openxmlformats.org/officeDocument/2006/relationships/image" Target="../media/image4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1%D0%B5%D0%B2%D0%B5%D1%80%D0%BD%D0%BE%D0%B5_%D0%BF%D0%BE%D0%BB%D1%83%D1%88%D0%B0%D1%80%D0%B8%D0%B5" TargetMode="External"/><Relationship Id="rId11" Type="http://schemas.openxmlformats.org/officeDocument/2006/relationships/hyperlink" Target="http://ru.wikipedia.org/wiki/%D0%9A%D0%B0%D1%80%D0%B8%D0%B1%D1%81%D0%BA%D0%BE%D0%B5_%D0%BC%D0%BE%D1%80%D0%B5" TargetMode="External"/><Relationship Id="rId5" Type="http://schemas.openxmlformats.org/officeDocument/2006/relationships/hyperlink" Target="http://ru.wikipedia.org/wiki/%D0%AE%D0%B6%D0%BD%D0%BE%D0%B5_%D0%BF%D0%BE%D0%BB%D1%83%D1%88%D0%B0%D1%80%D0%B8%D0%B5" TargetMode="External"/><Relationship Id="rId10" Type="http://schemas.openxmlformats.org/officeDocument/2006/relationships/hyperlink" Target="http://ru.wikipedia.org/wiki/%D0%9F%D0%B0%D0%BD%D0%B0%D0%BC%D1%81%D0%BA%D0%B8%D0%B9_%D0%BF%D0%B5%D1%80%D0%B5%D1%88%D0%B5%D0%B5%D0%BA" TargetMode="External"/><Relationship Id="rId4" Type="http://schemas.openxmlformats.org/officeDocument/2006/relationships/hyperlink" Target="http://ru.wikipedia.org/wiki/%D0%97%D0%B0%D0%BF%D0%B0%D0%B4%D0%BD%D0%BE%D0%B5_%D0%BF%D0%BE%D0%BB%D1%83%D1%88%D0%B0%D1%80%D0%B8%D0%B5" TargetMode="External"/><Relationship Id="rId9" Type="http://schemas.openxmlformats.org/officeDocument/2006/relationships/hyperlink" Target="http://ru.wikipedia.org/wiki/%D0%A1%D0%B5%D0%B2%D0%B5%D1%80%D0%BD%D0%B0%D1%8F_%D0%90%D0%BC%D0%B5%D1%80%D0%B8%D0%BA%D0%B0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2%D0%BE%D0%B4%D0%BE%D0%BF%D0%B0%D0%B4" TargetMode="External"/><Relationship Id="rId13" Type="http://schemas.openxmlformats.org/officeDocument/2006/relationships/image" Target="../media/image50.jpeg"/><Relationship Id="rId3" Type="http://schemas.openxmlformats.org/officeDocument/2006/relationships/image" Target="../media/image46.jpeg"/><Relationship Id="rId7" Type="http://schemas.openxmlformats.org/officeDocument/2006/relationships/hyperlink" Target="http://ru.wikipedia.org/wiki/%D0%A2%D0%B8%D1%82%D0%B8%D0%BA%D0%B0%D0%BA%D0%B0" TargetMode="External"/><Relationship Id="rId12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0%D0%BD%D0%B4%D1%8B" TargetMode="External"/><Relationship Id="rId11" Type="http://schemas.openxmlformats.org/officeDocument/2006/relationships/image" Target="../media/image48.jpeg"/><Relationship Id="rId5" Type="http://schemas.openxmlformats.org/officeDocument/2006/relationships/hyperlink" Target="http://ru.wikipedia.org/wiki/%D0%AE%D0%B6%D0%BD%D0%B0%D1%8F_%D0%90%D0%BC%D0%B5%D1%80%D0%B8%D0%BA%D0%B0" TargetMode="External"/><Relationship Id="rId10" Type="http://schemas.openxmlformats.org/officeDocument/2006/relationships/image" Target="../media/image47.jpeg"/><Relationship Id="rId4" Type="http://schemas.openxmlformats.org/officeDocument/2006/relationships/hyperlink" Target="http://ru.wikipedia.org/wiki/%D0%9F%D0%BE%D1%80%D1%82%D1%83%D0%B3%D0%B0%D0%BB%D1%8C%D1%81%D0%BA%D0%B8%D0%B9_%D1%8F%D0%B7%D1%8B%D0%BA" TargetMode="External"/><Relationship Id="rId9" Type="http://schemas.openxmlformats.org/officeDocument/2006/relationships/hyperlink" Target="http://ru.wikipedia.org/wiki/%D0%90%D0%BD%D1%85%D0%B5%D0%BB%D1%8C" TargetMode="External"/><Relationship Id="rId14" Type="http://schemas.openxmlformats.org/officeDocument/2006/relationships/hyperlink" Target="http://ru.wikipedia.org/wiki/%D0%98%D0%B3%D1%83%D0%B0%D1%81%D1%83_(%D0%B2%D0%BE%D0%B4%D0%BE%D0%BF%D0%B0%D0%B4%D1%8B)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72;&#1090;&#1077;&#1088;&#1080;&#1082;&#1080;\Brazil_skiy_karnaval_-_tancy_tancy.mp3" TargetMode="Externa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2%D0%BE%D0%B4%D0%B0" TargetMode="External"/><Relationship Id="rId13" Type="http://schemas.openxmlformats.org/officeDocument/2006/relationships/image" Target="../media/image62.jpeg"/><Relationship Id="rId3" Type="http://schemas.openxmlformats.org/officeDocument/2006/relationships/image" Target="../media/image60.png"/><Relationship Id="rId7" Type="http://schemas.openxmlformats.org/officeDocument/2006/relationships/hyperlink" Target="http://ru.wikipedia.org/wiki/%D0%A7%D0%B0%D1%81%D1%82%D1%8C_%D1%81%D0%B2%D0%B5%D1%82%D0%B0" TargetMode="External"/><Relationship Id="rId12" Type="http://schemas.openxmlformats.org/officeDocument/2006/relationships/image" Target="../media/image6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E%D0%B6%D0%BD%D1%8B%D0%B9_%D0%BE%D0%BA%D0%B5%D0%B0%D0%BD" TargetMode="External"/><Relationship Id="rId11" Type="http://schemas.openxmlformats.org/officeDocument/2006/relationships/hyperlink" Target="http://ru.wikipedia.org/wiki/%D0%90%D0%BD%D1%82%D0%B0%D1%80%D0%BA%D1%82%D0%B8%D1%87%D0%B5%D1%81%D0%BA%D0%B8%D0%B9_%D0%BB%D0%B5%D0%B4%D1%8F%D0%BD%D0%BE%D0%B9_%D1%89%D0%B8%D1%82" TargetMode="External"/><Relationship Id="rId5" Type="http://schemas.openxmlformats.org/officeDocument/2006/relationships/hyperlink" Target="http://ru.wikipedia.org/wiki/%D0%AE%D0%B6%D0%BD%D1%8B%D0%B9_%D0%BF%D0%BE%D0%BB%D1%8E%D1%81" TargetMode="External"/><Relationship Id="rId10" Type="http://schemas.openxmlformats.org/officeDocument/2006/relationships/hyperlink" Target="http://ru.wikipedia.org/wiki/2007_%D0%B3%D0%BE%D0%B4" TargetMode="External"/><Relationship Id="rId4" Type="http://schemas.openxmlformats.org/officeDocument/2006/relationships/hyperlink" Target="http://ru.wikipedia.org/wiki/%D0%97%D0%B5%D0%BC%D0%BB%D1%8F" TargetMode="External"/><Relationship Id="rId9" Type="http://schemas.openxmlformats.org/officeDocument/2006/relationships/hyperlink" Target="http://ru.wikipedia.org/wiki/%D0%9E%D0%BD%D0%B8%D0%BA%D1%81_(%D1%80%D0%B5%D0%BA%D0%B0)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hyperlink" Target="http://ru.wikipedia.org/wiki/%D0%9B%D1%83%D0%B3%D0%BE%D0%B2%D0%B8%D0%BA_%D0%B0%D0%BD%D1%82%D0%B0%D1%80%D0%BA%D1%82%D0%B8%D1%87%D0%B5%D1%81%D0%BA%D0%B8%D0%B9" TargetMode="External"/><Relationship Id="rId3" Type="http://schemas.openxmlformats.org/officeDocument/2006/relationships/image" Target="../media/image63.jpeg"/><Relationship Id="rId7" Type="http://schemas.openxmlformats.org/officeDocument/2006/relationships/image" Target="../media/image64.jpeg"/><Relationship Id="rId12" Type="http://schemas.openxmlformats.org/officeDocument/2006/relationships/hyperlink" Target="http://ru.wikipedia.org/wiki/%D0%A6%D0%B2%D0%B5%D1%82%D0%BA%D0%BE%D0%B2%D1%8B%D0%B5_%D1%80%D0%B0%D1%81%D1%82%D0%B5%D0%BD%D0%B8%D1%8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2%D0%BE%D1%81%D1%82%D0%BE%D1%87%D0%BD%D0%B0%D1%8F_%D0%90%D0%BD%D1%82%D0%B0%D1%80%D0%BA%D1%82%D0%B8%D0%B4%D0%B0" TargetMode="External"/><Relationship Id="rId11" Type="http://schemas.openxmlformats.org/officeDocument/2006/relationships/hyperlink" Target="http://ru.wikipedia.org/wiki/%D0%AE%D0%B6%D0%BD%D1%8B%D0%B9_%D0%BC%D0%BE%D1%80%D1%81%D0%BA%D0%BE%D0%B9_%D1%81%D0%BB%D0%BE%D0%BD" TargetMode="External"/><Relationship Id="rId5" Type="http://schemas.openxmlformats.org/officeDocument/2006/relationships/hyperlink" Target="http://ru.wikipedia.org/wiki/%D0%97%D0%B0%D0%BF%D0%B0%D0%B4%D0%BD%D0%B0%D1%8F_%D0%90%D0%BD%D1%82%D0%B0%D1%80%D0%BA%D1%82%D0%B8%D0%B4%D0%B0" TargetMode="External"/><Relationship Id="rId10" Type="http://schemas.openxmlformats.org/officeDocument/2006/relationships/image" Target="../media/image67.jpeg"/><Relationship Id="rId4" Type="http://schemas.openxmlformats.org/officeDocument/2006/relationships/hyperlink" Target="http://ru.wikipedia.org/wiki/%D0%A2%D1%80%D0%B0%D0%BD%D1%81%D0%B0%D0%BD%D1%82%D0%B0%D1%80%D0%BA%D1%82%D0%B8%D1%87%D0%B5%D1%81%D0%BA%D0%B8%D0%B5_%D0%B3%D0%BE%D1%80%D1%8B" TargetMode="External"/><Relationship Id="rId9" Type="http://schemas.openxmlformats.org/officeDocument/2006/relationships/image" Target="../media/image66.jpeg"/><Relationship Id="rId14" Type="http://schemas.openxmlformats.org/officeDocument/2006/relationships/hyperlink" Target="http://ru.wikipedia.org/wiki/%D0%9A%D0%BE%D0%BB%D0%BE%D0%B1%D0%B0%D0%BD%D1%82%D1%83%D1%81_%D0%BA%D0%B8%D1%82%D0%B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E%D0%BD%D1%82%D0%B8%D0%BD%D0%B5%D0%BD%D1%82" TargetMode="External"/><Relationship Id="rId13" Type="http://schemas.openxmlformats.org/officeDocument/2006/relationships/hyperlink" Target="http://ru.wikipedia.org/wiki/%D0%A7%D0%B0%D1%81%D1%82%D1%8C_%D1%81%D0%B2%D0%B5%D1%82%D0%B0" TargetMode="External"/><Relationship Id="rId18" Type="http://schemas.openxmlformats.org/officeDocument/2006/relationships/hyperlink" Target="http://ru.wikipedia.org/wiki/%D0%A2%D0%B0%D1%81%D0%BC%D0%B0%D0%BD%D0%BE%D0%B2%D0%BE_%D0%BC%D0%BE%D1%80%D0%B5" TargetMode="External"/><Relationship Id="rId26" Type="http://schemas.openxmlformats.org/officeDocument/2006/relationships/image" Target="../media/image70.jpeg"/><Relationship Id="rId3" Type="http://schemas.openxmlformats.org/officeDocument/2006/relationships/image" Target="../media/image68.png"/><Relationship Id="rId21" Type="http://schemas.openxmlformats.org/officeDocument/2006/relationships/hyperlink" Target="http://ru.wikipedia.org/wiki/%D0%9D%D0%BE%D0%B2%D0%B0%D1%8F_%D0%93%D0%B2%D0%B8%D0%BD%D0%B5%D1%8F" TargetMode="External"/><Relationship Id="rId7" Type="http://schemas.openxmlformats.org/officeDocument/2006/relationships/hyperlink" Target="http://ru.wikipedia.org/wiki/%D0%94%D0%B6%D1%83%D0%BD%D0%B3%D0%BB%D0%B8" TargetMode="External"/><Relationship Id="rId12" Type="http://schemas.openxmlformats.org/officeDocument/2006/relationships/hyperlink" Target="http://ru.wikipedia.org/wiki/%D0%90%D0%B2%D1%81%D1%82%D1%80%D0%B0%D0%BB%D0%B8%D0%B9%D1%81%D0%BA%D0%B8%D0%B9_%D0%A1%D0%BE%D1%8E%D0%B7" TargetMode="External"/><Relationship Id="rId17" Type="http://schemas.openxmlformats.org/officeDocument/2006/relationships/hyperlink" Target="http://ru.wikipedia.org/wiki/%D0%9A%D0%BE%D1%80%D0%B0%D0%BB%D0%BB%D0%BE%D0%B2%D0%BE%D0%B5_%D0%BC%D0%BE%D1%80%D0%B5" TargetMode="External"/><Relationship Id="rId25" Type="http://schemas.openxmlformats.org/officeDocument/2006/relationships/image" Target="../media/image69.jpeg"/><Relationship Id="rId2" Type="http://schemas.openxmlformats.org/officeDocument/2006/relationships/image" Target="../media/image4.jpeg"/><Relationship Id="rId16" Type="http://schemas.openxmlformats.org/officeDocument/2006/relationships/hyperlink" Target="http://ru.wikipedia.org/wiki/%D0%90%D1%80%D0%B0%D1%84%D1%83%D1%80%D1%81%D0%BA%D0%BE%D0%B5_%D0%BC%D0%BE%D1%80%D0%B5" TargetMode="External"/><Relationship Id="rId20" Type="http://schemas.openxmlformats.org/officeDocument/2006/relationships/hyperlink" Target="http://ru.wikipedia.org/wiki/%D0%98%D0%BD%D0%B4%D0%B8%D0%B9%D1%81%D0%BA%D0%B8%D0%B9_%D0%BE%D0%BA%D0%B5%D0%B0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0%D0%BB%D1%8C%D0%BF%D0%B8%D0%B9%D1%81%D0%BA%D0%B8%D0%B9_%D0%BF%D0%BE%D1%8F%D1%81" TargetMode="External"/><Relationship Id="rId11" Type="http://schemas.openxmlformats.org/officeDocument/2006/relationships/hyperlink" Target="http://ru.wikipedia.org/wiki/%D0%97%D0%B5%D0%BC%D0%BB%D1%8F" TargetMode="External"/><Relationship Id="rId24" Type="http://schemas.openxmlformats.org/officeDocument/2006/relationships/hyperlink" Target="http://ru.wikipedia.org/wiki/%D0%91%D0%BE%D0%BB%D1%8C%D1%88%D0%BE%D0%B9_%D0%B1%D0%B0%D1%80%D1%8C%D0%B5%D1%80%D0%BD%D1%8B%D0%B9_%D1%80%D0%B8%D1%84" TargetMode="External"/><Relationship Id="rId5" Type="http://schemas.openxmlformats.org/officeDocument/2006/relationships/hyperlink" Target="http://ru.wikipedia.org/wiki/%D0%9F%D1%83%D1%81%D1%82%D1%8B%D0%BD%D1%8F" TargetMode="External"/><Relationship Id="rId15" Type="http://schemas.openxmlformats.org/officeDocument/2006/relationships/hyperlink" Target="http://ru.wikipedia.org/wiki/%D0%A2%D0%B8%D1%85%D0%B8%D0%B9_%D0%BE%D0%BA%D0%B5%D0%B0%D0%BD" TargetMode="External"/><Relationship Id="rId23" Type="http://schemas.openxmlformats.org/officeDocument/2006/relationships/hyperlink" Target="http://ru.wikipedia.org/wiki/%D0%9A%D0%BE%D1%80%D0%B0%D0%BB%D0%BB%D0%BE%D0%B2%D1%8B%D0%B5_%D1%80%D0%B8%D1%84%D1%8B" TargetMode="External"/><Relationship Id="rId10" Type="http://schemas.openxmlformats.org/officeDocument/2006/relationships/hyperlink" Target="http://ru.wikipedia.org/wiki/%D0%AE%D0%B6%D0%BD%D0%BE%D0%B5_%D0%BF%D0%BE%D0%BB%D1%83%D1%88%D0%B0%D1%80%D0%B8%D0%B5" TargetMode="External"/><Relationship Id="rId19" Type="http://schemas.openxmlformats.org/officeDocument/2006/relationships/hyperlink" Target="http://ru.wikipedia.org/wiki/%D0%A2%D0%B8%D0%BC%D0%BE%D1%80%D1%81%D0%BA%D0%BE%D0%B5_%D0%BC%D0%BE%D1%80%D0%B5" TargetMode="External"/><Relationship Id="rId4" Type="http://schemas.openxmlformats.org/officeDocument/2006/relationships/hyperlink" Target="http://ru.wikipedia.org/wiki/%D0%9F%D0%BE%D0%BB%D1%83%D0%BF%D1%83%D1%81%D1%82%D1%8B%D0%BD%D1%8F" TargetMode="External"/><Relationship Id="rId9" Type="http://schemas.openxmlformats.org/officeDocument/2006/relationships/hyperlink" Target="http://ru.wikipedia.org/wiki/%D0%92%D0%BE%D1%81%D1%82%D0%BE%D1%87%D0%BD%D0%BE%D0%B5_%D0%BF%D0%BE%D0%BB%D1%83%D1%88%D0%B0%D1%80%D0%B8%D0%B5" TargetMode="External"/><Relationship Id="rId14" Type="http://schemas.openxmlformats.org/officeDocument/2006/relationships/hyperlink" Target="http://ru.wikipedia.org/wiki/%D0%90%D0%B2%D1%81%D1%82%D1%80%D0%B0%D0%BB%D0%B8%D1%8F_%D0%B8_%D0%9E%D0%BA%D0%B5%D0%B0%D0%BD%D0%B8%D1%8F" TargetMode="External"/><Relationship Id="rId22" Type="http://schemas.openxmlformats.org/officeDocument/2006/relationships/hyperlink" Target="http://ru.wikipedia.org/wiki/%D0%A2%D0%B0%D1%81%D0%BC%D0%B0%D0%BD%D0%B8%D1%8F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11" Type="http://schemas.openxmlformats.org/officeDocument/2006/relationships/image" Target="../media/image87.png"/><Relationship Id="rId5" Type="http://schemas.openxmlformats.org/officeDocument/2006/relationships/image" Target="../media/image81.jpeg"/><Relationship Id="rId10" Type="http://schemas.openxmlformats.org/officeDocument/2006/relationships/image" Target="../media/image86.png"/><Relationship Id="rId4" Type="http://schemas.openxmlformats.org/officeDocument/2006/relationships/image" Target="../media/image80.jpeg"/><Relationship Id="rId9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7%D0%B0%D1%81%D1%82%D0%B8_%D1%81%D0%B2%D0%B5%D1%82%D0%B0" TargetMode="External"/><Relationship Id="rId13" Type="http://schemas.openxmlformats.org/officeDocument/2006/relationships/hyperlink" Target="http://ru.wikipedia.org/wiki/%D0%90%D1%82%D0%BB%D0%B0%D0%BD%D1%82%D0%B8%D1%87%D0%B5%D1%81%D0%BA%D0%B8%D0%B9_%D0%BE%D0%BA%D0%B5%D0%B0%D0%BD" TargetMode="External"/><Relationship Id="rId3" Type="http://schemas.openxmlformats.org/officeDocument/2006/relationships/image" Target="../media/image20.png"/><Relationship Id="rId7" Type="http://schemas.openxmlformats.org/officeDocument/2006/relationships/hyperlink" Target="http://ru.wikipedia.org/wiki/%D0%97%D0%B0%D0%BF%D0%B0%D0%B4%D0%BD%D0%BE%D0%B5_%D0%BF%D0%BE%D0%BB%D1%83%D1%88%D0%B0%D1%80%D0%B8%D0%B5" TargetMode="External"/><Relationship Id="rId12" Type="http://schemas.openxmlformats.org/officeDocument/2006/relationships/hyperlink" Target="http://ru.wikipedia.org/wiki/%D0%A1%D0%B5%D0%B2%D0%B5%D1%80%D0%BD%D1%8B%D0%B9_%D0%9B%D0%B5%D0%B4%D0%BE%D0%B2%D0%B8%D1%82%D1%8B%D0%B9_%D0%BE%D0%BA%D0%B5%D0%B0%D0%BD" TargetMode="External"/><Relationship Id="rId2" Type="http://schemas.openxmlformats.org/officeDocument/2006/relationships/image" Target="../media/image4.jpe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2%D0%BE%D1%81%D1%82%D0%BE%D1%87%D0%BD%D0%BE%D0%B5_%D0%BF%D0%BE%D0%BB%D1%83%D1%88%D0%B0%D1%80%D0%B8%D0%B5" TargetMode="External"/><Relationship Id="rId11" Type="http://schemas.openxmlformats.org/officeDocument/2006/relationships/hyperlink" Target="http://ru.wikipedia.org/wiki/%D0%98%D0%BD%D0%B4%D0%B8%D0%B9%D1%81%D0%BA%D0%B8%D0%B9_%D0%BE%D0%BA%D0%B5%D0%B0%D0%BD" TargetMode="External"/><Relationship Id="rId5" Type="http://schemas.openxmlformats.org/officeDocument/2006/relationships/hyperlink" Target="http://ru.wikipedia.org/wiki/%D0%AE%D0%B6%D0%BD%D0%BE%D0%B5_%D0%BF%D0%BE%D0%BB%D1%83%D1%88%D0%B0%D1%80%D0%B8%D0%B5" TargetMode="External"/><Relationship Id="rId15" Type="http://schemas.openxmlformats.org/officeDocument/2006/relationships/image" Target="../media/image21.jpeg"/><Relationship Id="rId10" Type="http://schemas.openxmlformats.org/officeDocument/2006/relationships/hyperlink" Target="http://ru.wikipedia.org/wiki/%D0%90%D0%B7%D0%B8%D1%8F" TargetMode="External"/><Relationship Id="rId4" Type="http://schemas.openxmlformats.org/officeDocument/2006/relationships/hyperlink" Target="http://ru.wikipedia.org/wiki/%D0%A1%D0%B5%D0%B2%D0%B5%D1%80%D0%BD%D0%BE%D0%B5_%D0%BF%D0%BE%D0%BB%D1%83%D1%88%D0%B0%D1%80%D0%B8%D0%B5" TargetMode="External"/><Relationship Id="rId9" Type="http://schemas.openxmlformats.org/officeDocument/2006/relationships/hyperlink" Target="http://ru.wikipedia.org/wiki/%D0%95%D0%B2%D1%80%D0%BE%D0%BF%D0%B0" TargetMode="External"/><Relationship Id="rId14" Type="http://schemas.openxmlformats.org/officeDocument/2006/relationships/hyperlink" Target="http://ru.wikipedia.org/wiki/%D0%A2%D0%B8%D1%85%D0%B8%D0%B9_%D0%BE%D0%BA%D0%B5%D0%B0%D0%B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ФОН для презентаций\geografiy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08" y="0"/>
            <a:ext cx="9180512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221088"/>
            <a:ext cx="5040560" cy="17526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Путешествие по материкам</a:t>
            </a:r>
            <a:endParaRPr lang="uk-U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44016" y="620688"/>
            <a:ext cx="7772400" cy="158417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Материки Земли</a:t>
            </a:r>
            <a:endParaRPr lang="uk-UA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 descr="I:\КЛИПАРТЫ\разное\35a6e6438f8b43ec1cd8feccc70540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874189"/>
            <a:ext cx="2376264" cy="2247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692696"/>
            <a:ext cx="329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самая </a:t>
            </a:r>
            <a:r>
              <a:rPr lang="ru-RU" dirty="0"/>
              <a:t>большая географическая область — </a:t>
            </a:r>
            <a:r>
              <a:rPr lang="ru-RU" dirty="0" smtClean="0">
                <a:hlinkClick r:id="rId3" tooltip="Сибирь"/>
              </a:rPr>
              <a:t>Сибирь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9900"/>
                </a:solidFill>
              </a:rPr>
              <a:t>В Евразии находится </a:t>
            </a:r>
            <a:endParaRPr lang="uk-UA" sz="4000" b="1" dirty="0">
              <a:solidFill>
                <a:srgbClr val="FF99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4820959"/>
            <a:ext cx="1872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самая высокая гора Земли — </a:t>
            </a:r>
            <a:r>
              <a:rPr lang="ru-RU" dirty="0" smtClean="0">
                <a:hlinkClick r:id="rId4" tooltip="Джомолунгма"/>
              </a:rPr>
              <a:t>Джомолунгма</a:t>
            </a:r>
            <a:r>
              <a:rPr lang="ru-RU" dirty="0" smtClean="0"/>
              <a:t> </a:t>
            </a:r>
          </a:p>
          <a:p>
            <a:pPr algn="ctr"/>
            <a:r>
              <a:rPr lang="ru-RU" dirty="0" smtClean="0"/>
              <a:t>(Эверест)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11206" y="3933056"/>
            <a:ext cx="3132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самое крупное озеро — </a:t>
            </a:r>
            <a:r>
              <a:rPr lang="ru-RU" dirty="0" smtClean="0">
                <a:hlinkClick r:id="rId5" tooltip="Каспийское море"/>
              </a:rPr>
              <a:t>Каспийское море</a:t>
            </a:r>
            <a:r>
              <a:rPr lang="ru-RU" dirty="0" smtClean="0"/>
              <a:t>  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1820" y="4006805"/>
            <a:ext cx="25699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самое глубокое озеро— </a:t>
            </a:r>
            <a:r>
              <a:rPr lang="ru-RU" dirty="0" smtClean="0">
                <a:hlinkClick r:id="rId6" tooltip="Байкал"/>
              </a:rPr>
              <a:t>Байкал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772816"/>
            <a:ext cx="3510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самая большая горная система по площади —</a:t>
            </a:r>
            <a:r>
              <a:rPr lang="ru-RU" u="sng" dirty="0" smtClean="0">
                <a:hlinkClick r:id="rId7" tooltip="Аравийский полуостров"/>
              </a:rPr>
              <a:t> Гималаи 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543600" y="69269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самый большой полуостров — </a:t>
            </a:r>
            <a:r>
              <a:rPr lang="ru-RU" u="sng" dirty="0" smtClean="0">
                <a:hlinkClick r:id="rId7" tooltip="Аравийский полуостров"/>
              </a:rPr>
              <a:t>Аравийский</a:t>
            </a:r>
            <a:endParaRPr lang="uk-UA" dirty="0"/>
          </a:p>
        </p:txBody>
      </p:sp>
      <p:pic>
        <p:nvPicPr>
          <p:cNvPr id="27650" name="Picture 2" descr="File:Topographic30deg N30E9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016" y="1340768"/>
            <a:ext cx="2627784" cy="1610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://alfarabinur.kz/wp-content/uploads/ara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1315580"/>
            <a:ext cx="2843808" cy="168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http://m.io.ua/img_aa/medium/0522/13/05221302.jpg"/>
          <p:cNvPicPr>
            <a:picLocks noChangeAspect="1" noChangeArrowheads="1"/>
          </p:cNvPicPr>
          <p:nvPr/>
        </p:nvPicPr>
        <p:blipFill>
          <a:blip r:embed="rId10" cstate="print"/>
          <a:srcRect t="17782" b="6011"/>
          <a:stretch>
            <a:fillRect/>
          </a:stretch>
        </p:blipFill>
        <p:spPr bwMode="auto">
          <a:xfrm>
            <a:off x="2646604" y="2492896"/>
            <a:ext cx="3653588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http://savepic.ru/388897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6755" y="4509120"/>
            <a:ext cx="2923077" cy="2192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8" name="Picture 10" descr="http://im2-tub-ua.yandex.net/i?id=87368821-52-72&amp;n=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03605" y="4483510"/>
            <a:ext cx="3440395" cy="2102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99392"/>
            <a:ext cx="9144000" cy="12241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Африка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lang="ru-RU" sz="3600" dirty="0" smtClean="0"/>
              <a:t> </a:t>
            </a:r>
            <a:r>
              <a:rPr lang="ru-RU" sz="5300" b="1" dirty="0" smtClean="0">
                <a:solidFill>
                  <a:srgbClr val="FF9900"/>
                </a:solidFill>
              </a:rPr>
              <a:t>самый </a:t>
            </a:r>
            <a:r>
              <a:rPr lang="ru-RU" sz="5300" b="1" dirty="0">
                <a:solidFill>
                  <a:srgbClr val="FF9900"/>
                </a:solidFill>
              </a:rPr>
              <a:t>жаркий материк </a:t>
            </a:r>
            <a:r>
              <a:rPr lang="ru-RU" sz="5300" b="1" dirty="0" smtClean="0">
                <a:solidFill>
                  <a:srgbClr val="FF9900"/>
                </a:solidFill>
              </a:rPr>
              <a:t>планеты</a:t>
            </a:r>
            <a:endParaRPr kumimoji="0" lang="uk-UA" sz="5300" b="1" i="0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6" name="Picture 2" descr="File:Africa (orthographic projection)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5238750" cy="52387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92080" y="1286758"/>
            <a:ext cx="3816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Второй по площади </a:t>
            </a:r>
            <a:r>
              <a:rPr lang="ru-RU" dirty="0"/>
              <a:t> </a:t>
            </a:r>
            <a:r>
              <a:rPr lang="ru-RU" dirty="0">
                <a:hlinkClick r:id="rId4" tooltip="Континент"/>
              </a:rPr>
              <a:t>континент</a:t>
            </a:r>
            <a:r>
              <a:rPr lang="ru-RU" dirty="0"/>
              <a:t> после </a:t>
            </a:r>
            <a:r>
              <a:rPr lang="ru-RU" dirty="0">
                <a:hlinkClick r:id="rId5" tooltip="Евразия"/>
              </a:rPr>
              <a:t>Евразии</a:t>
            </a:r>
            <a:r>
              <a:rPr lang="ru-RU" dirty="0"/>
              <a:t>, омываемый </a:t>
            </a:r>
            <a:r>
              <a:rPr lang="ru-RU" dirty="0">
                <a:hlinkClick r:id="rId6" tooltip="Средиземное море"/>
              </a:rPr>
              <a:t>Средиземным морем</a:t>
            </a:r>
            <a:r>
              <a:rPr lang="ru-RU" dirty="0"/>
              <a:t> с севера, </a:t>
            </a:r>
            <a:r>
              <a:rPr lang="ru-RU" dirty="0">
                <a:hlinkClick r:id="rId7" tooltip="Красное море"/>
              </a:rPr>
              <a:t>Красным</a:t>
            </a:r>
            <a:r>
              <a:rPr lang="ru-RU" dirty="0"/>
              <a:t> — с северо-востока</a:t>
            </a:r>
            <a:r>
              <a:rPr lang="ru-RU" dirty="0" smtClean="0"/>
              <a:t>, </a:t>
            </a:r>
            <a:r>
              <a:rPr lang="ru-RU" dirty="0" smtClean="0">
                <a:hlinkClick r:id="rId8" tooltip="Атлантический океан"/>
              </a:rPr>
              <a:t>Атлантическим </a:t>
            </a:r>
            <a:r>
              <a:rPr lang="ru-RU" dirty="0">
                <a:hlinkClick r:id="rId8" tooltip="Атлантический океан"/>
              </a:rPr>
              <a:t>океаном</a:t>
            </a:r>
            <a:r>
              <a:rPr lang="ru-RU" dirty="0"/>
              <a:t> с запада и </a:t>
            </a:r>
            <a:r>
              <a:rPr lang="ru-RU" dirty="0">
                <a:hlinkClick r:id="rId9" tooltip="Индийский океан"/>
              </a:rPr>
              <a:t>Индийским океаном</a:t>
            </a:r>
            <a:r>
              <a:rPr lang="ru-RU" dirty="0"/>
              <a:t> с востока и юга. </a:t>
            </a:r>
            <a:endParaRPr lang="ru-RU" dirty="0" smtClean="0"/>
          </a:p>
          <a:p>
            <a:r>
              <a:rPr lang="ru-RU" dirty="0" smtClean="0"/>
              <a:t>Африкой </a:t>
            </a:r>
            <a:r>
              <a:rPr lang="ru-RU" dirty="0"/>
              <a:t>называется также </a:t>
            </a:r>
            <a:r>
              <a:rPr lang="ru-RU" dirty="0">
                <a:hlinkClick r:id="rId10" tooltip="Часть света"/>
              </a:rPr>
              <a:t>часть света</a:t>
            </a:r>
            <a:r>
              <a:rPr lang="ru-RU" dirty="0"/>
              <a:t>, состоящая из материка Африка и прилегающих островов.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4133979"/>
            <a:ext cx="38164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Африканский континент пересекает </a:t>
            </a:r>
            <a:r>
              <a:rPr lang="ru-RU" dirty="0">
                <a:hlinkClick r:id="rId11" tooltip="Экватор"/>
              </a:rPr>
              <a:t>экватор</a:t>
            </a:r>
            <a:r>
              <a:rPr lang="ru-RU" dirty="0"/>
              <a:t> и несколько </a:t>
            </a:r>
            <a:r>
              <a:rPr lang="ru-RU" dirty="0">
                <a:hlinkClick r:id="rId12" tooltip="Климатическая зона"/>
              </a:rPr>
              <a:t>климатических зон</a:t>
            </a:r>
            <a:r>
              <a:rPr lang="ru-RU" dirty="0"/>
              <a:t>; это единственный континент, протянувшийся от северного субтропического климатического пояса до южного субтропического.</a:t>
            </a:r>
            <a:endParaRPr lang="uk-UA" dirty="0"/>
          </a:p>
        </p:txBody>
      </p:sp>
      <p:pic>
        <p:nvPicPr>
          <p:cNvPr id="1026" name="Picture 2" descr="C:\Users\123\Desktop\i.jpe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186" y="5391587"/>
            <a:ext cx="2076114" cy="127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123\Desktop\География\i (8).jpe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2" y="260648"/>
            <a:ext cx="10763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-36512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852936"/>
            <a:ext cx="3347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 севере расположена крупнейшая на Земле пустыня </a:t>
            </a:r>
            <a:r>
              <a:rPr lang="ru-RU" u="sng" dirty="0">
                <a:hlinkClick r:id="rId3" tooltip="Сахара"/>
              </a:rPr>
              <a:t>Сахара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47863" y="2062589"/>
            <a:ext cx="252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Крупнейшее </a:t>
            </a:r>
            <a:r>
              <a:rPr lang="ru-RU" dirty="0">
                <a:hlinkClick r:id="rId4" tooltip="Озеро"/>
              </a:rPr>
              <a:t>озеро</a:t>
            </a:r>
            <a:r>
              <a:rPr lang="ru-RU" dirty="0"/>
              <a:t> — </a:t>
            </a:r>
            <a:r>
              <a:rPr lang="ru-RU" u="sng" dirty="0">
                <a:hlinkClick r:id="rId5" tooltip="Виктория (озеро)"/>
              </a:rPr>
              <a:t>Виктория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150821"/>
            <a:ext cx="3203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</a:t>
            </a:r>
            <a:r>
              <a:rPr lang="ru-RU" dirty="0"/>
              <a:t>северо-западе расположены </a:t>
            </a:r>
            <a:r>
              <a:rPr lang="ru-RU" u="sng" dirty="0" err="1">
                <a:hlinkClick r:id="rId6" tooltip="Атласские горы"/>
              </a:rPr>
              <a:t>Атласские</a:t>
            </a:r>
            <a:r>
              <a:rPr lang="ru-RU" u="sng" dirty="0">
                <a:hlinkClick r:id="rId6" tooltip="Атласские горы"/>
              </a:rPr>
              <a:t> горы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76664" y="3933056"/>
            <a:ext cx="3167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hlinkClick r:id="rId7" tooltip="Вулкан (геология)"/>
              </a:rPr>
              <a:t>Вулкан</a:t>
            </a:r>
            <a:r>
              <a:rPr lang="ru-RU" dirty="0"/>
              <a:t> </a:t>
            </a:r>
            <a:r>
              <a:rPr lang="ru-RU" dirty="0">
                <a:hlinkClick r:id="rId8" tooltip="Килиманджаро"/>
              </a:rPr>
              <a:t>Килиманджаро</a:t>
            </a:r>
            <a:r>
              <a:rPr lang="ru-RU" dirty="0"/>
              <a:t> </a:t>
            </a:r>
            <a:endParaRPr lang="ru-RU" dirty="0" smtClean="0"/>
          </a:p>
          <a:p>
            <a:pPr algn="ctr"/>
            <a:r>
              <a:rPr lang="ru-RU" dirty="0" smtClean="0"/>
              <a:t>(</a:t>
            </a:r>
            <a:r>
              <a:rPr lang="ru-RU" dirty="0"/>
              <a:t>5895 м) — высочайшая точка материка.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2924944"/>
            <a:ext cx="3168352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Одна </a:t>
            </a:r>
            <a:r>
              <a:rPr lang="ru-RU" dirty="0"/>
              <a:t>из </a:t>
            </a:r>
            <a:r>
              <a:rPr lang="ru-RU" dirty="0">
                <a:hlinkClick r:id="rId9" tooltip="Список рек по длине"/>
              </a:rPr>
              <a:t>самых протяжённых рек</a:t>
            </a:r>
            <a:r>
              <a:rPr lang="ru-RU" dirty="0"/>
              <a:t> в мире — </a:t>
            </a:r>
            <a:r>
              <a:rPr lang="ru-RU" u="sng" dirty="0">
                <a:hlinkClick r:id="rId10" tooltip="Нил"/>
              </a:rPr>
              <a:t>Нил</a:t>
            </a:r>
            <a:r>
              <a:rPr lang="ru-RU" dirty="0"/>
              <a:t> (6852 км)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36512" y="-27384"/>
            <a:ext cx="91805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9900"/>
                </a:solidFill>
              </a:rPr>
              <a:t>В Африке находится </a:t>
            </a:r>
            <a:endParaRPr lang="uk-UA" sz="4000" b="1" dirty="0">
              <a:solidFill>
                <a:srgbClr val="FF9900"/>
              </a:solidFill>
            </a:endParaRPr>
          </a:p>
        </p:txBody>
      </p:sp>
      <p:pic>
        <p:nvPicPr>
          <p:cNvPr id="30722" name="Picture 2" descr="http://amolife.com/image/images/stories/Nature/longest_river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68144" y="620688"/>
            <a:ext cx="3275856" cy="2483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http://img.travel.ru/images2/2011/10/object194422/8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36512" y="4778769"/>
            <a:ext cx="3168352" cy="207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http://www.times.ru/clips/098/198754_950319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36512" y="692696"/>
            <a:ext cx="3488093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8" name="Picture 8" descr="http://www.turoved.ru/uploads/issue/178/60_956/1604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131840" y="2852936"/>
            <a:ext cx="294396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30" name="Picture 10" descr="http://media.vorotila.net/items/4/2/7/t1@4274e5e4-a68b-453f-849a-56b31cae70d9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68144" y="4711229"/>
            <a:ext cx="3275856" cy="2174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99392"/>
            <a:ext cx="9144000" cy="12241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vi-VN" sz="6000" b="1" dirty="0" smtClean="0">
                <a:solidFill>
                  <a:srgbClr val="FF9900"/>
                </a:solidFill>
                <a:latin typeface="Calibri" pitchFamily="34" charset="0"/>
                <a:cs typeface="Calibri" pitchFamily="34" charset="0"/>
              </a:rPr>
              <a:t>Северная Америка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uk-UA" sz="5300" b="1" i="0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698" name="Picture 2" descr="File:Location North America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5238750" cy="52387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88024" y="1120090"/>
            <a:ext cx="43204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Северная </a:t>
            </a:r>
            <a:r>
              <a:rPr lang="ru-RU" dirty="0" smtClean="0"/>
              <a:t>Америка - материк в Западном полушарии, </a:t>
            </a:r>
            <a:r>
              <a:rPr lang="ru-RU" dirty="0"/>
              <a:t>омывается с запада </a:t>
            </a:r>
            <a:r>
              <a:rPr lang="ru-RU" dirty="0">
                <a:hlinkClick r:id="rId4" tooltip="Тихий океан"/>
              </a:rPr>
              <a:t>Тихим океаном</a:t>
            </a:r>
            <a:r>
              <a:rPr lang="ru-RU" dirty="0"/>
              <a:t> </a:t>
            </a:r>
            <a:r>
              <a:rPr lang="ru-RU" dirty="0" smtClean="0"/>
              <a:t>, </a:t>
            </a:r>
            <a:r>
              <a:rPr lang="ru-RU" dirty="0"/>
              <a:t>с востока </a:t>
            </a:r>
            <a:r>
              <a:rPr lang="ru-RU" dirty="0">
                <a:hlinkClick r:id="rId5" tooltip="Атлантический океан"/>
              </a:rPr>
              <a:t>Атлантическим океаном</a:t>
            </a:r>
            <a:r>
              <a:rPr lang="ru-RU" dirty="0"/>
              <a:t> </a:t>
            </a:r>
            <a:r>
              <a:rPr lang="ru-RU" dirty="0" smtClean="0"/>
              <a:t>, </a:t>
            </a:r>
            <a:r>
              <a:rPr lang="ru-RU" dirty="0"/>
              <a:t>с севера — </a:t>
            </a:r>
            <a:r>
              <a:rPr lang="ru-RU" dirty="0">
                <a:hlinkClick r:id="rId6" tooltip="Северный Ледовитый океан"/>
              </a:rPr>
              <a:t>Северным Ледовитым океаном</a:t>
            </a:r>
            <a:r>
              <a:rPr lang="ru-RU" dirty="0"/>
              <a:t> 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С запада отделена от </a:t>
            </a:r>
            <a:r>
              <a:rPr lang="ru-RU" dirty="0">
                <a:hlinkClick r:id="rId7" tooltip="Евразия"/>
              </a:rPr>
              <a:t>Евразии</a:t>
            </a:r>
            <a:r>
              <a:rPr lang="ru-RU" dirty="0"/>
              <a:t> </a:t>
            </a:r>
            <a:r>
              <a:rPr lang="ru-RU" dirty="0">
                <a:hlinkClick r:id="rId8" tooltip="Берингов пролив"/>
              </a:rPr>
              <a:t>Беринговым проливом</a:t>
            </a:r>
            <a:r>
              <a:rPr lang="ru-RU" dirty="0"/>
              <a:t>. С юга отделена от </a:t>
            </a:r>
            <a:r>
              <a:rPr lang="ru-RU" dirty="0">
                <a:hlinkClick r:id="rId9" tooltip="Южная Америка"/>
              </a:rPr>
              <a:t>Южной Америки</a:t>
            </a:r>
            <a:r>
              <a:rPr lang="ru-RU" dirty="0"/>
              <a:t> </a:t>
            </a:r>
            <a:r>
              <a:rPr lang="ru-RU" dirty="0">
                <a:hlinkClick r:id="rId10" tooltip="Панамский перешеек"/>
              </a:rPr>
              <a:t>Панамским перешейком</a:t>
            </a:r>
            <a:r>
              <a:rPr lang="ru-RU" dirty="0"/>
              <a:t>.</a:t>
            </a:r>
          </a:p>
          <a:p>
            <a:r>
              <a:rPr lang="ru-RU" dirty="0"/>
              <a:t>В состав Северной Америки включают также многочисленные острова: </a:t>
            </a:r>
            <a:r>
              <a:rPr lang="ru-RU" u="sng" dirty="0">
                <a:hlinkClick r:id="rId11" tooltip="Гренландия"/>
              </a:rPr>
              <a:t>Гренландия</a:t>
            </a:r>
            <a:r>
              <a:rPr lang="ru-RU" dirty="0"/>
              <a:t>, </a:t>
            </a:r>
            <a:r>
              <a:rPr lang="ru-RU" dirty="0">
                <a:hlinkClick r:id="rId12" tooltip="Канадский арктический архипелаг"/>
              </a:rPr>
              <a:t>Канадский арктический архипелаг</a:t>
            </a:r>
            <a:r>
              <a:rPr lang="ru-RU" dirty="0"/>
              <a:t>, </a:t>
            </a:r>
            <a:r>
              <a:rPr lang="ru-RU" dirty="0">
                <a:hlinkClick r:id="rId13" tooltip="Алеутские острова"/>
              </a:rPr>
              <a:t>Алеутские острова</a:t>
            </a:r>
            <a:r>
              <a:rPr lang="ru-RU" dirty="0"/>
              <a:t>, </a:t>
            </a:r>
            <a:r>
              <a:rPr lang="ru-RU" dirty="0">
                <a:hlinkClick r:id="rId14" tooltip="Остров Ванкувер"/>
              </a:rPr>
              <a:t>остров Ванкувер</a:t>
            </a:r>
            <a:r>
              <a:rPr lang="ru-RU" dirty="0"/>
              <a:t>, </a:t>
            </a:r>
            <a:r>
              <a:rPr lang="ru-RU" dirty="0">
                <a:hlinkClick r:id="rId15" tooltip="Архипелаг Александра"/>
              </a:rPr>
              <a:t>архипелаг Александра</a:t>
            </a:r>
            <a:r>
              <a:rPr lang="ru-RU" dirty="0"/>
              <a:t> и др.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.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5367407"/>
            <a:ext cx="118093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Северная Америка довольно богата и реками и озерами. </a:t>
            </a:r>
            <a:endParaRPr lang="ru-RU" dirty="0" smtClean="0"/>
          </a:p>
          <a:p>
            <a:pPr algn="ctr"/>
            <a:r>
              <a:rPr lang="ru-RU" dirty="0" smtClean="0"/>
              <a:t>Наибольшее скопление пресной воды находится в районе </a:t>
            </a:r>
          </a:p>
          <a:p>
            <a:pPr algn="ctr"/>
            <a:r>
              <a:rPr lang="ru-RU" u="sng" dirty="0" smtClean="0">
                <a:hlinkClick r:id="rId16" tooltip="Великие озёра"/>
              </a:rPr>
              <a:t>Великих американских озёр</a:t>
            </a:r>
            <a:endParaRPr lang="uk-UA" dirty="0" smtClean="0"/>
          </a:p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pic>
        <p:nvPicPr>
          <p:cNvPr id="6147" name="Picture 3" descr="C:\Users\123\Desktop\5.jpe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26" y="5064359"/>
            <a:ext cx="21431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23\Desktop\16.jpe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6" y="405715"/>
            <a:ext cx="15811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6512" y="-27384"/>
            <a:ext cx="91805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9900"/>
                </a:solidFill>
              </a:rPr>
              <a:t>В Северной Америке находится </a:t>
            </a:r>
            <a:endParaRPr lang="uk-UA" sz="4000" b="1" dirty="0">
              <a:solidFill>
                <a:srgbClr val="FF99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52328" y="692696"/>
            <a:ext cx="3275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Самая длинная речная система на земном </a:t>
            </a:r>
            <a:r>
              <a:rPr lang="ru-RU" dirty="0" smtClean="0"/>
              <a:t>шаре—</a:t>
            </a:r>
            <a:r>
              <a:rPr lang="ru-RU" dirty="0"/>
              <a:t> </a:t>
            </a:r>
            <a:r>
              <a:rPr lang="ru-RU" dirty="0">
                <a:hlinkClick r:id="rId3" tooltip="Миссисипи (река)"/>
              </a:rPr>
              <a:t>Миссисипи</a:t>
            </a:r>
            <a:r>
              <a:rPr lang="ru-RU" dirty="0"/>
              <a:t> с притоком </a:t>
            </a:r>
            <a:r>
              <a:rPr lang="ru-RU" dirty="0">
                <a:hlinkClick r:id="rId4" tooltip="Миссури (река)"/>
              </a:rPr>
              <a:t>Миссури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2780928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Один из наиболее мощных водопадов мира - </a:t>
            </a:r>
            <a:r>
              <a:rPr lang="ru-RU" u="sng" dirty="0" smtClean="0">
                <a:hlinkClick r:id="rId5" tooltip="Ниагарский водопад"/>
              </a:rPr>
              <a:t>Ниагарский</a:t>
            </a:r>
            <a:r>
              <a:rPr lang="ru-RU" dirty="0"/>
              <a:t> </a:t>
            </a:r>
            <a:endParaRPr lang="uk-UA" dirty="0"/>
          </a:p>
        </p:txBody>
      </p:sp>
      <p:pic>
        <p:nvPicPr>
          <p:cNvPr id="28674" name="Picture 2" descr="http://kolyan.net/uploads/posts/2013-03/1364325796_63805798_0a0a59c97eabbef55ae314fc3f2181f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92696"/>
            <a:ext cx="2987837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228184" y="2636912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Ледяной щит Гренландии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42782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/>
              <a:t>Кордилье́ры</a:t>
            </a:r>
            <a:r>
              <a:rPr lang="ru-RU" dirty="0"/>
              <a:t> - величайшая по протяженности горная система земного </a:t>
            </a:r>
            <a:r>
              <a:rPr lang="ru-RU" dirty="0" smtClean="0"/>
              <a:t>шара.</a:t>
            </a:r>
            <a:endParaRPr lang="uk-UA" dirty="0"/>
          </a:p>
        </p:txBody>
      </p:sp>
      <p:sp>
        <p:nvSpPr>
          <p:cNvPr id="28676" name="AutoShape 4" descr="http://blog.case.edu/ccrhd/uploadedimages/mis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8678" name="Picture 6" descr="http://blog.case.edu/ccrhd/uploadedimages/mis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916832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2" name="Picture 10" descr="http://fotopremiya.ru/uploads/gallery/album_136/gallery_40_136_4218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9664" y="692696"/>
            <a:ext cx="3024336" cy="2022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4" name="Picture 12" descr="http://cmex29.ru/uploads/posts/2010-09/thumbs/1285691483_00ea7556435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154" y="4724837"/>
            <a:ext cx="9144000" cy="2155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27384"/>
            <a:ext cx="9144000" cy="13681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20000" b="1" dirty="0" smtClean="0">
                <a:solidFill>
                  <a:srgbClr val="FF9900"/>
                </a:solidFill>
                <a:latin typeface="Calibri" pitchFamily="34" charset="0"/>
                <a:cs typeface="Calibri" pitchFamily="34" charset="0"/>
              </a:rPr>
              <a:t>Южная</a:t>
            </a:r>
            <a:r>
              <a:rPr lang="vi-VN" sz="20000" b="1" dirty="0" smtClean="0">
                <a:solidFill>
                  <a:srgbClr val="FF9900"/>
                </a:solidFill>
                <a:latin typeface="Calibri" pitchFamily="34" charset="0"/>
                <a:cs typeface="Calibri" pitchFamily="34" charset="0"/>
              </a:rPr>
              <a:t> Америка</a:t>
            </a:r>
            <a:endParaRPr lang="ru-RU" sz="20000" dirty="0" smtClean="0"/>
          </a:p>
          <a:p>
            <a:pPr algn="ctr">
              <a:spcBef>
                <a:spcPct val="0"/>
              </a:spcBef>
            </a:pPr>
            <a:r>
              <a:rPr lang="ru-RU" sz="16000" b="1" dirty="0" smtClean="0">
                <a:solidFill>
                  <a:srgbClr val="FF9900"/>
                </a:solidFill>
              </a:rPr>
              <a:t>самый влажный материк Земли</a:t>
            </a:r>
          </a:p>
          <a:p>
            <a:pPr lvl="0" algn="ctr">
              <a:spcBef>
                <a:spcPct val="0"/>
              </a:spcBef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uk-UA" sz="5300" b="1" i="0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6" name="Picture 2" descr="File:South America (orthographic projection)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16334"/>
            <a:ext cx="5153025" cy="51530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4048" y="1602080"/>
            <a:ext cx="41044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южный континент расположенный в основном в </a:t>
            </a:r>
            <a:r>
              <a:rPr lang="ru-RU" dirty="0" smtClean="0">
                <a:hlinkClick r:id="rId4" tooltip="Западное полушарие"/>
              </a:rPr>
              <a:t>Западном</a:t>
            </a:r>
            <a:r>
              <a:rPr lang="ru-RU" dirty="0" smtClean="0"/>
              <a:t> и </a:t>
            </a:r>
            <a:r>
              <a:rPr lang="ru-RU" dirty="0" smtClean="0">
                <a:hlinkClick r:id="rId5" tooltip="Южное полушарие"/>
              </a:rPr>
              <a:t>Южном</a:t>
            </a:r>
            <a:r>
              <a:rPr lang="ru-RU" dirty="0" smtClean="0"/>
              <a:t> полушариях планеты Земля, тем не менее, частично континент располагается и в </a:t>
            </a:r>
            <a:r>
              <a:rPr lang="ru-RU" dirty="0" smtClean="0">
                <a:hlinkClick r:id="rId6" tooltip="Северное полушарие"/>
              </a:rPr>
              <a:t>Северном полушарии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Омывается на западе </a:t>
            </a:r>
            <a:r>
              <a:rPr lang="ru-RU" dirty="0" smtClean="0">
                <a:hlinkClick r:id="rId7" tooltip="Тихий океан"/>
              </a:rPr>
              <a:t>Тихим океаном</a:t>
            </a:r>
            <a:r>
              <a:rPr lang="ru-RU" dirty="0" smtClean="0"/>
              <a:t>, на востоке — </a:t>
            </a:r>
            <a:r>
              <a:rPr lang="ru-RU" dirty="0" smtClean="0">
                <a:hlinkClick r:id="rId8" tooltip="Атлантический океан"/>
              </a:rPr>
              <a:t>Атлантическим</a:t>
            </a:r>
            <a:r>
              <a:rPr lang="ru-RU" dirty="0" smtClean="0"/>
              <a:t>, с севера ограничивается </a:t>
            </a:r>
            <a:r>
              <a:rPr lang="ru-RU" dirty="0" smtClean="0">
                <a:hlinkClick r:id="rId9" tooltip="Северная Америка"/>
              </a:rPr>
              <a:t>Северной Америкой</a:t>
            </a:r>
            <a:r>
              <a:rPr lang="ru-RU" dirty="0" smtClean="0"/>
              <a:t>, граница между Америками проходит по </a:t>
            </a:r>
            <a:r>
              <a:rPr lang="ru-RU" dirty="0" smtClean="0">
                <a:hlinkClick r:id="rId10" tooltip="Панамский перешеек"/>
              </a:rPr>
              <a:t>Панамскому перешейку</a:t>
            </a:r>
            <a:r>
              <a:rPr lang="ru-RU" dirty="0" smtClean="0"/>
              <a:t> и </a:t>
            </a:r>
            <a:r>
              <a:rPr lang="ru-RU" dirty="0" smtClean="0">
                <a:hlinkClick r:id="rId11" tooltip="Карибское море"/>
              </a:rPr>
              <a:t>Карибскому морю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Вдоль всего западного края тянется горная система Анд.  </a:t>
            </a:r>
          </a:p>
          <a:p>
            <a:r>
              <a:rPr lang="ru-RU" dirty="0" smtClean="0"/>
              <a:t>В южной части Анд и на отдельных вулканических вершинах севернее встречаются ледники.</a:t>
            </a:r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3074" name="Picture 2" descr="C:\Users\123\Desktop\i.jpe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447" y="5150555"/>
            <a:ext cx="21336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123\Desktop\11.jpe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1" y="1124744"/>
            <a:ext cx="184484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6512" y="-27384"/>
            <a:ext cx="91805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9900"/>
                </a:solidFill>
              </a:rPr>
              <a:t>В Южной Америке находится </a:t>
            </a:r>
            <a:endParaRPr lang="uk-UA" sz="4000" b="1" dirty="0">
              <a:solidFill>
                <a:srgbClr val="FF9900"/>
              </a:solidFill>
            </a:endParaRPr>
          </a:p>
        </p:txBody>
      </p:sp>
      <p:pic>
        <p:nvPicPr>
          <p:cNvPr id="36866" name="Picture 2" descr="http://im3-tub-ua.yandex.net/i?id=204783643-7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132856"/>
            <a:ext cx="417646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83768" y="1425550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Амазо́нка</a:t>
            </a:r>
            <a:r>
              <a:rPr lang="ru-RU" dirty="0"/>
              <a:t> (</a:t>
            </a:r>
            <a:r>
              <a:rPr lang="ru-RU" dirty="0">
                <a:hlinkClick r:id="rId4" tooltip="Португальский язык"/>
              </a:rPr>
              <a:t>порт.</a:t>
            </a:r>
            <a:r>
              <a:rPr lang="ru-RU" dirty="0"/>
              <a:t> </a:t>
            </a:r>
            <a:r>
              <a:rPr lang="ru-RU" i="1" dirty="0" err="1"/>
              <a:t>Amazonas</a:t>
            </a:r>
            <a:r>
              <a:rPr lang="ru-RU" dirty="0"/>
              <a:t>) — река в </a:t>
            </a:r>
            <a:r>
              <a:rPr lang="ru-RU" dirty="0">
                <a:hlinkClick r:id="rId5" tooltip="Южная Америка"/>
              </a:rPr>
              <a:t>Южной Америке</a:t>
            </a:r>
            <a:r>
              <a:rPr lang="ru-RU" dirty="0"/>
              <a:t>, крупнейшая в мире по размерам бассейна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4976008"/>
            <a:ext cx="3168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Большинство озёр Южной Америки находятся в </a:t>
            </a:r>
            <a:r>
              <a:rPr lang="ru-RU" dirty="0" smtClean="0">
                <a:hlinkClick r:id="rId6" tooltip="Анды"/>
              </a:rPr>
              <a:t>Андах</a:t>
            </a:r>
            <a:r>
              <a:rPr lang="ru-RU" dirty="0" smtClean="0"/>
              <a:t>, крупнейшим из которых и высочайшим в мире судоходным озером является </a:t>
            </a:r>
            <a:r>
              <a:rPr lang="ru-RU" dirty="0" smtClean="0">
                <a:hlinkClick r:id="rId7" tooltip="Титикака"/>
              </a:rPr>
              <a:t>Титикака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4016" y="2551837"/>
            <a:ext cx="2339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Южной Америке находится самый высокий </a:t>
            </a:r>
            <a:r>
              <a:rPr lang="ru-RU" dirty="0" smtClean="0">
                <a:hlinkClick r:id="rId8" tooltip="Водопад"/>
              </a:rPr>
              <a:t>водопад</a:t>
            </a:r>
            <a:r>
              <a:rPr lang="ru-RU" dirty="0" smtClean="0"/>
              <a:t> в мире — </a:t>
            </a:r>
            <a:r>
              <a:rPr lang="ru-RU" dirty="0" err="1" smtClean="0">
                <a:hlinkClick r:id="rId9" tooltip="Анхель"/>
              </a:rPr>
              <a:t>Анхель</a:t>
            </a:r>
            <a:r>
              <a:rPr lang="ru-RU" dirty="0" smtClean="0"/>
              <a:t>. </a:t>
            </a:r>
          </a:p>
        </p:txBody>
      </p:sp>
      <p:pic>
        <p:nvPicPr>
          <p:cNvPr id="5122" name="Picture 2" descr="http://upload.wikimedia.org/wikipedia/commons/thumb/a/ab/Iguazu_D%C3%A9cembre_2007_-_Panorama_4.jpg/220px-Iguazu_D%C3%A9cembre_2007_-_Panorama_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34218" y="692696"/>
            <a:ext cx="2574286" cy="1872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File:Angel fall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702078"/>
            <a:ext cx="2447256" cy="1835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File:Andes Chile Argentina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36512" y="4653136"/>
            <a:ext cx="308226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Озеро Титикака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12160" y="4668855"/>
            <a:ext cx="3171056" cy="2072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588224" y="2564904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материке располагается и самый мощный водопад — </a:t>
            </a:r>
            <a:r>
              <a:rPr lang="ru-RU" dirty="0" err="1" smtClean="0">
                <a:hlinkClick r:id="rId14" tooltip="Игуасу (водопады)"/>
              </a:rPr>
              <a:t>Игуасу</a:t>
            </a:r>
            <a:r>
              <a:rPr lang="ru-RU" dirty="0" smtClean="0"/>
              <a:t>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3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Brazil_skiy_karnaval_-_tancy_tancy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139952" y="3300171"/>
            <a:ext cx="1224136" cy="1080120"/>
          </a:xfrm>
          <a:prstGeom prst="rect">
            <a:avLst/>
          </a:prstGeom>
        </p:spPr>
      </p:pic>
      <p:pic>
        <p:nvPicPr>
          <p:cNvPr id="1026" name="Picture 2" descr="http://union-touristic.ru/assets/images/Jane/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347864" cy="2240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turoboz.ru/static/spec_images/carn_2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59624" y="0"/>
            <a:ext cx="3384376" cy="2250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gorod.tomsk.ru/uploads/6673/1235457710/rio%20_45_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4365104"/>
            <a:ext cx="230425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im2-tub-ua.yandex.net/i?id=174933287-39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1557" y="4664546"/>
            <a:ext cx="3202443" cy="2193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im6-tub-ua.yandex.net/i?id=283090706-67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625752"/>
            <a:ext cx="3303727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://2krota.ru/uploads/posts/2009-02/1235655280_rio_carnival3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496" y="2420888"/>
            <a:ext cx="3181028" cy="2120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://cdn.theatlantic.com/static/infocus/carnival030711/c37_0606011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10124" y="2348880"/>
            <a:ext cx="323387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://www.totpal.ro/wp-content/gallery/carnaval-rio/picture41.jpg"/>
          <p:cNvPicPr>
            <a:picLocks noChangeAspect="1" noChangeArrowheads="1"/>
          </p:cNvPicPr>
          <p:nvPr/>
        </p:nvPicPr>
        <p:blipFill>
          <a:blip r:embed="rId12" cstate="print"/>
          <a:srcRect l="25532" r="6383"/>
          <a:stretch>
            <a:fillRect/>
          </a:stretch>
        </p:blipFill>
        <p:spPr bwMode="auto">
          <a:xfrm>
            <a:off x="3455368" y="900140"/>
            <a:ext cx="2304256" cy="2347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 flipH="1">
            <a:off x="3209528" y="37434"/>
            <a:ext cx="269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Ах, карнавал ……!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Бразилия…!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165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27384"/>
            <a:ext cx="9144000" cy="13681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20000" b="1" dirty="0" smtClean="0">
                <a:solidFill>
                  <a:srgbClr val="FF9900"/>
                </a:solidFill>
                <a:latin typeface="Calibri" pitchFamily="34" charset="0"/>
                <a:cs typeface="Calibri" pitchFamily="34" charset="0"/>
              </a:rPr>
              <a:t>Антарктида</a:t>
            </a:r>
            <a:endParaRPr lang="ru-RU" sz="20000" dirty="0" smtClean="0"/>
          </a:p>
          <a:p>
            <a:pPr algn="ctr">
              <a:spcBef>
                <a:spcPct val="0"/>
              </a:spcBef>
            </a:pPr>
            <a:r>
              <a:rPr lang="ru-RU" sz="16000" b="1" dirty="0" smtClean="0">
                <a:solidFill>
                  <a:srgbClr val="FF9900"/>
                </a:solidFill>
              </a:rPr>
              <a:t>самый высокий континент Земли</a:t>
            </a:r>
          </a:p>
          <a:p>
            <a:pPr lvl="0" algn="ctr">
              <a:spcBef>
                <a:spcPct val="0"/>
              </a:spcBef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uk-UA" sz="5300" b="1" i="0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File:Location Antarctica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1484784"/>
            <a:ext cx="5153025" cy="51530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76056" y="1340768"/>
            <a:ext cx="41044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Расположен  на самом юге </a:t>
            </a:r>
            <a:r>
              <a:rPr lang="ru-RU" dirty="0" smtClean="0">
                <a:hlinkClick r:id="rId4" tooltip="Земля"/>
              </a:rPr>
              <a:t>Земли</a:t>
            </a:r>
            <a:r>
              <a:rPr lang="ru-RU" dirty="0" smtClean="0"/>
              <a:t>, центр Антарктиды примерно совпадает с </a:t>
            </a:r>
            <a:r>
              <a:rPr lang="ru-RU" dirty="0" smtClean="0">
                <a:hlinkClick r:id="rId5" tooltip="Южный полюс"/>
              </a:rPr>
              <a:t>южным географическим полюсом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Антарктиду омывают воды </a:t>
            </a:r>
            <a:r>
              <a:rPr lang="ru-RU" dirty="0" smtClean="0">
                <a:hlinkClick r:id="rId6" tooltip="Южный океан"/>
              </a:rPr>
              <a:t>Южного океана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Антарктидой называют также </a:t>
            </a:r>
            <a:r>
              <a:rPr lang="ru-RU" dirty="0" smtClean="0">
                <a:hlinkClick r:id="rId7" tooltip="Часть света"/>
              </a:rPr>
              <a:t>часть света</a:t>
            </a:r>
            <a:r>
              <a:rPr lang="ru-RU" dirty="0" smtClean="0"/>
              <a:t>, состоящую из материка Антарктиды и прилегающих островов.  </a:t>
            </a:r>
          </a:p>
          <a:p>
            <a:r>
              <a:rPr lang="ru-RU" dirty="0" smtClean="0"/>
              <a:t>В антарктических льдах сконцентрировано около 80 % всей пресной </a:t>
            </a:r>
            <a:r>
              <a:rPr lang="ru-RU" dirty="0" smtClean="0">
                <a:hlinkClick r:id="rId8" tooltip="Вода"/>
              </a:rPr>
              <a:t>воды</a:t>
            </a:r>
            <a:r>
              <a:rPr lang="ru-RU" dirty="0" smtClean="0"/>
              <a:t> Земли.</a:t>
            </a:r>
          </a:p>
          <a:p>
            <a:r>
              <a:rPr lang="ru-RU" dirty="0" smtClean="0"/>
              <a:t> Реки Антарктиды, протекающие по грунту, обычно не превышают длины нескольких километров. Самая крупная — р. </a:t>
            </a:r>
            <a:r>
              <a:rPr lang="ru-RU" dirty="0" smtClean="0">
                <a:hlinkClick r:id="rId9" tooltip="Оникс (река)"/>
              </a:rPr>
              <a:t>Оникс</a:t>
            </a:r>
            <a:r>
              <a:rPr lang="ru-RU" dirty="0" smtClean="0"/>
              <a:t>, более 20 км длиной. Реки существуют только в летнее время. </a:t>
            </a:r>
          </a:p>
          <a:p>
            <a:r>
              <a:rPr lang="ru-RU" dirty="0" smtClean="0"/>
              <a:t>На </a:t>
            </a:r>
            <a:r>
              <a:rPr lang="ru-RU" dirty="0" smtClean="0">
                <a:hlinkClick r:id="rId10" tooltip="2007 год"/>
              </a:rPr>
              <a:t>2007 год</a:t>
            </a:r>
            <a:r>
              <a:rPr lang="ru-RU" dirty="0" smtClean="0"/>
              <a:t> в Антарктике обнаружено более 140 </a:t>
            </a:r>
            <a:r>
              <a:rPr lang="ru-RU" dirty="0" err="1" smtClean="0"/>
              <a:t>подледниковых</a:t>
            </a:r>
            <a:r>
              <a:rPr lang="ru-RU" dirty="0" smtClean="0"/>
              <a:t> озёр.</a:t>
            </a:r>
            <a:endParaRPr lang="uk-UA" dirty="0" smtClean="0"/>
          </a:p>
          <a:p>
            <a:endParaRPr lang="uk-UA" dirty="0" smtClean="0"/>
          </a:p>
          <a:p>
            <a:r>
              <a:rPr lang="ru-RU" dirty="0" smtClean="0"/>
              <a:t> </a:t>
            </a:r>
            <a:endParaRPr lang="uk-UA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2710661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hlinkClick r:id="rId11" tooltip="Антарктический ледяной щит"/>
              </a:rPr>
              <a:t>Антарктический ледяной щит</a:t>
            </a:r>
            <a:r>
              <a:rPr lang="ru-RU" dirty="0" smtClean="0"/>
              <a:t> является крупнейшим на нашей планете</a:t>
            </a:r>
            <a:endParaRPr lang="uk-UA" dirty="0"/>
          </a:p>
        </p:txBody>
      </p:sp>
      <p:pic>
        <p:nvPicPr>
          <p:cNvPr id="6" name="Picture 2" descr="C:\Users\123\Desktop\2.jpe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03" y="5182629"/>
            <a:ext cx="21621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23\Desktop\9.jpe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-3651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6512" y="-27384"/>
            <a:ext cx="91805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9900"/>
                </a:solidFill>
              </a:rPr>
              <a:t>В Антарктиде находится </a:t>
            </a:r>
            <a:endParaRPr lang="uk-UA" sz="4000" b="1" dirty="0">
              <a:solidFill>
                <a:srgbClr val="FF99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6444044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Королевский пингвин</a:t>
            </a:r>
            <a:endParaRPr lang="uk-UA" dirty="0"/>
          </a:p>
        </p:txBody>
      </p:sp>
      <p:pic>
        <p:nvPicPr>
          <p:cNvPr id="3074" name="Picture 2" descr="Emperor pengu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272357"/>
            <a:ext cx="2448272" cy="3252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-36512" y="3081734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hlinkClick r:id="rId4" tooltip="Трансантарктические горы"/>
              </a:rPr>
              <a:t>Трансантарктические горы</a:t>
            </a:r>
            <a:r>
              <a:rPr lang="ru-RU" dirty="0" smtClean="0"/>
              <a:t>, пересекающие почти весь материк, делят Антарктиду на две части —</a:t>
            </a:r>
          </a:p>
          <a:p>
            <a:pPr algn="ctr"/>
            <a:r>
              <a:rPr lang="ru-RU" dirty="0" smtClean="0"/>
              <a:t> </a:t>
            </a:r>
            <a:r>
              <a:rPr lang="ru-RU" dirty="0" smtClean="0">
                <a:hlinkClick r:id="rId5" tooltip="Западная Антарктида"/>
              </a:rPr>
              <a:t>Западную Антарктиду</a:t>
            </a:r>
            <a:r>
              <a:rPr lang="ru-RU" dirty="0" smtClean="0"/>
              <a:t> и </a:t>
            </a:r>
            <a:r>
              <a:rPr lang="ru-RU" dirty="0" smtClean="0">
                <a:hlinkClick r:id="rId6" tooltip="Восточная Антарктида"/>
              </a:rPr>
              <a:t>Восточную Антарктиду</a:t>
            </a:r>
            <a:r>
              <a:rPr lang="ru-RU" dirty="0" smtClean="0"/>
              <a:t>,</a:t>
            </a:r>
            <a:endParaRPr lang="uk-UA" dirty="0"/>
          </a:p>
        </p:txBody>
      </p:sp>
      <p:pic>
        <p:nvPicPr>
          <p:cNvPr id="3076" name="Picture 4" descr="File:Transantarctic mountain h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849448"/>
            <a:ext cx="6300192" cy="3035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Луговик антарктический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6512" y="1484784"/>
            <a:ext cx="2619375" cy="174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Колобантус кито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1469900"/>
            <a:ext cx="2619375" cy="174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4" name="Picture 12" descr="Морские слон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80112" y="673263"/>
            <a:ext cx="3491880" cy="2323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436096" y="2843644"/>
            <a:ext cx="3707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hlinkClick r:id="rId11" tooltip="Южный морской слон"/>
              </a:rPr>
              <a:t>южный морской слон</a:t>
            </a:r>
            <a:r>
              <a:rPr lang="ru-RU" dirty="0" smtClean="0"/>
              <a:t> 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620688"/>
            <a:ext cx="5508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произрастают два вида встречающихся в регионе </a:t>
            </a:r>
            <a:r>
              <a:rPr lang="ru-RU" dirty="0" smtClean="0">
                <a:hlinkClick r:id="rId12" tooltip="Цветковые растения"/>
              </a:rPr>
              <a:t>цветковых растений</a:t>
            </a:r>
            <a:r>
              <a:rPr lang="ru-RU" dirty="0" smtClean="0"/>
              <a:t> — </a:t>
            </a:r>
          </a:p>
          <a:p>
            <a:pPr algn="ctr"/>
            <a:r>
              <a:rPr lang="ru-RU" dirty="0" smtClean="0">
                <a:hlinkClick r:id="rId13" tooltip="Луговик антарктический"/>
              </a:rPr>
              <a:t>луговик антарктический</a:t>
            </a:r>
            <a:r>
              <a:rPr lang="ru-RU" dirty="0" smtClean="0"/>
              <a:t> и </a:t>
            </a:r>
            <a:r>
              <a:rPr lang="ru-RU" u="sng" dirty="0" err="1" smtClean="0">
                <a:hlinkClick r:id="rId14" tooltip="Колобантус кито"/>
              </a:rPr>
              <a:t>колобантус</a:t>
            </a:r>
            <a:r>
              <a:rPr lang="ru-RU" u="sng" dirty="0" smtClean="0">
                <a:hlinkClick r:id="rId14" tooltip="Колобантус кито"/>
              </a:rPr>
              <a:t> </a:t>
            </a:r>
            <a:r>
              <a:rPr lang="ru-RU" u="sng" dirty="0" err="1" smtClean="0">
                <a:hlinkClick r:id="rId14" tooltip="Колобантус кито"/>
              </a:rPr>
              <a:t>кито</a:t>
            </a:r>
            <a:r>
              <a:rPr lang="ru-RU" dirty="0" smtClean="0"/>
              <a:t>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6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:\ФОН для презентаций\geografiy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85800"/>
            <a:ext cx="7056784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uk-UA" sz="2800" b="1" i="1" dirty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I:\КЛИПАРТЫ\47384208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754814"/>
            <a:ext cx="4824536" cy="36184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331640" y="890717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держу в ладонях солнце!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</a:br>
            <a:endParaRPr lang="uk-UA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177588"/>
            <a:ext cx="34229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дарю его друзьям!</a:t>
            </a:r>
            <a:endParaRPr lang="uk-UA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1196752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Arial" pitchFamily="34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Улыбайтесь - это просто!</a:t>
            </a:r>
            <a:endParaRPr lang="uk-UA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5013176"/>
            <a:ext cx="4036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Лучик солнца - это вам!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27384"/>
            <a:ext cx="9144000" cy="13681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20000" b="1" dirty="0" smtClean="0">
                <a:solidFill>
                  <a:srgbClr val="FF9900"/>
                </a:solidFill>
                <a:latin typeface="Calibri" pitchFamily="34" charset="0"/>
                <a:cs typeface="Calibri" pitchFamily="34" charset="0"/>
              </a:rPr>
              <a:t>Австралия</a:t>
            </a:r>
          </a:p>
          <a:p>
            <a:pPr algn="ctr">
              <a:spcBef>
                <a:spcPct val="0"/>
              </a:spcBef>
            </a:pPr>
            <a:r>
              <a:rPr lang="ru-RU" sz="9800" dirty="0" smtClean="0"/>
              <a:t> </a:t>
            </a:r>
            <a:r>
              <a:rPr lang="ru-RU" sz="16000" b="1" dirty="0" smtClean="0">
                <a:solidFill>
                  <a:srgbClr val="FF9900"/>
                </a:solidFill>
                <a:latin typeface="Calibri" pitchFamily="34" charset="0"/>
                <a:cs typeface="Calibri" pitchFamily="34" charset="0"/>
              </a:rPr>
              <a:t>самый бедный реками материк Земли</a:t>
            </a:r>
          </a:p>
          <a:p>
            <a:pPr lvl="0" algn="ctr">
              <a:spcBef>
                <a:spcPct val="0"/>
              </a:spcBef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uk-UA" sz="5300" b="1" i="0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Australia (orthographic projection)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1296"/>
            <a:ext cx="5076056" cy="507605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3568" y="5014917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Большую часть континента занимают </a:t>
            </a:r>
            <a:r>
              <a:rPr lang="ru-RU" dirty="0" smtClean="0">
                <a:hlinkClick r:id="rId4" tooltip="Полупустыня"/>
              </a:rPr>
              <a:t>полупустыни</a:t>
            </a:r>
            <a:r>
              <a:rPr lang="ru-RU" dirty="0" smtClean="0"/>
              <a:t> и </a:t>
            </a:r>
            <a:r>
              <a:rPr lang="ru-RU" dirty="0" smtClean="0">
                <a:hlinkClick r:id="rId5" tooltip="Пустыня"/>
              </a:rPr>
              <a:t>пустыни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08512" y="574603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Имеются разнообразные ландшафты от аналогичных </a:t>
            </a:r>
            <a:r>
              <a:rPr lang="ru-RU" dirty="0" smtClean="0">
                <a:hlinkClick r:id="rId6" tooltip="Альпийский пояс"/>
              </a:rPr>
              <a:t>альпийским лугам</a:t>
            </a:r>
            <a:r>
              <a:rPr lang="ru-RU" dirty="0" smtClean="0"/>
              <a:t> до тропических </a:t>
            </a:r>
            <a:r>
              <a:rPr lang="ru-RU" dirty="0" smtClean="0">
                <a:hlinkClick r:id="rId7" tooltip="Джунгли"/>
              </a:rPr>
              <a:t>джунглей</a:t>
            </a:r>
            <a:r>
              <a:rPr lang="ru-RU" dirty="0" smtClean="0"/>
              <a:t>. 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08512" y="134076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>
                <a:hlinkClick r:id="rId8" tooltip="Континент"/>
              </a:rPr>
              <a:t>континент</a:t>
            </a:r>
            <a:r>
              <a:rPr lang="ru-RU" dirty="0" smtClean="0"/>
              <a:t>, расположенный в </a:t>
            </a:r>
            <a:r>
              <a:rPr lang="ru-RU" dirty="0" smtClean="0">
                <a:hlinkClick r:id="rId9" tooltip="Восточное полушарие"/>
              </a:rPr>
              <a:t>Восточном</a:t>
            </a:r>
            <a:r>
              <a:rPr lang="ru-RU" dirty="0" smtClean="0"/>
              <a:t> и </a:t>
            </a:r>
            <a:r>
              <a:rPr lang="ru-RU" dirty="0" smtClean="0">
                <a:hlinkClick r:id="rId10" tooltip="Южное полушарие"/>
              </a:rPr>
              <a:t>Южном</a:t>
            </a:r>
            <a:r>
              <a:rPr lang="ru-RU" dirty="0" smtClean="0"/>
              <a:t> полушариях </a:t>
            </a:r>
            <a:r>
              <a:rPr lang="ru-RU" dirty="0" smtClean="0">
                <a:hlinkClick r:id="rId11" tooltip="Земля"/>
              </a:rPr>
              <a:t>Земли</a:t>
            </a:r>
            <a:r>
              <a:rPr lang="ru-RU" dirty="0" smtClean="0"/>
              <a:t>. Вся территория материка является основной частью государства </a:t>
            </a:r>
            <a:r>
              <a:rPr lang="ru-RU" dirty="0" smtClean="0">
                <a:hlinkClick r:id="rId12" tooltip="Австралийский Союз"/>
              </a:rPr>
              <a:t>Австралийский Союз</a:t>
            </a:r>
            <a:r>
              <a:rPr lang="ru-RU" dirty="0" smtClean="0"/>
              <a:t>. Материк входит в </a:t>
            </a:r>
            <a:r>
              <a:rPr lang="ru-RU" dirty="0" smtClean="0">
                <a:hlinkClick r:id="rId13" tooltip="Часть света"/>
              </a:rPr>
              <a:t>часть света</a:t>
            </a:r>
            <a:r>
              <a:rPr lang="ru-RU" dirty="0" smtClean="0"/>
              <a:t> </a:t>
            </a:r>
            <a:r>
              <a:rPr lang="ru-RU" dirty="0" smtClean="0">
                <a:hlinkClick r:id="rId14" tooltip="Австралия и Океания"/>
              </a:rPr>
              <a:t>Австралия и Океания</a:t>
            </a:r>
            <a:r>
              <a:rPr lang="ru-RU" dirty="0" smtClean="0"/>
              <a:t>.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08512" y="294294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Северное и восточное побережья Австралии омывают моря </a:t>
            </a:r>
            <a:r>
              <a:rPr lang="ru-RU" dirty="0" smtClean="0">
                <a:hlinkClick r:id="rId15" tooltip="Тихий океан"/>
              </a:rPr>
              <a:t>Тихого океана</a:t>
            </a:r>
            <a:r>
              <a:rPr lang="ru-RU" dirty="0" smtClean="0"/>
              <a:t>: </a:t>
            </a:r>
            <a:r>
              <a:rPr lang="ru-RU" dirty="0" err="1" smtClean="0">
                <a:hlinkClick r:id="rId16" tooltip="Арафурское море"/>
              </a:rPr>
              <a:t>Арафурское</a:t>
            </a:r>
            <a:r>
              <a:rPr lang="ru-RU" dirty="0" smtClean="0"/>
              <a:t>, </a:t>
            </a:r>
            <a:r>
              <a:rPr lang="ru-RU" dirty="0" smtClean="0">
                <a:hlinkClick r:id="rId17" tooltip="Коралловое море"/>
              </a:rPr>
              <a:t>Коралловое</a:t>
            </a:r>
            <a:r>
              <a:rPr lang="ru-RU" dirty="0" smtClean="0"/>
              <a:t>, </a:t>
            </a:r>
            <a:r>
              <a:rPr lang="ru-RU" dirty="0" err="1" smtClean="0">
                <a:hlinkClick r:id="rId18" tooltip="Тасманово море"/>
              </a:rPr>
              <a:t>Тасманово</a:t>
            </a:r>
            <a:r>
              <a:rPr lang="ru-RU" dirty="0" smtClean="0"/>
              <a:t>, </a:t>
            </a:r>
            <a:r>
              <a:rPr lang="ru-RU" dirty="0" err="1" smtClean="0">
                <a:hlinkClick r:id="rId19" tooltip="Тиморское море"/>
              </a:rPr>
              <a:t>Тиморское</a:t>
            </a:r>
            <a:r>
              <a:rPr lang="ru-RU" dirty="0" smtClean="0">
                <a:hlinkClick r:id="rId19" tooltip="Тиморское море"/>
              </a:rPr>
              <a:t> моря</a:t>
            </a:r>
            <a:r>
              <a:rPr lang="ru-RU" dirty="0" smtClean="0"/>
              <a:t>; западное и южное — </a:t>
            </a:r>
            <a:r>
              <a:rPr lang="ru-RU" dirty="0" smtClean="0">
                <a:hlinkClick r:id="rId20" tooltip="Индийский океан"/>
              </a:rPr>
              <a:t>Индийский океан</a:t>
            </a:r>
            <a:r>
              <a:rPr lang="ru-RU" dirty="0" smtClean="0"/>
              <a:t>. Близ Австралии расположены крупные острова </a:t>
            </a:r>
            <a:r>
              <a:rPr lang="ru-RU" dirty="0" smtClean="0">
                <a:hlinkClick r:id="rId21" tooltip="Новая Гвинея"/>
              </a:rPr>
              <a:t>Новая Гвинея</a:t>
            </a:r>
            <a:r>
              <a:rPr lang="ru-RU" dirty="0" smtClean="0"/>
              <a:t> и </a:t>
            </a:r>
            <a:r>
              <a:rPr lang="ru-RU" dirty="0" smtClean="0">
                <a:hlinkClick r:id="rId22" tooltip="Тасмания"/>
              </a:rPr>
              <a:t>Тасмания</a:t>
            </a:r>
            <a:r>
              <a:rPr lang="ru-RU" dirty="0" smtClean="0"/>
              <a:t>. Вдоль северо-восточного побережья Австралии более чем на 2000 км тянется самый большой в мире </a:t>
            </a:r>
            <a:r>
              <a:rPr lang="ru-RU" dirty="0" smtClean="0">
                <a:hlinkClick r:id="rId23" tooltip="Коралловые рифы"/>
              </a:rPr>
              <a:t>коралловый риф</a:t>
            </a:r>
            <a:r>
              <a:rPr lang="ru-RU" dirty="0" smtClean="0"/>
              <a:t> —</a:t>
            </a:r>
            <a:r>
              <a:rPr lang="ru-RU" dirty="0" smtClean="0">
                <a:hlinkClick r:id="rId24" tooltip="Большой барьерный риф"/>
              </a:rPr>
              <a:t>Большой Барьерный риф</a:t>
            </a:r>
            <a:r>
              <a:rPr lang="ru-RU" dirty="0" smtClean="0"/>
              <a:t>.</a:t>
            </a:r>
            <a:endParaRPr lang="uk-UA" dirty="0"/>
          </a:p>
        </p:txBody>
      </p:sp>
      <p:pic>
        <p:nvPicPr>
          <p:cNvPr id="5122" name="Picture 2" descr="C:\Users\123\Desktop\4.jpe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87" y="1970278"/>
            <a:ext cx="21431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Desktop\География\1 (3).jpe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99311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-36512" y="-27384"/>
            <a:ext cx="91805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9900"/>
                </a:solidFill>
              </a:rPr>
              <a:t>В Австралии находится </a:t>
            </a:r>
            <a:endParaRPr lang="uk-UA" sz="4000" b="1" dirty="0">
              <a:solidFill>
                <a:srgbClr val="FF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5219908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Кораллы Большого барьерного рифа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10" name="Picture 4" descr="Кенгуровы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6313" y="3212976"/>
            <a:ext cx="2937687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Гигантская австралийская каракат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3" y="692696"/>
            <a:ext cx="2915817" cy="196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228184" y="2564904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33CC33"/>
                </a:solidFill>
              </a:rPr>
              <a:t>Гигантская австралийская каракатица</a:t>
            </a:r>
            <a:endParaRPr lang="uk-UA" b="1" dirty="0">
              <a:solidFill>
                <a:srgbClr val="33CC3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36512" y="4604935"/>
            <a:ext cx="31413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озеро Эйр -самое крупное пересыхающее озеро</a:t>
            </a:r>
            <a:endParaRPr lang="uk-UA" b="1" dirty="0" smtClean="0">
              <a:solidFill>
                <a:srgbClr val="0000FF"/>
              </a:solidFill>
            </a:endParaRPr>
          </a:p>
          <a:p>
            <a:pPr algn="ctr"/>
            <a:endParaRPr lang="uk-UA" dirty="0">
              <a:solidFill>
                <a:srgbClr val="0000FF"/>
              </a:solidFill>
            </a:endParaRPr>
          </a:p>
        </p:txBody>
      </p:sp>
      <p:pic>
        <p:nvPicPr>
          <p:cNvPr id="1036" name="Picture 12" descr="http://www.edu54.ru/sites/default/files/images/2010/12/f66f32a0792024c28caaa52bfa5f2ec8b727e64e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129474"/>
            <a:ext cx="2808312" cy="4099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://dic.academic.ru/pictures/wiki/files/69/Eucalyptus_pauciflora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92696"/>
            <a:ext cx="2954965" cy="1967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6228185" y="5075892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 smtClean="0">
                <a:solidFill>
                  <a:srgbClr val="0000FF"/>
                </a:solidFill>
              </a:rPr>
              <a:t>Кенгуру</a:t>
            </a:r>
            <a:r>
              <a:rPr lang="ru-RU" dirty="0" smtClean="0"/>
              <a:t> </a:t>
            </a:r>
            <a:endParaRPr lang="uk-UA" dirty="0"/>
          </a:p>
        </p:txBody>
      </p:sp>
      <p:pic>
        <p:nvPicPr>
          <p:cNvPr id="1040" name="Picture 16" descr="http://im0-tub-ua.yandex.net/i?id=396666684-26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5472608"/>
            <a:ext cx="4464496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http://im2-tub-ua.yandex.net/i?id=259308767-45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6512" y="5429250"/>
            <a:ext cx="2304256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" name="Picture 20" descr="http://im6-tub-ua.yandex.net/i?id=225775029-68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5429250"/>
            <a:ext cx="2448272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3131840" y="764704"/>
            <a:ext cx="2736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33CC"/>
                </a:solidFill>
              </a:rPr>
              <a:t>Коала</a:t>
            </a:r>
            <a:endParaRPr lang="uk-UA" dirty="0">
              <a:solidFill>
                <a:srgbClr val="FF33CC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-36512" y="2492896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33CC33"/>
                </a:solidFill>
              </a:rPr>
              <a:t>Эвкалипт</a:t>
            </a:r>
            <a:endParaRPr lang="uk-UA" dirty="0">
              <a:solidFill>
                <a:srgbClr val="33CC33"/>
              </a:solidFill>
            </a:endParaRPr>
          </a:p>
        </p:txBody>
      </p:sp>
      <p:pic>
        <p:nvPicPr>
          <p:cNvPr id="1046" name="Picture 22" descr="http://im0-tub-ua.yandex.net/i?id=60619475-38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780927"/>
            <a:ext cx="2987824" cy="1991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6" grpId="0"/>
      <p:bldP spid="21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274638"/>
            <a:ext cx="5868144" cy="92211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Географические пазлы.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123\Desktop\07.05.2012 11-25-32_00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245" y="2204864"/>
            <a:ext cx="6852220" cy="452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123\Desktop\i (5).jpe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4" y="265038"/>
            <a:ext cx="3144467" cy="193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123\Desktop\i (5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4941168"/>
            <a:ext cx="473516" cy="34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23\Desktop\i (6)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2852936"/>
            <a:ext cx="515855" cy="51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23\Desktop\i (5)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5871833"/>
            <a:ext cx="576064" cy="42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23\Desktop\i (6)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346" y="3774397"/>
            <a:ext cx="407009" cy="32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175173"/>
            <a:ext cx="432048" cy="31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3194961"/>
            <a:ext cx="426538" cy="431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2786378"/>
            <a:ext cx="46990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357" y="1874639"/>
            <a:ext cx="46990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312" y="1700808"/>
            <a:ext cx="46990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37" y="2496659"/>
            <a:ext cx="5794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93" y="260648"/>
            <a:ext cx="5794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995" y="2222302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84082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173" y="2048471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293" y="2569965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818" y="3021128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9" y="4054195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6" y="2707003"/>
            <a:ext cx="5794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670" y="2612546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692" y="3236761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850" y="4064200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903" y="3563642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24" y="3294790"/>
            <a:ext cx="476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54" y="3296926"/>
            <a:ext cx="476250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43" y="3642453"/>
            <a:ext cx="476250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56" y="2859403"/>
            <a:ext cx="57943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67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481" y="0"/>
            <a:ext cx="9275992" cy="695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489" y="298126"/>
            <a:ext cx="4834880" cy="1440160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…  Все неизвестно! А пока туманы</a:t>
            </a:r>
            <a:b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Плывут под парусами корабля.</a:t>
            </a:r>
            <a:b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Там, позади, неведомые страны,</a:t>
            </a:r>
            <a:b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Там, впереди, – чудесная страна.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.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1032" name="Picture 8" descr="C:\Users\123\Desktop\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73" y="1880294"/>
            <a:ext cx="4159003" cy="475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6069229" y="3343848"/>
            <a:ext cx="1887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м</a:t>
            </a:r>
            <a:r>
              <a:rPr lang="ru-RU" sz="2800" b="1" dirty="0" smtClean="0">
                <a:solidFill>
                  <a:srgbClr val="7030A0"/>
                </a:solidFill>
              </a:rPr>
              <a:t>атерики</a:t>
            </a:r>
            <a:r>
              <a:rPr lang="ru-RU" sz="2000" b="1" dirty="0" smtClean="0">
                <a:solidFill>
                  <a:srgbClr val="7030A0"/>
                </a:solidFill>
              </a:rPr>
              <a:t>,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80877" y="5157192"/>
            <a:ext cx="1465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о</a:t>
            </a:r>
            <a:r>
              <a:rPr lang="ru-RU" sz="2800" b="1" dirty="0" smtClean="0">
                <a:solidFill>
                  <a:srgbClr val="0070C0"/>
                </a:solidFill>
              </a:rPr>
              <a:t>строва</a:t>
            </a:r>
            <a:r>
              <a:rPr lang="ru-RU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18754" y="4288665"/>
            <a:ext cx="2484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п</a:t>
            </a:r>
            <a:r>
              <a:rPr lang="ru-RU" sz="2800" b="1" dirty="0" smtClean="0">
                <a:solidFill>
                  <a:srgbClr val="0000FF"/>
                </a:solidFill>
              </a:rPr>
              <a:t>олуострова,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34600" y="2570935"/>
            <a:ext cx="2243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Континенты,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1867698"/>
            <a:ext cx="4738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Работа над определениями.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1034" name="Picture 10" descr="C:\Users\123\Desktop\География\i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866" y="28162"/>
            <a:ext cx="1445061" cy="189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57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34979"/>
            <a:ext cx="9566078" cy="717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1048"/>
            <a:ext cx="4834880" cy="144016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Все </a:t>
            </a: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неизвестно! А пока туманы</a:t>
            </a:r>
            <a:b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…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Плывут </a:t>
            </a: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под парусами корабля.</a:t>
            </a:r>
            <a:b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Там, позади, неведомые страны,</a:t>
            </a:r>
            <a:b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Там, впереди, – чудесная страна.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.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1032" name="Picture 8" descr="C:\Users\123\Desktop\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92" y="1867698"/>
            <a:ext cx="4295992" cy="475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35744" y="4451045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/>
                <a:ea typeface="Calibri"/>
              </a:rPr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704063" y="3973991"/>
            <a:ext cx="4222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Полуострова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rgbClr val="0000FF"/>
                </a:solidFill>
              </a:rPr>
              <a:t>- </a:t>
            </a:r>
            <a:r>
              <a:rPr lang="ru-RU" b="1" i="1" dirty="0" smtClean="0">
                <a:solidFill>
                  <a:srgbClr val="0000FF"/>
                </a:solidFill>
                <a:latin typeface="Times New Roman"/>
                <a:ea typeface="Calibri"/>
              </a:rPr>
              <a:t>участок </a:t>
            </a:r>
            <a:r>
              <a:rPr lang="ru-RU" b="1" i="1" dirty="0">
                <a:solidFill>
                  <a:srgbClr val="0000FF"/>
                </a:solidFill>
                <a:latin typeface="Times New Roman"/>
                <a:ea typeface="Calibri"/>
              </a:rPr>
              <a:t>суходола окружен с трех сторон водой, а с четвертой соединен с </a:t>
            </a:r>
            <a:r>
              <a:rPr lang="ru-RU" b="1" i="1" dirty="0" smtClean="0">
                <a:solidFill>
                  <a:srgbClr val="0000FF"/>
                </a:solidFill>
                <a:latin typeface="Times New Roman"/>
                <a:ea typeface="Calibri"/>
              </a:rPr>
              <a:t>сушей.</a:t>
            </a:r>
            <a:r>
              <a:rPr lang="ru-RU" b="1" i="1" dirty="0" smtClean="0">
                <a:solidFill>
                  <a:srgbClr val="0000FF"/>
                </a:solidFill>
              </a:rPr>
              <a:t> 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5140" y="2636912"/>
            <a:ext cx="397010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Континенты, материки - </a:t>
            </a:r>
            <a:r>
              <a:rPr lang="ru-RU" sz="2000" b="1" dirty="0" smtClean="0">
                <a:solidFill>
                  <a:srgbClr val="0000FF"/>
                </a:solidFill>
              </a:rPr>
              <a:t> </a:t>
            </a:r>
            <a:r>
              <a:rPr lang="ru-RU" b="1" i="1" dirty="0" smtClean="0">
                <a:solidFill>
                  <a:srgbClr val="0000FF"/>
                </a:solidFill>
                <a:latin typeface="Times New Roman"/>
              </a:rPr>
              <a:t>о</a:t>
            </a:r>
            <a:r>
              <a:rPr lang="ru-RU" b="1" i="1" dirty="0" smtClean="0">
                <a:solidFill>
                  <a:srgbClr val="0000FF"/>
                </a:solidFill>
                <a:latin typeface="Times New Roman"/>
                <a:ea typeface="Calibri"/>
              </a:rPr>
              <a:t>громные </a:t>
            </a:r>
            <a:r>
              <a:rPr lang="ru-RU" b="1" i="1" dirty="0">
                <a:solidFill>
                  <a:srgbClr val="0000FF"/>
                </a:solidFill>
                <a:latin typeface="Times New Roman"/>
                <a:ea typeface="Calibri"/>
              </a:rPr>
              <a:t>по своим размерам участки суши называют материками или континентами</a:t>
            </a:r>
            <a:r>
              <a:rPr lang="ru-RU" b="1" i="1" dirty="0" smtClean="0">
                <a:solidFill>
                  <a:srgbClr val="0000FF"/>
                </a:solidFill>
                <a:latin typeface="Times New Roman"/>
                <a:ea typeface="Calibri"/>
              </a:rPr>
              <a:t>.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5140" y="2088041"/>
            <a:ext cx="4749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Работа над определениями.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50401" y="5157192"/>
            <a:ext cx="366183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rgbClr val="FF0000"/>
                </a:solidFill>
              </a:rPr>
              <a:t>Острова - 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b="1" i="1" dirty="0">
                <a:solidFill>
                  <a:srgbClr val="0000FF"/>
                </a:solidFill>
                <a:latin typeface="Times New Roman"/>
                <a:ea typeface="Calibri"/>
              </a:rPr>
              <a:t>небольшие участки суши, которые </a:t>
            </a:r>
            <a:r>
              <a:rPr lang="ru-RU" b="1" i="1" dirty="0" smtClean="0">
                <a:solidFill>
                  <a:srgbClr val="0000FF"/>
                </a:solidFill>
                <a:latin typeface="Times New Roman"/>
                <a:ea typeface="Calibri"/>
              </a:rPr>
              <a:t>со </a:t>
            </a:r>
            <a:r>
              <a:rPr lang="ru-RU" b="1" i="1" dirty="0">
                <a:solidFill>
                  <a:srgbClr val="0000FF"/>
                </a:solidFill>
                <a:latin typeface="Times New Roman"/>
                <a:ea typeface="Calibri"/>
              </a:rPr>
              <a:t>всех сторон окружены водой.</a:t>
            </a:r>
            <a:endParaRPr lang="ru-RU" b="1" i="1" dirty="0">
              <a:solidFill>
                <a:srgbClr val="0000FF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123\Desktop\География\i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039" y="0"/>
            <a:ext cx="1624341" cy="207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77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ФОН для презентаций\geografiy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77888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Девиз урока:</a:t>
            </a:r>
            <a:r>
              <a:rPr kumimoji="0" lang="ru-RU" sz="5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</a:rPr>
              <a:t/>
            </a:r>
            <a:br>
              <a:rPr kumimoji="0" lang="ru-RU" sz="5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</a:rPr>
            </a:br>
            <a:endParaRPr lang="uk-UA" sz="5400" i="1" dirty="0">
              <a:solidFill>
                <a:srgbClr val="0000FF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835696" y="2276872"/>
            <a:ext cx="55801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Окружающий нас мир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Интересно познавать.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Его тайны и загадки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 готовы разгадать.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geografiy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512168" y="1556792"/>
            <a:ext cx="51480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>
                <a:solidFill>
                  <a:srgbClr val="FF9900"/>
                </a:solidFill>
              </a:rPr>
              <a:t>Я ходил по разным странам,</a:t>
            </a:r>
            <a:br>
              <a:rPr lang="ru-RU" sz="2400" b="1" i="1" dirty="0">
                <a:solidFill>
                  <a:srgbClr val="FF9900"/>
                </a:solidFill>
              </a:rPr>
            </a:br>
            <a:r>
              <a:rPr lang="ru-RU" sz="2400" b="1" i="1" dirty="0">
                <a:solidFill>
                  <a:srgbClr val="FF9900"/>
                </a:solidFill>
              </a:rPr>
              <a:t>Плыл по рекам, океанам,</a:t>
            </a:r>
            <a:br>
              <a:rPr lang="ru-RU" sz="2400" b="1" i="1" dirty="0">
                <a:solidFill>
                  <a:srgbClr val="FF9900"/>
                </a:solidFill>
              </a:rPr>
            </a:br>
            <a:r>
              <a:rPr lang="ru-RU" sz="2400" b="1" i="1" dirty="0">
                <a:solidFill>
                  <a:srgbClr val="FF9900"/>
                </a:solidFill>
              </a:rPr>
              <a:t>По пустыне шёл отважно –</a:t>
            </a:r>
            <a:br>
              <a:rPr lang="ru-RU" sz="2400" b="1" i="1" dirty="0">
                <a:solidFill>
                  <a:srgbClr val="FF9900"/>
                </a:solidFill>
              </a:rPr>
            </a:br>
            <a:r>
              <a:rPr lang="ru-RU" sz="2400" b="1" i="1" dirty="0">
                <a:solidFill>
                  <a:srgbClr val="FF9900"/>
                </a:solidFill>
              </a:rPr>
              <a:t>На одном листе бумажном.</a:t>
            </a:r>
            <a:br>
              <a:rPr lang="ru-RU" sz="2400" b="1" i="1" dirty="0">
                <a:solidFill>
                  <a:srgbClr val="FF9900"/>
                </a:solidFill>
              </a:rPr>
            </a:br>
            <a:endParaRPr lang="ru-RU" sz="2400" b="1" i="1" dirty="0">
              <a:solidFill>
                <a:srgbClr val="FF99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908720"/>
            <a:ext cx="6336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Отгадайте </a:t>
            </a:r>
            <a:r>
              <a:rPr lang="ru-RU" sz="4400" b="1" i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загадки</a:t>
            </a:r>
            <a:endParaRPr lang="uk-UA" sz="4400" b="1" i="1" dirty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4091588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FF00"/>
                </a:solidFill>
              </a:rPr>
              <a:t> </a:t>
            </a:r>
            <a:r>
              <a:rPr lang="uk-UA" sz="2400" b="1" i="1" dirty="0" smtClean="0">
                <a:solidFill>
                  <a:srgbClr val="00FF00"/>
                </a:solidFill>
              </a:rPr>
              <a:t>Он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стоит</a:t>
            </a:r>
            <a:r>
              <a:rPr lang="uk-UA" sz="2400" b="1" i="1" dirty="0" smtClean="0">
                <a:solidFill>
                  <a:srgbClr val="00FF00"/>
                </a:solidFill>
              </a:rPr>
              <a:t> на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тонкой</a:t>
            </a:r>
            <a:r>
              <a:rPr lang="uk-UA" sz="2400" b="1" i="1" dirty="0" smtClean="0">
                <a:solidFill>
                  <a:srgbClr val="00FF00"/>
                </a:solidFill>
              </a:rPr>
              <a:t>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ножке</a:t>
            </a:r>
            <a:r>
              <a:rPr lang="uk-UA" sz="2400" b="1" i="1" dirty="0" smtClean="0">
                <a:solidFill>
                  <a:srgbClr val="00FF00"/>
                </a:solidFill>
              </a:rPr>
              <a:t/>
            </a:r>
            <a:br>
              <a:rPr lang="uk-UA" sz="2400" b="1" i="1" dirty="0" smtClean="0">
                <a:solidFill>
                  <a:srgbClr val="00FF00"/>
                </a:solidFill>
              </a:rPr>
            </a:br>
            <a:r>
              <a:rPr lang="uk-UA" sz="2400" b="1" i="1" dirty="0" smtClean="0">
                <a:solidFill>
                  <a:srgbClr val="00FF00"/>
                </a:solidFill>
              </a:rPr>
              <a:t>В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кабинете</a:t>
            </a:r>
            <a:r>
              <a:rPr lang="uk-UA" sz="2400" b="1" i="1" dirty="0" smtClean="0">
                <a:solidFill>
                  <a:srgbClr val="00FF00"/>
                </a:solidFill>
              </a:rPr>
              <a:t> на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окошке</a:t>
            </a:r>
            <a:r>
              <a:rPr lang="uk-UA" sz="2400" b="1" i="1" dirty="0" smtClean="0">
                <a:solidFill>
                  <a:srgbClr val="00FF00"/>
                </a:solidFill>
              </a:rPr>
              <a:t>,</a:t>
            </a:r>
            <a:br>
              <a:rPr lang="uk-UA" sz="2400" b="1" i="1" dirty="0" smtClean="0">
                <a:solidFill>
                  <a:srgbClr val="00FF00"/>
                </a:solidFill>
              </a:rPr>
            </a:br>
            <a:r>
              <a:rPr lang="uk-UA" sz="2400" b="1" i="1" dirty="0" smtClean="0">
                <a:solidFill>
                  <a:srgbClr val="00FF00"/>
                </a:solidFill>
              </a:rPr>
              <a:t>А на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нём-то</a:t>
            </a:r>
            <a:r>
              <a:rPr lang="uk-UA" sz="2400" b="1" i="1" dirty="0" smtClean="0">
                <a:solidFill>
                  <a:srgbClr val="00FF00"/>
                </a:solidFill>
              </a:rPr>
              <a:t>,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веришь-нет</a:t>
            </a:r>
            <a:r>
              <a:rPr lang="uk-UA" sz="2400" b="1" i="1" dirty="0" smtClean="0">
                <a:solidFill>
                  <a:srgbClr val="00FF00"/>
                </a:solidFill>
              </a:rPr>
              <a:t>,</a:t>
            </a:r>
            <a:br>
              <a:rPr lang="uk-UA" sz="2400" b="1" i="1" dirty="0" smtClean="0">
                <a:solidFill>
                  <a:srgbClr val="00FF00"/>
                </a:solidFill>
              </a:rPr>
            </a:br>
            <a:r>
              <a:rPr lang="uk-UA" sz="2400" b="1" i="1" dirty="0" err="1" smtClean="0">
                <a:solidFill>
                  <a:srgbClr val="00FF00"/>
                </a:solidFill>
              </a:rPr>
              <a:t>Уместился</a:t>
            </a:r>
            <a:r>
              <a:rPr lang="uk-UA" sz="2400" b="1" i="1" dirty="0" smtClean="0">
                <a:solidFill>
                  <a:srgbClr val="00FF00"/>
                </a:solidFill>
              </a:rPr>
              <a:t>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целый</a:t>
            </a:r>
            <a:r>
              <a:rPr lang="uk-UA" sz="2400" b="1" i="1" dirty="0" smtClean="0">
                <a:solidFill>
                  <a:srgbClr val="00FF00"/>
                </a:solidFill>
              </a:rPr>
              <a:t> </a:t>
            </a:r>
            <a:r>
              <a:rPr lang="uk-UA" sz="2400" b="1" i="1" dirty="0" err="1" smtClean="0">
                <a:solidFill>
                  <a:srgbClr val="00FF00"/>
                </a:solidFill>
              </a:rPr>
              <a:t>свет</a:t>
            </a:r>
            <a:r>
              <a:rPr lang="uk-UA" sz="2400" b="1" i="1" dirty="0" smtClean="0">
                <a:solidFill>
                  <a:srgbClr val="00FF00"/>
                </a:solidFill>
              </a:rPr>
              <a:t>!</a:t>
            </a:r>
            <a:r>
              <a:rPr lang="uk-UA" sz="2400" dirty="0" smtClean="0">
                <a:solidFill>
                  <a:srgbClr val="00FF00"/>
                </a:solidFill>
              </a:rPr>
              <a:t/>
            </a:r>
            <a:br>
              <a:rPr lang="uk-UA" sz="2400" dirty="0" smtClean="0">
                <a:solidFill>
                  <a:srgbClr val="00FF00"/>
                </a:solidFill>
              </a:rPr>
            </a:br>
            <a:endParaRPr lang="ru-RU" sz="2400" dirty="0">
              <a:solidFill>
                <a:srgbClr val="00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9913" y="2723436"/>
            <a:ext cx="6480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?</a:t>
            </a:r>
            <a:endParaRPr lang="uk-UA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7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15815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Содержимое 4" descr="632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98902" y="764704"/>
            <a:ext cx="7689522" cy="5361459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72992" y="44624"/>
            <a:ext cx="6798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9900"/>
                </a:solidFill>
                <a:effectLst/>
                <a:latin typeface="Arial" pitchFamily="34" charset="0"/>
                <a:ea typeface="Times New Roman" pitchFamily="18" charset="0"/>
              </a:rPr>
              <a:t>Географическая карта</a:t>
            </a:r>
            <a:endParaRPr lang="uk-UA" b="1" dirty="0">
              <a:solidFill>
                <a:srgbClr val="FF99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043935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Что мы называем картой? </a:t>
            </a:r>
            <a:endParaRPr lang="uk-UA" sz="4400" b="1" dirty="0">
              <a:solidFill>
                <a:srgbClr val="FF0000"/>
              </a:solidFill>
            </a:endParaRPr>
          </a:p>
        </p:txBody>
      </p:sp>
      <p:pic>
        <p:nvPicPr>
          <p:cNvPr id="8" name="Содержимое 4" descr="63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7239" y="748270"/>
            <a:ext cx="7689522" cy="53614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I:\ФОН для презентаций\geografiy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9752" y="4603775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action="ppaction://hlinksldjump"/>
              </a:rPr>
              <a:t>Глобус</a:t>
            </a:r>
            <a:endParaRPr lang="uk-UA" sz="4400" b="1" i="1" dirty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2636912"/>
            <a:ext cx="2808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33CC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Карта</a:t>
            </a:r>
            <a:endParaRPr lang="uk-UA" sz="4400" b="1" i="1" dirty="0">
              <a:solidFill>
                <a:srgbClr val="33CC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59632" y="974338"/>
            <a:ext cx="669674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rgbClr val="FF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 изображают на глобусе и карте поверхность Земли? </a:t>
            </a:r>
            <a:endParaRPr kumimoji="0" lang="ru-RU" sz="2200" i="0" u="none" strike="noStrike" cap="none" normalizeH="0" baseline="0" dirty="0" smtClean="0">
              <a:ln>
                <a:noFill/>
              </a:ln>
              <a:solidFill>
                <a:srgbClr val="FF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rgbClr val="FF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rgbClr val="FF99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rgbClr val="FF99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удобнее пользоваться глобусом или картой полушарий? Почему? </a:t>
            </a:r>
            <a:endParaRPr kumimoji="0" lang="ru-RU" sz="2200" i="0" u="none" strike="noStrike" cap="none" normalizeH="0" baseline="0" dirty="0" smtClean="0">
              <a:ln>
                <a:noFill/>
              </a:ln>
              <a:solidFill>
                <a:srgbClr val="FF9900"/>
              </a:solidFill>
              <a:effectLst/>
              <a:latin typeface="Arial" pitchFamily="34" charset="0"/>
            </a:endParaRPr>
          </a:p>
        </p:txBody>
      </p:sp>
      <p:pic>
        <p:nvPicPr>
          <p:cNvPr id="22531" name="Picture 3" descr="http://im5-tub-ua.yandex.net/i?id=355206913-59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92771" y="2420888"/>
            <a:ext cx="2575173" cy="1716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лево 8"/>
          <p:cNvSpPr/>
          <p:nvPr/>
        </p:nvSpPr>
        <p:spPr>
          <a:xfrm>
            <a:off x="4283968" y="2996952"/>
            <a:ext cx="792088" cy="144016"/>
          </a:xfrm>
          <a:prstGeom prst="lef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33"/>
              </a:solidFill>
            </a:endParaRPr>
          </a:p>
        </p:txBody>
      </p:sp>
      <p:sp>
        <p:nvSpPr>
          <p:cNvPr id="11" name="Стрелка влево 10"/>
          <p:cNvSpPr/>
          <p:nvPr/>
        </p:nvSpPr>
        <p:spPr>
          <a:xfrm rot="10800000">
            <a:off x="4860032" y="4941168"/>
            <a:ext cx="792088" cy="144016"/>
          </a:xfrm>
          <a:prstGeom prst="lef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-60943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047679"/>
              </p:ext>
            </p:extLst>
          </p:nvPr>
        </p:nvGraphicFramePr>
        <p:xfrm>
          <a:off x="179512" y="116632"/>
          <a:ext cx="5588000" cy="3794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</a:tblGrid>
              <a:tr h="432048">
                <a:tc gridSpan="11"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00FF"/>
                          </a:solidFill>
                        </a:rPr>
                        <a:t>КРОССВОРД</a:t>
                      </a:r>
                      <a:endParaRPr lang="uk-UA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4071555"/>
            <a:ext cx="91440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 к кроссворду.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показывает, во сколько раз уменьшена территория, изображаемая на карте?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помощью какого прибора можно ориентироваться?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Глобус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делит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ровная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линия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условная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Выше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север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ниже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юг.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границу</a:t>
            </a:r>
            <a:r>
              <a:rPr lang="uk-UA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друг. </a:t>
            </a: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Мнимая линия на глобусе или карте, которая указывает направление север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юг и соединяет Северный и Южный полюса.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Какую форму имеет Земля?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Простейшее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изображение небольшого участка земной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поверхности</a:t>
            </a:r>
            <a:endParaRPr lang="ru-RU" sz="1400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ходил по разным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странам. Плыл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рекам,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океанам. По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пустыне шёл отважно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на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одном листе бумажном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400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Пространство земли, которое можно охватить глазом.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полюсов имеет Земля?</a:t>
            </a:r>
            <a:r>
              <a:rPr lang="ru-RU" sz="1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4580" name="Picture 4" descr="I:\КЛИПАРТЫ\разное\2832417-the-hand-of-the-person-holds-globe-on-a-white-backgroun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85477" y="476672"/>
            <a:ext cx="4223027" cy="2808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5603" name="Picture 3" descr="http://etc.usf.edu/maps/pages/2900/2965/29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0"/>
            <a:ext cx="2736304" cy="2146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5" name="Picture 5" descr="http://tenpoundslighter.files.wordpress.com/2009/02/afri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9779" y="4481736"/>
            <a:ext cx="239422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7" name="Picture 7" descr="http://www.personalguide.ru/upload/userfiles/images/avstralia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2132856"/>
            <a:ext cx="2448272" cy="2237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9" name="Picture 9" descr="http://www.f-oboi.ru/products_pictures/Maps/Maps_039.jpg"/>
          <p:cNvPicPr>
            <a:picLocks noChangeAspect="1" noChangeArrowheads="1"/>
          </p:cNvPicPr>
          <p:nvPr/>
        </p:nvPicPr>
        <p:blipFill>
          <a:blip r:embed="rId6" cstate="print"/>
          <a:srcRect l="8364" b="11596"/>
          <a:stretch>
            <a:fillRect/>
          </a:stretch>
        </p:blipFill>
        <p:spPr bwMode="auto">
          <a:xfrm>
            <a:off x="35496" y="4985792"/>
            <a:ext cx="3155504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1" name="Picture 11" descr="http://poze.acasa.ro/poze/pic/10harta_America_Nord.jpg?password=&amp;aid=10150&amp;pid=839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834680" cy="2126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3" name="Picture 13" descr="http://zachwintersmusic.com/wp-content/uploads/2012/01/SouthAmerica_phy11-492x700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96" y="2132856"/>
            <a:ext cx="2088232" cy="2971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6" name="Picture 16" descr="http://xvatit.com/upload/medialibrary/5ea/5eab2c37774ea6b216895932b3b0313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55168" y="0"/>
            <a:ext cx="2204864" cy="2204864"/>
          </a:xfrm>
          <a:prstGeom prst="rect">
            <a:avLst/>
          </a:prstGeom>
          <a:noFill/>
        </p:spPr>
      </p:pic>
      <p:pic>
        <p:nvPicPr>
          <p:cNvPr id="25618" name="Picture 18" descr="http://im6-tub-ua.yandex.net/i?id=134798472-47-72&amp;n=2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2852936"/>
            <a:ext cx="1905000" cy="1428750"/>
          </a:xfrm>
          <a:prstGeom prst="rect">
            <a:avLst/>
          </a:prstGeom>
          <a:noFill/>
        </p:spPr>
      </p:pic>
      <p:pic>
        <p:nvPicPr>
          <p:cNvPr id="25620" name="Picture 20" descr="http://im3-tub-ua.yandex.net/i?id=375709324-44-72&amp;n=2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204864"/>
            <a:ext cx="2105025" cy="1428750"/>
          </a:xfrm>
          <a:prstGeom prst="rect">
            <a:avLst/>
          </a:prstGeom>
          <a:noFill/>
        </p:spPr>
      </p:pic>
      <p:pic>
        <p:nvPicPr>
          <p:cNvPr id="25622" name="Picture 22" descr="http://im7-tub-ua.yandex.net/i?id=347367258-59-72&amp;n=2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78588" y="3965862"/>
            <a:ext cx="2988543" cy="2892138"/>
          </a:xfrm>
          <a:prstGeom prst="rect">
            <a:avLst/>
          </a:prstGeom>
          <a:noFill/>
        </p:spPr>
      </p:pic>
      <p:pic>
        <p:nvPicPr>
          <p:cNvPr id="25624" name="Picture 24" descr="http://agulife.ru/media/photos/gallery/d41d8cd98f00b204e9800998ecf8427e_1267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60648"/>
            <a:ext cx="1302127" cy="2170212"/>
          </a:xfrm>
          <a:prstGeom prst="rect">
            <a:avLst/>
          </a:prstGeom>
          <a:noFill/>
        </p:spPr>
      </p:pic>
      <p:pic>
        <p:nvPicPr>
          <p:cNvPr id="25626" name="Picture 26" descr="http://www.g-class.ru/getfile.asp?mode=original&amp;id=50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95736" y="3429000"/>
            <a:ext cx="2181010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:\ФОН для презентаций\1293443053_light-blue-background.jpg"/>
          <p:cNvPicPr>
            <a:picLocks noChangeAspect="1" noChangeArrowheads="1"/>
          </p:cNvPicPr>
          <p:nvPr/>
        </p:nvPicPr>
        <p:blipFill>
          <a:blip r:embed="rId2" cstate="print"/>
          <a:srcRect b="11007"/>
          <a:stretch>
            <a:fillRect/>
          </a:stretch>
        </p:blipFill>
        <p:spPr bwMode="auto">
          <a:xfrm>
            <a:off x="-35496" y="-63806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2241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9900"/>
                </a:solidFill>
              </a:rPr>
              <a:t>Евразия</a:t>
            </a:r>
            <a:r>
              <a:rPr lang="ru-RU" b="1" dirty="0">
                <a:solidFill>
                  <a:srgbClr val="FF9900"/>
                </a:solidFill>
              </a:rPr>
              <a:t/>
            </a:r>
            <a:br>
              <a:rPr lang="ru-RU" b="1" dirty="0">
                <a:solidFill>
                  <a:srgbClr val="FF9900"/>
                </a:solidFill>
              </a:rPr>
            </a:br>
            <a:r>
              <a:rPr lang="ru-RU" b="1" dirty="0">
                <a:solidFill>
                  <a:srgbClr val="FF9900"/>
                </a:solidFill>
              </a:rPr>
              <a:t> </a:t>
            </a:r>
            <a:r>
              <a:rPr lang="ru-RU" sz="4000" b="1" dirty="0">
                <a:solidFill>
                  <a:srgbClr val="FF9900"/>
                </a:solidFill>
              </a:rPr>
              <a:t>самый большой континент на </a:t>
            </a:r>
            <a:r>
              <a:rPr lang="ru-RU" sz="4000" b="1" dirty="0" smtClean="0">
                <a:solidFill>
                  <a:srgbClr val="FF9900"/>
                </a:solidFill>
              </a:rPr>
              <a:t>Земле</a:t>
            </a:r>
            <a:endParaRPr lang="uk-UA" sz="4000" b="1" dirty="0">
              <a:solidFill>
                <a:srgbClr val="FF9900"/>
              </a:solidFill>
            </a:endParaRPr>
          </a:p>
        </p:txBody>
      </p:sp>
      <p:pic>
        <p:nvPicPr>
          <p:cNvPr id="26626" name="Picture 2" descr="File:Eurasia (orthographic projection)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5238750" cy="52387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148064" y="1297791"/>
            <a:ext cx="39604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Континент расположен в </a:t>
            </a:r>
            <a:r>
              <a:rPr lang="ru-RU" dirty="0">
                <a:hlinkClick r:id="rId4" tooltip="Северное полушарие"/>
              </a:rPr>
              <a:t>Северном </a:t>
            </a:r>
            <a:r>
              <a:rPr lang="ru-RU" dirty="0" smtClean="0">
                <a:hlinkClick r:id="rId4" tooltip="Северное полушарие"/>
              </a:rPr>
              <a:t>полушарии</a:t>
            </a:r>
            <a:r>
              <a:rPr lang="ru-RU" dirty="0" smtClean="0"/>
              <a:t>, при </a:t>
            </a:r>
            <a:r>
              <a:rPr lang="ru-RU" dirty="0"/>
              <a:t>этом часть островов Евразии находится в </a:t>
            </a:r>
            <a:r>
              <a:rPr lang="ru-RU" dirty="0">
                <a:hlinkClick r:id="rId5" tooltip="Южное полушарие"/>
              </a:rPr>
              <a:t>Южном полушарии</a:t>
            </a:r>
            <a:r>
              <a:rPr lang="ru-RU" dirty="0"/>
              <a:t>. </a:t>
            </a:r>
            <a:r>
              <a:rPr lang="ru-RU" dirty="0" err="1"/>
              <a:t>Бо́льшая</a:t>
            </a:r>
            <a:r>
              <a:rPr lang="ru-RU" dirty="0"/>
              <a:t> часть континентальной Евразии лежит в </a:t>
            </a:r>
            <a:r>
              <a:rPr lang="ru-RU" dirty="0">
                <a:hlinkClick r:id="rId6" tooltip="Восточное полушарие"/>
              </a:rPr>
              <a:t>Восточном полушарии</a:t>
            </a:r>
            <a:r>
              <a:rPr lang="ru-RU" dirty="0"/>
              <a:t>, хотя крайние западная и восточная оконечности материка находятся в </a:t>
            </a:r>
            <a:r>
              <a:rPr lang="ru-RU" dirty="0">
                <a:hlinkClick r:id="rId7" tooltip="Западное полушарие"/>
              </a:rPr>
              <a:t>Западном полушарии</a:t>
            </a:r>
            <a:r>
              <a:rPr lang="ru-RU" dirty="0"/>
              <a:t>.</a:t>
            </a:r>
          </a:p>
          <a:p>
            <a:r>
              <a:rPr lang="ru-RU" dirty="0"/>
              <a:t>Содержит две </a:t>
            </a:r>
            <a:r>
              <a:rPr lang="ru-RU" dirty="0" smtClean="0">
                <a:hlinkClick r:id="rId8" tooltip="Части света"/>
              </a:rPr>
              <a:t>части света</a:t>
            </a:r>
            <a:r>
              <a:rPr lang="ru-RU" dirty="0"/>
              <a:t>: </a:t>
            </a:r>
            <a:r>
              <a:rPr lang="ru-RU" dirty="0" smtClean="0"/>
              <a:t> </a:t>
            </a:r>
            <a:r>
              <a:rPr lang="ru-RU" dirty="0" smtClean="0">
                <a:hlinkClick r:id="rId9" tooltip="Европа"/>
              </a:rPr>
              <a:t>Европу</a:t>
            </a:r>
            <a:r>
              <a:rPr lang="ru-RU" dirty="0"/>
              <a:t> и </a:t>
            </a:r>
            <a:r>
              <a:rPr lang="ru-RU" dirty="0">
                <a:hlinkClick r:id="rId10" tooltip="Азия"/>
              </a:rPr>
              <a:t>Азию</a:t>
            </a:r>
            <a:r>
              <a:rPr lang="ru-RU" dirty="0"/>
              <a:t>.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4410978"/>
            <a:ext cx="3995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Это единственный континент на Земле, омываемый четырьмя океанами: на юге — </a:t>
            </a:r>
            <a:r>
              <a:rPr lang="ru-RU" dirty="0">
                <a:hlinkClick r:id="rId11" tooltip="Индийский океан"/>
              </a:rPr>
              <a:t>Индийским</a:t>
            </a:r>
            <a:r>
              <a:rPr lang="ru-RU" dirty="0"/>
              <a:t>, на севере — </a:t>
            </a:r>
            <a:r>
              <a:rPr lang="ru-RU" dirty="0">
                <a:hlinkClick r:id="rId12" tooltip="Северный Ледовитый океан"/>
              </a:rPr>
              <a:t>Северным Ледовитым</a:t>
            </a:r>
            <a:r>
              <a:rPr lang="ru-RU" dirty="0"/>
              <a:t>, на западе — </a:t>
            </a:r>
            <a:r>
              <a:rPr lang="ru-RU" dirty="0">
                <a:hlinkClick r:id="rId13" tooltip="Атлантический океан"/>
              </a:rPr>
              <a:t>Атлантическим</a:t>
            </a:r>
            <a:r>
              <a:rPr lang="ru-RU" dirty="0"/>
              <a:t>, на востоке — </a:t>
            </a:r>
            <a:r>
              <a:rPr lang="ru-RU" dirty="0">
                <a:hlinkClick r:id="rId14" tooltip="Тихий океан"/>
              </a:rPr>
              <a:t>Тихим</a:t>
            </a:r>
            <a:r>
              <a:rPr lang="ru-RU" dirty="0"/>
              <a:t>.</a:t>
            </a:r>
            <a:endParaRPr lang="uk-UA" dirty="0"/>
          </a:p>
        </p:txBody>
      </p:sp>
      <p:pic>
        <p:nvPicPr>
          <p:cNvPr id="2052" name="Picture 4" descr="C:\Users\123\Desktop\i.jpe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288141"/>
            <a:ext cx="2286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09328"/>
            <a:ext cx="170497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</TotalTime>
  <Words>410</Words>
  <Application>Microsoft Office PowerPoint</Application>
  <PresentationFormat>Экран (4:3)</PresentationFormat>
  <Paragraphs>143</Paragraphs>
  <Slides>24</Slides>
  <Notes>2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Материки Земли</vt:lpstr>
      <vt:lpstr> </vt:lpstr>
      <vt:lpstr>Девиз урока: </vt:lpstr>
      <vt:lpstr>Презентация PowerPoint</vt:lpstr>
      <vt:lpstr>Географическая карта</vt:lpstr>
      <vt:lpstr>Презентация PowerPoint</vt:lpstr>
      <vt:lpstr>Презентация PowerPoint</vt:lpstr>
      <vt:lpstr>Презентация PowerPoint</vt:lpstr>
      <vt:lpstr>Евразия  самый большой континент на Земле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Географические пазлы.</vt:lpstr>
      <vt:lpstr>…  Все неизвестно! А пока туманы Плывут под парусами корабля. Там, позади, неведомые страны, Там, впереди, – чудесная страна..</vt:lpstr>
      <vt:lpstr>Все неизвестно! А пока туманы … Плывут под парусами корабля. Там, позади, неведомые страны, Там, впереди, – чудесная страна..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АЛЛА</dc:creator>
  <cp:lastModifiedBy>IV</cp:lastModifiedBy>
  <cp:revision>113</cp:revision>
  <dcterms:created xsi:type="dcterms:W3CDTF">2013-11-23T10:06:57Z</dcterms:created>
  <dcterms:modified xsi:type="dcterms:W3CDTF">2016-10-15T14:51:56Z</dcterms:modified>
</cp:coreProperties>
</file>