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264" r:id="rId3"/>
    <p:sldId id="318" r:id="rId4"/>
    <p:sldId id="265" r:id="rId5"/>
    <p:sldId id="263" r:id="rId6"/>
    <p:sldId id="322" r:id="rId7"/>
    <p:sldId id="293" r:id="rId8"/>
    <p:sldId id="268" r:id="rId9"/>
    <p:sldId id="278" r:id="rId10"/>
    <p:sldId id="328" r:id="rId11"/>
    <p:sldId id="271" r:id="rId12"/>
    <p:sldId id="304" r:id="rId13"/>
    <p:sldId id="305" r:id="rId14"/>
    <p:sldId id="306" r:id="rId15"/>
    <p:sldId id="315" r:id="rId16"/>
    <p:sldId id="312" r:id="rId17"/>
    <p:sldId id="314" r:id="rId18"/>
    <p:sldId id="317" r:id="rId19"/>
    <p:sldId id="299" r:id="rId20"/>
    <p:sldId id="31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3300"/>
    <a:srgbClr val="FFFF00"/>
    <a:srgbClr val="CC6600"/>
    <a:srgbClr val="FFFFCC"/>
    <a:srgbClr val="FFFF99"/>
    <a:srgbClr val="663300"/>
    <a:srgbClr val="003300"/>
    <a:srgbClr val="99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25" y="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2" Type="http://schemas.microsoft.com/office/2007/relationships/hdphoto" Target="../media/hdphoto30.wdp"/><Relationship Id="rId1" Type="http://schemas.openxmlformats.org/officeDocument/2006/relationships/image" Target="../media/image66.png"/><Relationship Id="rId6" Type="http://schemas.microsoft.com/office/2007/relationships/hdphoto" Target="../media/hdphoto32.wdp"/><Relationship Id="rId5" Type="http://schemas.openxmlformats.org/officeDocument/2006/relationships/image" Target="../media/image68.png"/><Relationship Id="rId10" Type="http://schemas.microsoft.com/office/2007/relationships/hdphoto" Target="../media/hdphoto34.wdp"/><Relationship Id="rId4" Type="http://schemas.microsoft.com/office/2007/relationships/hdphoto" Target="../media/hdphoto31.wdp"/><Relationship Id="rId9" Type="http://schemas.openxmlformats.org/officeDocument/2006/relationships/image" Target="../media/image70.png"/></Relationships>
</file>

<file path=ppt/diagrams/_rels/drawing1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2" Type="http://schemas.microsoft.com/office/2007/relationships/hdphoto" Target="../media/hdphoto30.wdp"/><Relationship Id="rId1" Type="http://schemas.openxmlformats.org/officeDocument/2006/relationships/image" Target="../media/image66.png"/><Relationship Id="rId6" Type="http://schemas.microsoft.com/office/2007/relationships/hdphoto" Target="../media/hdphoto32.wdp"/><Relationship Id="rId5" Type="http://schemas.openxmlformats.org/officeDocument/2006/relationships/image" Target="../media/image68.png"/><Relationship Id="rId10" Type="http://schemas.microsoft.com/office/2007/relationships/hdphoto" Target="../media/hdphoto34.wdp"/><Relationship Id="rId4" Type="http://schemas.microsoft.com/office/2007/relationships/hdphoto" Target="../media/hdphoto31.wdp"/><Relationship Id="rId9" Type="http://schemas.openxmlformats.org/officeDocument/2006/relationships/image" Target="../media/image7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C57E3B-BD5B-4BF9-94BC-1AE8C23E3799}" type="doc">
      <dgm:prSet loTypeId="urn:microsoft.com/office/officeart/2008/layout/PictureStrip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C2FE3F9-2BB8-492E-9253-D9F6660CFD31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Фантастические рассказы</a:t>
          </a:r>
          <a:endParaRPr lang="ru-RU" sz="1800" b="1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gm:t>
    </dgm:pt>
    <dgm:pt modelId="{97D49FD5-9B67-4E93-9EEF-05FD1032443E}" type="parTrans" cxnId="{E1C5516F-4251-47FE-B093-34ACAA9E996B}">
      <dgm:prSet/>
      <dgm:spPr/>
      <dgm:t>
        <a:bodyPr/>
        <a:lstStyle/>
        <a:p>
          <a:endParaRPr lang="ru-RU"/>
        </a:p>
      </dgm:t>
    </dgm:pt>
    <dgm:pt modelId="{28614FEA-E319-4F23-92BD-318650A4E6FD}" type="sibTrans" cxnId="{E1C5516F-4251-47FE-B093-34ACAA9E996B}">
      <dgm:prSet/>
      <dgm:spPr/>
      <dgm:t>
        <a:bodyPr/>
        <a:lstStyle/>
        <a:p>
          <a:endParaRPr lang="ru-RU"/>
        </a:p>
      </dgm:t>
    </dgm:pt>
    <dgm:pt modelId="{6BCD5D46-FE17-4EEE-8160-915AC40DE05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Сценарии</a:t>
          </a:r>
          <a:endParaRPr lang="ru-RU" sz="1800" b="1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gm:t>
    </dgm:pt>
    <dgm:pt modelId="{3DDC3F2C-4D3D-4714-B8E5-5B6ADAAB7E5D}" type="parTrans" cxnId="{64C17A72-6570-4943-9F33-BDAC55D75E9B}">
      <dgm:prSet/>
      <dgm:spPr/>
      <dgm:t>
        <a:bodyPr/>
        <a:lstStyle/>
        <a:p>
          <a:endParaRPr lang="ru-RU"/>
        </a:p>
      </dgm:t>
    </dgm:pt>
    <dgm:pt modelId="{DADF87A2-63AD-4FAC-BA13-F5940A0B51E5}" type="sibTrans" cxnId="{64C17A72-6570-4943-9F33-BDAC55D75E9B}">
      <dgm:prSet/>
      <dgm:spPr/>
      <dgm:t>
        <a:bodyPr/>
        <a:lstStyle/>
        <a:p>
          <a:endParaRPr lang="ru-RU"/>
        </a:p>
      </dgm:t>
    </dgm:pt>
    <dgm:pt modelId="{C82D9108-57BE-4B95-8B1B-3BCE9731660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ts val="2400"/>
            </a:lnSpc>
            <a:spcAft>
              <a:spcPts val="0"/>
            </a:spcAft>
          </a:pPr>
          <a:r>
            <a:rPr lang="ru-RU" sz="16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"Гимназия 13» авторы А. </a:t>
          </a:r>
          <a:r>
            <a:rPr lang="ru-RU" sz="1600" b="1" dirty="0" err="1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Жвалевский</a:t>
          </a:r>
          <a:r>
            <a:rPr lang="ru-RU" sz="16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, Е. Пастернак</a:t>
          </a:r>
          <a:endParaRPr lang="ru-RU" sz="1600" b="1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gm:t>
    </dgm:pt>
    <dgm:pt modelId="{0F2E0A31-0E12-43E8-B966-71B216E03735}" type="parTrans" cxnId="{4CD2423B-C054-4D29-999E-C42F99F7FCEE}">
      <dgm:prSet/>
      <dgm:spPr/>
      <dgm:t>
        <a:bodyPr/>
        <a:lstStyle/>
        <a:p>
          <a:endParaRPr lang="ru-RU"/>
        </a:p>
      </dgm:t>
    </dgm:pt>
    <dgm:pt modelId="{BA12F5BA-C18A-4251-ABFD-E0C820E5ED99}" type="sibTrans" cxnId="{4CD2423B-C054-4D29-999E-C42F99F7FCEE}">
      <dgm:prSet/>
      <dgm:spPr/>
      <dgm:t>
        <a:bodyPr/>
        <a:lstStyle/>
        <a:p>
          <a:endParaRPr lang="ru-RU"/>
        </a:p>
      </dgm:t>
    </dgm:pt>
    <dgm:pt modelId="{18C7C0C0-1102-4918-8898-F8468A6E2A3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endParaRPr lang="ru-RU" sz="1800" b="1" dirty="0">
            <a:solidFill>
              <a:schemeClr val="accent3">
                <a:lumMod val="50000"/>
              </a:schemeClr>
            </a:solidFill>
          </a:endParaRPr>
        </a:p>
      </dgm:t>
    </dgm:pt>
    <dgm:pt modelId="{AAFB1CAC-B366-4E3B-871B-D4C9269C0A8F}" type="parTrans" cxnId="{EC048E0C-89E8-4946-AA77-384DF6F7AF47}">
      <dgm:prSet/>
      <dgm:spPr/>
      <dgm:t>
        <a:bodyPr/>
        <a:lstStyle/>
        <a:p>
          <a:endParaRPr lang="ru-RU"/>
        </a:p>
      </dgm:t>
    </dgm:pt>
    <dgm:pt modelId="{E4D03E1B-AB89-4075-9075-1DD501C61F47}" type="sibTrans" cxnId="{EC048E0C-89E8-4946-AA77-384DF6F7AF47}">
      <dgm:prSet/>
      <dgm:spPr/>
      <dgm:t>
        <a:bodyPr/>
        <a:lstStyle/>
        <a:p>
          <a:endParaRPr lang="ru-RU"/>
        </a:p>
      </dgm:t>
    </dgm:pt>
    <dgm:pt modelId="{D6AB781C-B38F-4F32-9358-6D49061FA38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«</a:t>
          </a:r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Турецкий гамбит» </a:t>
          </a:r>
        </a:p>
        <a:p>
          <a:pPr algn="ctr"/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автор Б. Акуни</a:t>
          </a:r>
          <a:r>
            <a:rPr lang="ru-RU" sz="20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н</a:t>
          </a:r>
          <a:endParaRPr lang="ru-RU" sz="2000" b="1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gm:t>
    </dgm:pt>
    <dgm:pt modelId="{1C3C8B9B-2ED9-4419-9650-B7A44E114004}" type="parTrans" cxnId="{ED5AA5C5-446F-476C-876D-FDFBEAF26DFA}">
      <dgm:prSet/>
      <dgm:spPr/>
      <dgm:t>
        <a:bodyPr/>
        <a:lstStyle/>
        <a:p>
          <a:endParaRPr lang="ru-RU"/>
        </a:p>
      </dgm:t>
    </dgm:pt>
    <dgm:pt modelId="{B467CAAD-025F-4247-9B58-79C9E37869FA}" type="sibTrans" cxnId="{ED5AA5C5-446F-476C-876D-FDFBEAF26DFA}">
      <dgm:prSet/>
      <dgm:spPr/>
      <dgm:t>
        <a:bodyPr/>
        <a:lstStyle/>
        <a:p>
          <a:endParaRPr lang="ru-RU"/>
        </a:p>
      </dgm:t>
    </dgm:pt>
    <dgm:pt modelId="{79108C3D-8A06-4516-9F32-D2F9EC66FB00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«Чучело»</a:t>
          </a:r>
        </a:p>
        <a:p>
          <a:pPr algn="ctr"/>
          <a:r>
            <a:rPr lang="ru-RU" sz="1800" b="1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 автор В. </a:t>
          </a:r>
          <a:r>
            <a:rPr lang="ru-RU" sz="1800" b="1" dirty="0" err="1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Железников</a:t>
          </a:r>
          <a:endParaRPr lang="ru-RU" sz="1800" b="1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gm:t>
    </dgm:pt>
    <dgm:pt modelId="{A21E856F-5281-4C51-99CB-ABFE8E989BB3}" type="parTrans" cxnId="{2A971E95-283C-4A8E-B3AE-61939D8AC4ED}">
      <dgm:prSet/>
      <dgm:spPr/>
      <dgm:t>
        <a:bodyPr/>
        <a:lstStyle/>
        <a:p>
          <a:endParaRPr lang="ru-RU"/>
        </a:p>
      </dgm:t>
    </dgm:pt>
    <dgm:pt modelId="{6C4C5450-14E4-4D31-A7E0-8AD1FC4D186B}" type="sibTrans" cxnId="{2A971E95-283C-4A8E-B3AE-61939D8AC4ED}">
      <dgm:prSet/>
      <dgm:spPr/>
      <dgm:t>
        <a:bodyPr/>
        <a:lstStyle/>
        <a:p>
          <a:endParaRPr lang="ru-RU"/>
        </a:p>
      </dgm:t>
    </dgm:pt>
    <dgm:pt modelId="{4D166DC5-357D-4883-9492-65754D83BD20}" type="pres">
      <dgm:prSet presAssocID="{BBC57E3B-BD5B-4BF9-94BC-1AE8C23E379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45BB12-75D9-418D-B24A-C141119EAADF}" type="pres">
      <dgm:prSet presAssocID="{5C2FE3F9-2BB8-492E-9253-D9F6660CFD31}" presName="composite" presStyleCnt="0"/>
      <dgm:spPr/>
    </dgm:pt>
    <dgm:pt modelId="{948EB125-A0C9-404C-8C8A-7211D2476BF0}" type="pres">
      <dgm:prSet presAssocID="{5C2FE3F9-2BB8-492E-9253-D9F6660CFD31}" presName="rect1" presStyleLbl="trAlignAcc1" presStyleIdx="0" presStyleCnt="5" custLinFactNeighborX="1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0C143-51A5-4E67-AC63-E796FCF14225}" type="pres">
      <dgm:prSet presAssocID="{5C2FE3F9-2BB8-492E-9253-D9F6660CFD31}" presName="rect2" presStyleLbl="fgImgPlace1" presStyleIdx="0" presStyleCnt="5" custScaleX="145696" custScaleY="136819" custLinFactNeighborX="-32107" custLinFactNeighborY="13829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00" b="-4000"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84750D5-FC44-440B-8330-9AD724EFC7F5}" type="pres">
      <dgm:prSet presAssocID="{28614FEA-E319-4F23-92BD-318650A4E6FD}" presName="sibTrans" presStyleCnt="0"/>
      <dgm:spPr/>
    </dgm:pt>
    <dgm:pt modelId="{7D5DF4FC-E9B3-4BE4-8B70-8CFE028E193D}" type="pres">
      <dgm:prSet presAssocID="{6BCD5D46-FE17-4EEE-8160-915AC40DE058}" presName="composite" presStyleCnt="0"/>
      <dgm:spPr/>
    </dgm:pt>
    <dgm:pt modelId="{9B646967-1EB1-40EB-B8B1-E446AD80B409}" type="pres">
      <dgm:prSet presAssocID="{6BCD5D46-FE17-4EEE-8160-915AC40DE058}" presName="rect1" presStyleLbl="trAlignAcc1" presStyleIdx="1" presStyleCnt="5" custLinFactNeighborX="1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10047-E230-4ADC-8AA8-4C99A4879CAD}" type="pres">
      <dgm:prSet presAssocID="{6BCD5D46-FE17-4EEE-8160-915AC40DE058}" presName="rect2" presStyleLbl="fgImgPlace1" presStyleIdx="1" presStyleCnt="5" custScaleX="156678" custScaleY="144935" custLinFactNeighborX="-3385" custLinFactNeighborY="10474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DAB37FEC-0E37-49C3-9837-B7C7CE1203C9}" type="pres">
      <dgm:prSet presAssocID="{DADF87A2-63AD-4FAC-BA13-F5940A0B51E5}" presName="sibTrans" presStyleCnt="0"/>
      <dgm:spPr/>
    </dgm:pt>
    <dgm:pt modelId="{2157B793-CCB2-46B1-A0EA-45ADFC88B0C2}" type="pres">
      <dgm:prSet presAssocID="{C82D9108-57BE-4B95-8B1B-3BCE97316606}" presName="composite" presStyleCnt="0"/>
      <dgm:spPr/>
    </dgm:pt>
    <dgm:pt modelId="{9F979911-E642-4D4B-B3A7-E2D4291BC8A7}" type="pres">
      <dgm:prSet presAssocID="{C82D9108-57BE-4B95-8B1B-3BCE97316606}" presName="rect1" presStyleLbl="trAlignAcc1" presStyleIdx="2" presStyleCnt="5" custScaleX="102703" custLinFactNeighborX="1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6737-AF9D-4FE6-90DB-849280D6E3B1}" type="pres">
      <dgm:prSet presAssocID="{C82D9108-57BE-4B95-8B1B-3BCE97316606}" presName="rect2" presStyleLbl="fgImgPlace1" presStyleIdx="2" presStyleCnt="5" custScaleX="150737" custScaleY="132213" custLinFactNeighborX="-28598" custLinFactNeighborY="13327"/>
      <dgm:spPr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000" r="-3000"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F6D6B439-4784-4425-B2B5-4E5C61509E39}" type="pres">
      <dgm:prSet presAssocID="{BA12F5BA-C18A-4251-ABFD-E0C820E5ED99}" presName="sibTrans" presStyleCnt="0"/>
      <dgm:spPr/>
    </dgm:pt>
    <dgm:pt modelId="{08CB5952-96BF-4951-9C7C-959433FA9097}" type="pres">
      <dgm:prSet presAssocID="{D6AB781C-B38F-4F32-9358-6D49061FA38B}" presName="composite" presStyleCnt="0"/>
      <dgm:spPr/>
    </dgm:pt>
    <dgm:pt modelId="{8A2004C5-EDB7-46B6-94B6-B79AB4E80804}" type="pres">
      <dgm:prSet presAssocID="{D6AB781C-B38F-4F32-9358-6D49061FA38B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9185C-6AF1-4FCF-8F2A-DFD2AA96427D}" type="pres">
      <dgm:prSet presAssocID="{D6AB781C-B38F-4F32-9358-6D49061FA38B}" presName="rect2" presStyleLbl="fgImgPlace1" presStyleIdx="3" presStyleCnt="5" custScaleX="153319" custScaleY="136489" custLinFactNeighborX="-4437" custLinFactNeighborY="11516"/>
      <dgm:spPr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2EE3DDE-7756-4889-B189-4389D007A00C}" type="pres">
      <dgm:prSet presAssocID="{B467CAAD-025F-4247-9B58-79C9E37869FA}" presName="sibTrans" presStyleCnt="0"/>
      <dgm:spPr/>
    </dgm:pt>
    <dgm:pt modelId="{562B21F4-B1E4-49A3-BC8C-A36FB8FB5EA5}" type="pres">
      <dgm:prSet presAssocID="{79108C3D-8A06-4516-9F32-D2F9EC66FB00}" presName="composite" presStyleCnt="0"/>
      <dgm:spPr/>
    </dgm:pt>
    <dgm:pt modelId="{09614BBD-A692-49C8-AEA1-BC88A2125BC4}" type="pres">
      <dgm:prSet presAssocID="{79108C3D-8A06-4516-9F32-D2F9EC66FB00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EC24E7-FE78-4718-A9CE-296EFEF3E2CE}" type="pres">
      <dgm:prSet presAssocID="{79108C3D-8A06-4516-9F32-D2F9EC66FB00}" presName="rect2" presStyleLbl="fgImgPlace1" presStyleIdx="4" presStyleCnt="5" custScaleX="129227" custScaleY="114373" custLinFactNeighborX="-15721" custLinFactNeighborY="12490"/>
      <dgm:spPr>
        <a:blipFill>
          <a:blip xmlns:r="http://schemas.openxmlformats.org/officeDocument/2006/relationships"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</dgm:ptLst>
  <dgm:cxnLst>
    <dgm:cxn modelId="{207E094B-035A-41AA-886F-87DC5343D0C2}" type="presOf" srcId="{6BCD5D46-FE17-4EEE-8160-915AC40DE058}" destId="{9B646967-1EB1-40EB-B8B1-E446AD80B409}" srcOrd="0" destOrd="0" presId="urn:microsoft.com/office/officeart/2008/layout/PictureStrips"/>
    <dgm:cxn modelId="{EC048E0C-89E8-4946-AA77-384DF6F7AF47}" srcId="{C82D9108-57BE-4B95-8B1B-3BCE97316606}" destId="{18C7C0C0-1102-4918-8898-F8468A6E2A3E}" srcOrd="0" destOrd="0" parTransId="{AAFB1CAC-B366-4E3B-871B-D4C9269C0A8F}" sibTransId="{E4D03E1B-AB89-4075-9075-1DD501C61F47}"/>
    <dgm:cxn modelId="{ED5AA5C5-446F-476C-876D-FDFBEAF26DFA}" srcId="{BBC57E3B-BD5B-4BF9-94BC-1AE8C23E3799}" destId="{D6AB781C-B38F-4F32-9358-6D49061FA38B}" srcOrd="3" destOrd="0" parTransId="{1C3C8B9B-2ED9-4419-9650-B7A44E114004}" sibTransId="{B467CAAD-025F-4247-9B58-79C9E37869FA}"/>
    <dgm:cxn modelId="{F172E688-0093-4806-8E63-EE913962085C}" type="presOf" srcId="{BBC57E3B-BD5B-4BF9-94BC-1AE8C23E3799}" destId="{4D166DC5-357D-4883-9492-65754D83BD20}" srcOrd="0" destOrd="0" presId="urn:microsoft.com/office/officeart/2008/layout/PictureStrips"/>
    <dgm:cxn modelId="{E1C5516F-4251-47FE-B093-34ACAA9E996B}" srcId="{BBC57E3B-BD5B-4BF9-94BC-1AE8C23E3799}" destId="{5C2FE3F9-2BB8-492E-9253-D9F6660CFD31}" srcOrd="0" destOrd="0" parTransId="{97D49FD5-9B67-4E93-9EEF-05FD1032443E}" sibTransId="{28614FEA-E319-4F23-92BD-318650A4E6FD}"/>
    <dgm:cxn modelId="{2A971E95-283C-4A8E-B3AE-61939D8AC4ED}" srcId="{BBC57E3B-BD5B-4BF9-94BC-1AE8C23E3799}" destId="{79108C3D-8A06-4516-9F32-D2F9EC66FB00}" srcOrd="4" destOrd="0" parTransId="{A21E856F-5281-4C51-99CB-ABFE8E989BB3}" sibTransId="{6C4C5450-14E4-4D31-A7E0-8AD1FC4D186B}"/>
    <dgm:cxn modelId="{64C17A72-6570-4943-9F33-BDAC55D75E9B}" srcId="{BBC57E3B-BD5B-4BF9-94BC-1AE8C23E3799}" destId="{6BCD5D46-FE17-4EEE-8160-915AC40DE058}" srcOrd="1" destOrd="0" parTransId="{3DDC3F2C-4D3D-4714-B8E5-5B6ADAAB7E5D}" sibTransId="{DADF87A2-63AD-4FAC-BA13-F5940A0B51E5}"/>
    <dgm:cxn modelId="{DF17EBF5-D244-4334-8542-D092896E0F85}" type="presOf" srcId="{5C2FE3F9-2BB8-492E-9253-D9F6660CFD31}" destId="{948EB125-A0C9-404C-8C8A-7211D2476BF0}" srcOrd="0" destOrd="0" presId="urn:microsoft.com/office/officeart/2008/layout/PictureStrips"/>
    <dgm:cxn modelId="{4E53BCB3-ABBB-4497-B99C-555FE13A393B}" type="presOf" srcId="{C82D9108-57BE-4B95-8B1B-3BCE97316606}" destId="{9F979911-E642-4D4B-B3A7-E2D4291BC8A7}" srcOrd="0" destOrd="0" presId="urn:microsoft.com/office/officeart/2008/layout/PictureStrips"/>
    <dgm:cxn modelId="{4CD2423B-C054-4D29-999E-C42F99F7FCEE}" srcId="{BBC57E3B-BD5B-4BF9-94BC-1AE8C23E3799}" destId="{C82D9108-57BE-4B95-8B1B-3BCE97316606}" srcOrd="2" destOrd="0" parTransId="{0F2E0A31-0E12-43E8-B966-71B216E03735}" sibTransId="{BA12F5BA-C18A-4251-ABFD-E0C820E5ED99}"/>
    <dgm:cxn modelId="{83714C32-C1C7-4617-A3F7-9775190986F9}" type="presOf" srcId="{18C7C0C0-1102-4918-8898-F8468A6E2A3E}" destId="{9F979911-E642-4D4B-B3A7-E2D4291BC8A7}" srcOrd="0" destOrd="1" presId="urn:microsoft.com/office/officeart/2008/layout/PictureStrips"/>
    <dgm:cxn modelId="{2B5D31BF-20B2-4CFE-93A2-06CA0F9918F8}" type="presOf" srcId="{79108C3D-8A06-4516-9F32-D2F9EC66FB00}" destId="{09614BBD-A692-49C8-AEA1-BC88A2125BC4}" srcOrd="0" destOrd="0" presId="urn:microsoft.com/office/officeart/2008/layout/PictureStrips"/>
    <dgm:cxn modelId="{E2FDCEFF-0765-473E-AA89-D62D2828C997}" type="presOf" srcId="{D6AB781C-B38F-4F32-9358-6D49061FA38B}" destId="{8A2004C5-EDB7-46B6-94B6-B79AB4E80804}" srcOrd="0" destOrd="0" presId="urn:microsoft.com/office/officeart/2008/layout/PictureStrips"/>
    <dgm:cxn modelId="{1F32D705-601B-4FA0-84AF-5EB788A21A49}" type="presParOf" srcId="{4D166DC5-357D-4883-9492-65754D83BD20}" destId="{A445BB12-75D9-418D-B24A-C141119EAADF}" srcOrd="0" destOrd="0" presId="urn:microsoft.com/office/officeart/2008/layout/PictureStrips"/>
    <dgm:cxn modelId="{85DEABB8-CB1E-48D2-A1E3-B1E02156E7D6}" type="presParOf" srcId="{A445BB12-75D9-418D-B24A-C141119EAADF}" destId="{948EB125-A0C9-404C-8C8A-7211D2476BF0}" srcOrd="0" destOrd="0" presId="urn:microsoft.com/office/officeart/2008/layout/PictureStrips"/>
    <dgm:cxn modelId="{5CDFCA0B-EB36-4459-8A8A-C994C18C1E5C}" type="presParOf" srcId="{A445BB12-75D9-418D-B24A-C141119EAADF}" destId="{E420C143-51A5-4E67-AC63-E796FCF14225}" srcOrd="1" destOrd="0" presId="urn:microsoft.com/office/officeart/2008/layout/PictureStrips"/>
    <dgm:cxn modelId="{80F775FB-8222-4940-B2B0-A6056B269C36}" type="presParOf" srcId="{4D166DC5-357D-4883-9492-65754D83BD20}" destId="{584750D5-FC44-440B-8330-9AD724EFC7F5}" srcOrd="1" destOrd="0" presId="urn:microsoft.com/office/officeart/2008/layout/PictureStrips"/>
    <dgm:cxn modelId="{E40FD712-0847-4348-BF19-63F4F5CD3F9A}" type="presParOf" srcId="{4D166DC5-357D-4883-9492-65754D83BD20}" destId="{7D5DF4FC-E9B3-4BE4-8B70-8CFE028E193D}" srcOrd="2" destOrd="0" presId="urn:microsoft.com/office/officeart/2008/layout/PictureStrips"/>
    <dgm:cxn modelId="{56701AA5-DC0E-4AA4-B59C-5BD38CC9C4E9}" type="presParOf" srcId="{7D5DF4FC-E9B3-4BE4-8B70-8CFE028E193D}" destId="{9B646967-1EB1-40EB-B8B1-E446AD80B409}" srcOrd="0" destOrd="0" presId="urn:microsoft.com/office/officeart/2008/layout/PictureStrips"/>
    <dgm:cxn modelId="{80BEAE36-3F63-4117-B787-9651207B5987}" type="presParOf" srcId="{7D5DF4FC-E9B3-4BE4-8B70-8CFE028E193D}" destId="{80310047-E230-4ADC-8AA8-4C99A4879CAD}" srcOrd="1" destOrd="0" presId="urn:microsoft.com/office/officeart/2008/layout/PictureStrips"/>
    <dgm:cxn modelId="{278AAEA3-16EB-465D-966C-C8D858F552CF}" type="presParOf" srcId="{4D166DC5-357D-4883-9492-65754D83BD20}" destId="{DAB37FEC-0E37-49C3-9837-B7C7CE1203C9}" srcOrd="3" destOrd="0" presId="urn:microsoft.com/office/officeart/2008/layout/PictureStrips"/>
    <dgm:cxn modelId="{A4DE70B7-9AFF-47CD-8DCE-147C7803C132}" type="presParOf" srcId="{4D166DC5-357D-4883-9492-65754D83BD20}" destId="{2157B793-CCB2-46B1-A0EA-45ADFC88B0C2}" srcOrd="4" destOrd="0" presId="urn:microsoft.com/office/officeart/2008/layout/PictureStrips"/>
    <dgm:cxn modelId="{3BB6D377-9161-437B-9D4E-67C051C86264}" type="presParOf" srcId="{2157B793-CCB2-46B1-A0EA-45ADFC88B0C2}" destId="{9F979911-E642-4D4B-B3A7-E2D4291BC8A7}" srcOrd="0" destOrd="0" presId="urn:microsoft.com/office/officeart/2008/layout/PictureStrips"/>
    <dgm:cxn modelId="{C72B6935-3955-409E-82F5-97B111C79C85}" type="presParOf" srcId="{2157B793-CCB2-46B1-A0EA-45ADFC88B0C2}" destId="{612E6737-AF9D-4FE6-90DB-849280D6E3B1}" srcOrd="1" destOrd="0" presId="urn:microsoft.com/office/officeart/2008/layout/PictureStrips"/>
    <dgm:cxn modelId="{738EAAF5-77AF-4F6F-8BE9-B162CF65A953}" type="presParOf" srcId="{4D166DC5-357D-4883-9492-65754D83BD20}" destId="{F6D6B439-4784-4425-B2B5-4E5C61509E39}" srcOrd="5" destOrd="0" presId="urn:microsoft.com/office/officeart/2008/layout/PictureStrips"/>
    <dgm:cxn modelId="{2E47B627-769D-43C0-A455-08892FB1F573}" type="presParOf" srcId="{4D166DC5-357D-4883-9492-65754D83BD20}" destId="{08CB5952-96BF-4951-9C7C-959433FA9097}" srcOrd="6" destOrd="0" presId="urn:microsoft.com/office/officeart/2008/layout/PictureStrips"/>
    <dgm:cxn modelId="{78E80828-DB17-47EA-847A-E277357BC995}" type="presParOf" srcId="{08CB5952-96BF-4951-9C7C-959433FA9097}" destId="{8A2004C5-EDB7-46B6-94B6-B79AB4E80804}" srcOrd="0" destOrd="0" presId="urn:microsoft.com/office/officeart/2008/layout/PictureStrips"/>
    <dgm:cxn modelId="{76925A67-F2EE-4E1D-98C9-0F721DABDC26}" type="presParOf" srcId="{08CB5952-96BF-4951-9C7C-959433FA9097}" destId="{93C9185C-6AF1-4FCF-8F2A-DFD2AA96427D}" srcOrd="1" destOrd="0" presId="urn:microsoft.com/office/officeart/2008/layout/PictureStrips"/>
    <dgm:cxn modelId="{8DBD585D-D4DD-416F-BBD4-B25FF6B6D83D}" type="presParOf" srcId="{4D166DC5-357D-4883-9492-65754D83BD20}" destId="{12EE3DDE-7756-4889-B189-4389D007A00C}" srcOrd="7" destOrd="0" presId="urn:microsoft.com/office/officeart/2008/layout/PictureStrips"/>
    <dgm:cxn modelId="{CE797D67-F586-49F2-BA69-FAED4B3FBACC}" type="presParOf" srcId="{4D166DC5-357D-4883-9492-65754D83BD20}" destId="{562B21F4-B1E4-49A3-BC8C-A36FB8FB5EA5}" srcOrd="8" destOrd="0" presId="urn:microsoft.com/office/officeart/2008/layout/PictureStrips"/>
    <dgm:cxn modelId="{7ECF8743-9213-4F45-8144-817E105D24A5}" type="presParOf" srcId="{562B21F4-B1E4-49A3-BC8C-A36FB8FB5EA5}" destId="{09614BBD-A692-49C8-AEA1-BC88A2125BC4}" srcOrd="0" destOrd="0" presId="urn:microsoft.com/office/officeart/2008/layout/PictureStrips"/>
    <dgm:cxn modelId="{C5A56BD0-FFFC-4E21-85A7-115F6B8218C1}" type="presParOf" srcId="{562B21F4-B1E4-49A3-BC8C-A36FB8FB5EA5}" destId="{FDEC24E7-FE78-4718-A9CE-296EFEF3E2CE}" srcOrd="1" destOrd="0" presId="urn:microsoft.com/office/officeart/2008/layout/PictureStrips"/>
  </dgm:cxnLst>
  <dgm:bg/>
  <dgm:whole>
    <a:ln w="28575">
      <a:noFill/>
      <a:prstDash val="dash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8EB125-A0C9-404C-8C8A-7211D2476BF0}">
      <dsp:nvSpPr>
        <dsp:cNvPr id="0" name=""/>
        <dsp:cNvSpPr/>
      </dsp:nvSpPr>
      <dsp:spPr>
        <a:xfrm>
          <a:off x="994204" y="493849"/>
          <a:ext cx="3505580" cy="109549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42014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Фантастические рассказы</a:t>
          </a:r>
          <a:endParaRPr lang="ru-RU" sz="1800" b="1" kern="1200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sp:txBody>
      <dsp:txXfrm>
        <a:off x="994204" y="493849"/>
        <a:ext cx="3505580" cy="1095493"/>
      </dsp:txXfrm>
    </dsp:sp>
    <dsp:sp modelId="{E420C143-51A5-4E67-AC63-E796FCF14225}">
      <dsp:nvSpPr>
        <dsp:cNvPr id="0" name=""/>
        <dsp:cNvSpPr/>
      </dsp:nvSpPr>
      <dsp:spPr>
        <a:xfrm>
          <a:off x="360638" y="282923"/>
          <a:ext cx="1117263" cy="157378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46967-1EB1-40EB-B8B1-E446AD80B409}">
      <dsp:nvSpPr>
        <dsp:cNvPr id="0" name=""/>
        <dsp:cNvSpPr/>
      </dsp:nvSpPr>
      <dsp:spPr>
        <a:xfrm>
          <a:off x="5062749" y="493849"/>
          <a:ext cx="3505580" cy="109549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42014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Сценарии</a:t>
          </a:r>
          <a:endParaRPr lang="ru-RU" sz="1800" b="1" kern="1200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sp:txBody>
      <dsp:txXfrm>
        <a:off x="5062749" y="493849"/>
        <a:ext cx="3505580" cy="1095493"/>
      </dsp:txXfrm>
    </dsp:sp>
    <dsp:sp modelId="{80310047-E230-4ADC-8AA8-4C99A4879CAD}">
      <dsp:nvSpPr>
        <dsp:cNvPr id="0" name=""/>
        <dsp:cNvSpPr/>
      </dsp:nvSpPr>
      <dsp:spPr>
        <a:xfrm>
          <a:off x="4607329" y="197654"/>
          <a:ext cx="1201478" cy="166714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979911-E642-4D4B-B3A7-E2D4291BC8A7}">
      <dsp:nvSpPr>
        <dsp:cNvPr id="0" name=""/>
        <dsp:cNvSpPr/>
      </dsp:nvSpPr>
      <dsp:spPr>
        <a:xfrm>
          <a:off x="939241" y="2237788"/>
          <a:ext cx="3600336" cy="109549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42014" tIns="60960" rIns="60960" bIns="60960" numCol="1" spcCol="1270" anchor="t" anchorCtr="0">
          <a:noAutofit/>
        </a:bodyPr>
        <a:lstStyle/>
        <a:p>
          <a:pPr lvl="0" algn="ctr" defTabSz="711200">
            <a:lnSpc>
              <a:spcPts val="24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"Гимназия 13» авторы А. </a:t>
          </a:r>
          <a:r>
            <a:rPr lang="ru-RU" sz="1600" b="1" kern="1200" dirty="0" err="1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Жвалевский</a:t>
          </a: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, Е. Пастернак</a:t>
          </a:r>
          <a:endParaRPr lang="ru-RU" sz="1600" b="1" kern="1200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939241" y="2237788"/>
        <a:ext cx="3600336" cy="1095493"/>
      </dsp:txXfrm>
    </dsp:sp>
    <dsp:sp modelId="{612E6737-AF9D-4FE6-90DB-849280D6E3B1}">
      <dsp:nvSpPr>
        <dsp:cNvPr id="0" name=""/>
        <dsp:cNvSpPr/>
      </dsp:nvSpPr>
      <dsp:spPr>
        <a:xfrm>
          <a:off x="360633" y="2047578"/>
          <a:ext cx="1155920" cy="1520804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2004C5-EDB7-46B6-94B6-B79AB4E80804}">
      <dsp:nvSpPr>
        <dsp:cNvPr id="0" name=""/>
        <dsp:cNvSpPr/>
      </dsp:nvSpPr>
      <dsp:spPr>
        <a:xfrm>
          <a:off x="5023583" y="2237788"/>
          <a:ext cx="3505580" cy="109549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42014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«</a:t>
          </a: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Турецкий гамбит»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автор Б. Акуни</a:t>
          </a:r>
          <a:r>
            <a:rPr lang="ru-RU" sz="20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н</a:t>
          </a:r>
          <a:endParaRPr lang="ru-RU" sz="2000" b="1" kern="1200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sp:txBody>
      <dsp:txXfrm>
        <a:off x="5023583" y="2237788"/>
        <a:ext cx="3505580" cy="1095493"/>
      </dsp:txXfrm>
    </dsp:sp>
    <dsp:sp modelId="{93C9185C-6AF1-4FCF-8F2A-DFD2AA96427D}">
      <dsp:nvSpPr>
        <dsp:cNvPr id="0" name=""/>
        <dsp:cNvSpPr/>
      </dsp:nvSpPr>
      <dsp:spPr>
        <a:xfrm>
          <a:off x="4639055" y="2002154"/>
          <a:ext cx="1175720" cy="1569989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14BBD-A692-49C8-AEA1-BC88A2125BC4}">
      <dsp:nvSpPr>
        <dsp:cNvPr id="0" name=""/>
        <dsp:cNvSpPr/>
      </dsp:nvSpPr>
      <dsp:spPr>
        <a:xfrm>
          <a:off x="2930824" y="3805955"/>
          <a:ext cx="3505580" cy="109549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42014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«Чучело»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 автор В. </a:t>
          </a:r>
          <a:r>
            <a:rPr lang="ru-RU" sz="1800" b="1" kern="1200" dirty="0" err="1" smtClean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rPr>
            <a:t>Железников</a:t>
          </a:r>
          <a:endParaRPr lang="ru-RU" sz="1800" b="1" kern="1200" dirty="0">
            <a:solidFill>
              <a:schemeClr val="accent3">
                <a:lumMod val="50000"/>
              </a:schemeClr>
            </a:solidFill>
            <a:latin typeface="Bookman Old Style" panose="02050604050505020204" pitchFamily="18" charset="0"/>
          </a:endParaRPr>
        </a:p>
      </dsp:txBody>
      <dsp:txXfrm>
        <a:off x="2930824" y="3805955"/>
        <a:ext cx="3505580" cy="1095493"/>
      </dsp:txXfrm>
    </dsp:sp>
    <dsp:sp modelId="{FDEC24E7-FE78-4718-A9CE-296EFEF3E2CE}">
      <dsp:nvSpPr>
        <dsp:cNvPr id="0" name=""/>
        <dsp:cNvSpPr/>
      </dsp:nvSpPr>
      <dsp:spPr>
        <a:xfrm>
          <a:off x="2552139" y="3663027"/>
          <a:ext cx="990971" cy="1315596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88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838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012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398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854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75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71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086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07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97087-F457-4CEF-9AB0-90ABCD478DD0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7E561-DEAA-4BF0-A9E1-CF7BEC73B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11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9.wdp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20.wdp"/><Relationship Id="rId7" Type="http://schemas.openxmlformats.org/officeDocument/2006/relationships/image" Target="../media/image40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microsoft.com/office/2007/relationships/hdphoto" Target="../media/hdphoto21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jpeg"/><Relationship Id="rId7" Type="http://schemas.microsoft.com/office/2007/relationships/hdphoto" Target="../media/hdphoto23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microsoft.com/office/2007/relationships/hdphoto" Target="../media/hdphoto22.wdp"/><Relationship Id="rId4" Type="http://schemas.openxmlformats.org/officeDocument/2006/relationships/image" Target="../media/image49.png"/><Relationship Id="rId9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hdphoto" Target="../media/hdphoto25.wdp"/><Relationship Id="rId7" Type="http://schemas.microsoft.com/office/2007/relationships/hdphoto" Target="../media/hdphoto27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microsoft.com/office/2007/relationships/hdphoto" Target="../media/hdphoto29.wdp"/><Relationship Id="rId5" Type="http://schemas.microsoft.com/office/2007/relationships/hdphoto" Target="../media/hdphoto26.wdp"/><Relationship Id="rId10" Type="http://schemas.openxmlformats.org/officeDocument/2006/relationships/image" Target="../media/image62.png"/><Relationship Id="rId4" Type="http://schemas.openxmlformats.org/officeDocument/2006/relationships/image" Target="../media/image59.png"/><Relationship Id="rId9" Type="http://schemas.microsoft.com/office/2007/relationships/hdphoto" Target="../media/hdphoto28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6.wdp"/><Relationship Id="rId5" Type="http://schemas.openxmlformats.org/officeDocument/2006/relationships/image" Target="../media/image73.png"/><Relationship Id="rId4" Type="http://schemas.microsoft.com/office/2007/relationships/hdphoto" Target="../media/hdphoto3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gimn13-penza.org/" TargetMode="External"/><Relationship Id="rId4" Type="http://schemas.openxmlformats.org/officeDocument/2006/relationships/hyperlink" Target="mailto:school13@guoedu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0.wdp"/><Relationship Id="rId4" Type="http://schemas.openxmlformats.org/officeDocument/2006/relationships/image" Target="../media/image26.png"/><Relationship Id="rId9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3" cy="17912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Библиотечно-информационный </a:t>
            </a:r>
            <a:r>
              <a:rPr lang="ru-RU" sz="32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центр</a:t>
            </a:r>
            <a:endParaRPr lang="ru-RU" sz="2400" b="1" dirty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МАОУ многопрофильной гимназии №13 г. Пензы в условиях ФГОС</a:t>
            </a:r>
            <a:endParaRPr lang="ru-RU" sz="2400" b="1" dirty="0">
              <a:solidFill>
                <a:srgbClr val="002060"/>
              </a:solidFill>
              <a:effectLst/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826" y="3573016"/>
            <a:ext cx="1743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Школьные годы!</a:t>
            </a:r>
            <a:endParaRPr lang="ru-RU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47565" y="4235733"/>
            <a:ext cx="175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Чудесные!</a:t>
            </a:r>
            <a:endParaRPr lang="ru-RU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E:\с рабочего стола\мои фото для сайта\DSCN295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73" t="4046" b="12059"/>
          <a:stretch/>
        </p:blipFill>
        <p:spPr bwMode="auto">
          <a:xfrm>
            <a:off x="2083290" y="2192540"/>
            <a:ext cx="5164275" cy="3674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https://im0-tub-ru.yandex.net/i?id=9c49ebffd3ca6979354980947978afc9&amp;n=33&amp;w=209&amp;h=18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48880"/>
            <a:ext cx="724315" cy="64807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4908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931" y="156155"/>
            <a:ext cx="4019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Bookman Old Style" panose="02050604050505020204" pitchFamily="18" charset="0"/>
              </a:rPr>
              <a:t>Выставка-голосование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06858" y="460374"/>
            <a:ext cx="3977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Рекламная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акция книг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34" y="620688"/>
            <a:ext cx="4499102" cy="337432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5" y="3573016"/>
            <a:ext cx="4499102" cy="3374327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Mlkniga9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2021" y="766846"/>
            <a:ext cx="4398644" cy="330283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Mlkniga11.jpg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8890"/>
          <a:stretch/>
        </p:blipFill>
        <p:spPr>
          <a:xfrm>
            <a:off x="4552528" y="825708"/>
            <a:ext cx="1997022" cy="341152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Mlkniga5.jpg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11165" y="3615075"/>
            <a:ext cx="4532836" cy="33390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3573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age.jimcdn.com/app/cms/image/transf/dimension=570x1024:format=jpg/path/sd654182f82e02df2/image/ibe3d5a0ddd0d7ea1/version/1529419832/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4EE"/>
              </a:clrFrom>
              <a:clrTo>
                <a:srgbClr val="FFF4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82" y="893762"/>
            <a:ext cx="5304422" cy="2319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5724128" y="893762"/>
            <a:ext cx="3232980" cy="2862322"/>
          </a:xfrm>
          <a:prstGeom prst="rect">
            <a:avLst/>
          </a:prstGeom>
          <a:gradFill flip="none" rotWithShape="1">
            <a:gsLst>
              <a:gs pos="23000">
                <a:schemeClr val="accent4">
                  <a:lumMod val="20000"/>
                  <a:lumOff val="80000"/>
                </a:schemeClr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solidFill>
              <a:srgbClr val="7030A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электронном издании –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альманаха включены творческие работы учащихся, отмеченные дипломами конкурсов разного уровня: сочинения, стихи, работы учащихся участников конкурсной программы Школьной Лиги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РОСНАНО.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image.jimcdn.com/app/cms/image/transf/dimension=570x1024:format=jpg/path/sd654182f82e02df2/image/i92f0057f9a9599ba/version/1529419779/imag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82" y="3284984"/>
            <a:ext cx="5304422" cy="3322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5724128" y="4034779"/>
            <a:ext cx="3232979" cy="2585323"/>
          </a:xfrm>
          <a:prstGeom prst="rect">
            <a:avLst/>
          </a:prstGeom>
          <a:gradFill flip="none" rotWithShape="1">
            <a:gsLst>
              <a:gs pos="23000">
                <a:schemeClr val="accent4">
                  <a:lumMod val="20000"/>
                  <a:lumOff val="80000"/>
                </a:schemeClr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solidFill>
              <a:srgbClr val="7030A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методический 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альманах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"Образовательный калейдоскоп"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конспекты уроков, статьи, разработанные педагогами гимназии с целью формирования ключевых компетенций обучающихся.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6634" y="177296"/>
            <a:ext cx="916063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noFill/>
            <a:prstDash val="sysDash"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Издательская деятельность</a:t>
            </a:r>
            <a:endParaRPr lang="ru-RU" sz="28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4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6512" y="0"/>
            <a:ext cx="9201775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Внедрение </a:t>
            </a:r>
            <a:r>
              <a:rPr lang="ru-RU" sz="2800" b="1" dirty="0">
                <a:solidFill>
                  <a:srgbClr val="003300"/>
                </a:solidFill>
                <a:latin typeface="Bookman Old Style" panose="02050604050505020204" pitchFamily="18" charset="0"/>
              </a:rPr>
              <a:t>инновационных </a:t>
            </a:r>
            <a:r>
              <a:rPr lang="ru-RU" sz="28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технологий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dirty="0">
                <a:solidFill>
                  <a:srgbClr val="003300"/>
                </a:solidFill>
                <a:latin typeface="Bookman Old Style" panose="02050604050505020204" pitchFamily="18" charset="0"/>
              </a:rPr>
              <a:t>в </a:t>
            </a:r>
            <a:r>
              <a:rPr lang="ru-RU" sz="28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библиотечную деятельность</a:t>
            </a:r>
            <a:endParaRPr lang="ru-RU" sz="2800" b="1" dirty="0">
              <a:solidFill>
                <a:srgbClr val="0033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816" y="1509963"/>
            <a:ext cx="612668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П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Р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О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Е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К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Т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Bookman Old Style" panose="02050604050505020204" pitchFamily="18" charset="0"/>
              </a:rPr>
              <a:t>Ы</a:t>
            </a:r>
            <a:endParaRPr lang="ru-RU" sz="3200" dirty="0">
              <a:solidFill>
                <a:srgbClr val="0033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3702" y="3406001"/>
            <a:ext cx="2215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«Куклы из блинов»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26904" y="6054877"/>
            <a:ext cx="20329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«Любимая книга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моей семьи»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8" descr="https://image.jimcdn.com/app/cms/image/transf/dimension=120x120:format=jpg/path/sd654182f82e02df2/image/if905349b61d06ef2/version/1548957318/imag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621" y="3834814"/>
            <a:ext cx="1645195" cy="2193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5" name="Прямоугольник 24"/>
          <p:cNvSpPr/>
          <p:nvPr/>
        </p:nvSpPr>
        <p:spPr>
          <a:xfrm>
            <a:off x="3775317" y="3375017"/>
            <a:ext cx="1969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"Зверушки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книжки»</a:t>
            </a:r>
          </a:p>
        </p:txBody>
      </p:sp>
      <p:sp>
        <p:nvSpPr>
          <p:cNvPr id="26" name="Прямоугольник 25"/>
          <p:cNvSpPr/>
          <p:nvPr/>
        </p:nvSpPr>
        <p:spPr>
          <a:xfrm rot="10800000" flipV="1">
            <a:off x="3694431" y="6085654"/>
            <a:ext cx="2333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домашняя библиотека»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ttps://image.jimcdn.com/app/cms/image/transf/dimension=1920x400:format=jpg/path/sd654182f82e02df2/image/iebb9e2b77a32fd98/version/1512578119/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0881" y="3994478"/>
            <a:ext cx="3080298" cy="2060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8" name="Прямоугольник 27"/>
          <p:cNvSpPr/>
          <p:nvPr/>
        </p:nvSpPr>
        <p:spPr>
          <a:xfrm>
            <a:off x="6196608" y="3088262"/>
            <a:ext cx="25966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любимая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из домашней библиотеки»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115370" y="6070265"/>
            <a:ext cx="3127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«Сделай  сам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обложку любимой книги»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12" descr="https://image.jimcdn.com/app/cms/image/transf/dimension=150x150:format=jpg/path/sd654182f82e02df2/image/i65f5c5e3fa2d2a59/version/1509033498/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987" y="3994477"/>
            <a:ext cx="2220123" cy="2042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15" descr="C:\Users\Владелец\Desktop\куклы\DSCN55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7759" y="1147116"/>
            <a:ext cx="174207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71" r="19574"/>
          <a:stretch/>
        </p:blipFill>
        <p:spPr>
          <a:xfrm>
            <a:off x="4089108" y="1100798"/>
            <a:ext cx="1341951" cy="2274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763" y="1100798"/>
            <a:ext cx="2598483" cy="1948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20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4062"/>
            <a:ext cx="9144000" cy="5232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Bookman Old Style" panose="02050604050505020204" pitchFamily="18" charset="0"/>
              </a:rPr>
              <a:t>Виртуальный музей 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9" r="10102"/>
          <a:stretch/>
        </p:blipFill>
        <p:spPr>
          <a:xfrm>
            <a:off x="4978718" y="4710237"/>
            <a:ext cx="1956402" cy="2145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Группа 1"/>
          <p:cNvGrpSpPr/>
          <p:nvPr/>
        </p:nvGrpSpPr>
        <p:grpSpPr>
          <a:xfrm>
            <a:off x="-25100" y="4730335"/>
            <a:ext cx="9170241" cy="2156785"/>
            <a:chOff x="-25100" y="4730335"/>
            <a:chExt cx="9170241" cy="2156785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36" t="23251" r="13022" b="1985"/>
            <a:stretch/>
          </p:blipFill>
          <p:spPr>
            <a:xfrm>
              <a:off x="-25100" y="4792911"/>
              <a:ext cx="3048440" cy="20630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0221" y="4730335"/>
              <a:ext cx="2723974" cy="21256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415" t="10500" r="16652" b="13739"/>
            <a:stretch/>
          </p:blipFill>
          <p:spPr>
            <a:xfrm>
              <a:off x="6512062" y="4777185"/>
              <a:ext cx="2633079" cy="21099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Прямоугольник с двумя вырезанными соседними углами 9"/>
          <p:cNvSpPr/>
          <p:nvPr/>
        </p:nvSpPr>
        <p:spPr>
          <a:xfrm>
            <a:off x="-25100" y="899561"/>
            <a:ext cx="9144000" cy="3693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"</a:t>
            </a:r>
            <a:r>
              <a:rPr lang="ru-RU" sz="28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Музей проживания одной книги"</a:t>
            </a:r>
            <a:endParaRPr lang="ru-RU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 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История создания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indent="271463" algn="just"/>
            <a:r>
              <a:rPr lang="ru-RU" sz="1400" dirty="0">
                <a:latin typeface="Bookman Old Style" panose="02050604050505020204" pitchFamily="18" charset="0"/>
              </a:rPr>
              <a:t> 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Интересная статья в журнале "Библиотека в школе" (май-июнь 2012г.) </a:t>
            </a:r>
            <a:r>
              <a:rPr lang="ru-RU" sz="1600" b="1" dirty="0" err="1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сподвигла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меня к организации и созданию музея в библиотеке гимназии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.      Пополнение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экспонатами  музея началось в 2016 году.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indent="271463" algn="just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Музей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проживания одной книги - это сочетание эмоционального и интеллектуального воздействия на читателей.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indent="271463" algn="just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Осуществление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нетрадиционного подхода к пониманию текста, основанного на интересе детей к исследовательской деятельности, раскрытие значимости и практического смысла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прочитанного.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 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7" name="Picture 5" descr="F:\фото поделок 2018\Рисунок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59" r="7745"/>
          <a:stretch/>
        </p:blipFill>
        <p:spPr bwMode="auto">
          <a:xfrm>
            <a:off x="7822756" y="916155"/>
            <a:ext cx="1296144" cy="158853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19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98057" y="152899"/>
            <a:ext cx="6225711" cy="181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Виртуальная 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библиотека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книг 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естественнонаучного содержания в 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рамках недели 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НАНО</a:t>
            </a:r>
            <a:endParaRPr lang="ru-RU" sz="2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113272" y="1963208"/>
            <a:ext cx="581315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277906" y="127409"/>
            <a:ext cx="2709918" cy="6730589"/>
            <a:chOff x="602690" y="1519660"/>
            <a:chExt cx="1739998" cy="5162203"/>
          </a:xfrm>
        </p:grpSpPr>
        <p:grpSp>
          <p:nvGrpSpPr>
            <p:cNvPr id="44" name="Группа 43"/>
            <p:cNvGrpSpPr/>
            <p:nvPr/>
          </p:nvGrpSpPr>
          <p:grpSpPr>
            <a:xfrm rot="5400000">
              <a:off x="-597925" y="3744189"/>
              <a:ext cx="4138289" cy="1737060"/>
              <a:chOff x="620104" y="1932691"/>
              <a:chExt cx="4865366" cy="1224136"/>
            </a:xfrm>
          </p:grpSpPr>
          <p:pic>
            <p:nvPicPr>
              <p:cNvPr id="34" name="Рисунок 33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39370"/>
              <a:stretch/>
            </p:blipFill>
            <p:spPr>
              <a:xfrm>
                <a:off x="620104" y="1932691"/>
                <a:ext cx="4865366" cy="12241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grpSp>
            <p:nvGrpSpPr>
              <p:cNvPr id="43" name="Группа 42"/>
              <p:cNvGrpSpPr/>
              <p:nvPr/>
            </p:nvGrpSpPr>
            <p:grpSpPr>
              <a:xfrm>
                <a:off x="730190" y="1990055"/>
                <a:ext cx="4142100" cy="1140328"/>
                <a:chOff x="730190" y="1990055"/>
                <a:chExt cx="4142100" cy="1140328"/>
              </a:xfrm>
            </p:grpSpPr>
            <p:sp>
              <p:nvSpPr>
                <p:cNvPr id="37" name="TextBox 36"/>
                <p:cNvSpPr txBox="1"/>
                <p:nvPr/>
              </p:nvSpPr>
              <p:spPr>
                <a:xfrm rot="16200000">
                  <a:off x="895485" y="1824760"/>
                  <a:ext cx="1140328" cy="14709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«Новое </a:t>
                  </a:r>
                </a:p>
                <a:p>
                  <a:pPr algn="ctr"/>
                  <a:r>
                    <a:rPr lang="ru-RU" sz="2000" b="1" dirty="0" smtClean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рождение</a:t>
                  </a:r>
                  <a:endParaRPr lang="ru-RU" sz="2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2000" b="1" dirty="0" smtClean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книг</a:t>
                  </a:r>
                </a:p>
                <a:p>
                  <a:pPr algn="ctr"/>
                  <a:r>
                    <a:rPr lang="ru-RU" sz="2000" b="1" dirty="0" smtClean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прошлых</a:t>
                  </a:r>
                </a:p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лет»</a:t>
                  </a: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 rot="16200000">
                  <a:off x="2421308" y="2086832"/>
                  <a:ext cx="899963" cy="915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«Новые </a:t>
                  </a:r>
                </a:p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книги –это интересно!»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 rot="16200000">
                  <a:off x="3979548" y="2086835"/>
                  <a:ext cx="869630" cy="915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«Новые </a:t>
                  </a:r>
                  <a:r>
                    <a:rPr lang="ru-RU" sz="2000" b="1" dirty="0" smtClean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форматы</a:t>
                  </a:r>
                </a:p>
                <a:p>
                  <a:pPr algn="ctr"/>
                  <a:r>
                    <a:rPr lang="ru-RU" sz="2000" b="1" dirty="0" smtClean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2000" b="1" dirty="0">
                      <a:solidFill>
                        <a:srgbClr val="00206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книг»</a:t>
                  </a:r>
                </a:p>
              </p:txBody>
            </p:sp>
          </p:grpSp>
        </p:grpSp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628" y="1519660"/>
              <a:ext cx="1737060" cy="9770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pic>
      </p:grpSp>
      <p:grpSp>
        <p:nvGrpSpPr>
          <p:cNvPr id="5" name="Группа 4"/>
          <p:cNvGrpSpPr/>
          <p:nvPr/>
        </p:nvGrpSpPr>
        <p:grpSpPr>
          <a:xfrm>
            <a:off x="3245727" y="2025369"/>
            <a:ext cx="2596954" cy="2340734"/>
            <a:chOff x="3245727" y="2025369"/>
            <a:chExt cx="2596954" cy="2340734"/>
          </a:xfrm>
        </p:grpSpPr>
        <p:pic>
          <p:nvPicPr>
            <p:cNvPr id="47" name="Рисунок 46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854" b="98659" l="0" r="68328">
                          <a14:foregroundMark x1="31867" y1="85976" x2="31867" y2="85976"/>
                          <a14:foregroundMark x1="49951" y1="88293" x2="49951" y2="88293"/>
                          <a14:foregroundMark x1="42229" y1="86951" x2="42229" y2="86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947" t="13867" r="32866" b="7043"/>
            <a:stretch/>
          </p:blipFill>
          <p:spPr>
            <a:xfrm>
              <a:off x="3245727" y="2025369"/>
              <a:ext cx="2596954" cy="2340734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3329983" y="2129336"/>
              <a:ext cx="2387698" cy="12003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«Моя </a:t>
              </a:r>
              <a:r>
                <a:rPr lang="ru-RU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любимая книга естественнонаучного </a:t>
              </a:r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содержания»</a:t>
              </a:r>
              <a:endPara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28182" y="2025369"/>
            <a:ext cx="2520280" cy="2254017"/>
            <a:chOff x="6111423" y="1802679"/>
            <a:chExt cx="2735307" cy="2476707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854" b="98659" l="0" r="68328">
                          <a14:foregroundMark x1="31867" y1="85976" x2="31867" y2="85976"/>
                          <a14:foregroundMark x1="49951" y1="88293" x2="49951" y2="88293"/>
                          <a14:foregroundMark x1="42229" y1="86951" x2="42229" y2="86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947" t="13867" r="32866" b="7043"/>
            <a:stretch/>
          </p:blipFill>
          <p:spPr>
            <a:xfrm>
              <a:off x="6111423" y="1802679"/>
              <a:ext cx="2735307" cy="2476707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6288337" y="2129336"/>
              <a:ext cx="2381477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>
                  <a:latin typeface="Bookman Old Style" panose="02050604050505020204" pitchFamily="18" charset="0"/>
                </a:defRPr>
              </a:lvl1pPr>
            </a:lstStyle>
            <a:p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«Добрый </a:t>
              </a:r>
              <a:r>
                <a:rPr lang="ru-RU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мир любимых книг о </a:t>
              </a:r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природе»</a:t>
              </a:r>
              <a:endPara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770502" y="4430544"/>
            <a:ext cx="2498696" cy="2252170"/>
            <a:chOff x="3329983" y="4534178"/>
            <a:chExt cx="2498696" cy="2252170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854" b="98659" l="0" r="68328">
                          <a14:foregroundMark x1="31867" y1="85976" x2="31867" y2="85976"/>
                          <a14:foregroundMark x1="49951" y1="88293" x2="49951" y2="88293"/>
                          <a14:foregroundMark x1="42229" y1="86951" x2="42229" y2="869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947" t="13867" r="32866" b="7043"/>
            <a:stretch/>
          </p:blipFill>
          <p:spPr>
            <a:xfrm>
              <a:off x="3329983" y="4534178"/>
              <a:ext cx="2498696" cy="2252170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3405853" y="4736933"/>
              <a:ext cx="2276701" cy="923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>
                  <a:latin typeface="Bookman Old Style" panose="02050604050505020204" pitchFamily="18" charset="0"/>
                </a:defRPr>
              </a:lvl1pPr>
            </a:lstStyle>
            <a:p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«Тайны </a:t>
              </a:r>
              <a:r>
                <a:rPr lang="ru-RU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секреты растительного </a:t>
              </a:r>
            </a:p>
            <a:p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мира»</a:t>
              </a:r>
              <a:endPara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802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259632" y="332654"/>
            <a:ext cx="6192688" cy="926476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091824" y="1824448"/>
            <a:ext cx="6840760" cy="4464615"/>
            <a:chOff x="602446" y="1228673"/>
            <a:chExt cx="8115796" cy="5439444"/>
          </a:xfrm>
        </p:grpSpPr>
        <p:pic>
          <p:nvPicPr>
            <p:cNvPr id="3074" name="Picture 2" descr="G:\детские конкурсы\гарри фото\DSCN2989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446" y="2787633"/>
              <a:ext cx="2449914" cy="1837643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pic>
          <p:nvPicPr>
            <p:cNvPr id="11" name="Picture 3" descr="G:\детские конкурсы\гарри фото\DSCN299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397" y="2800962"/>
              <a:ext cx="2531845" cy="1899098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grpSp>
          <p:nvGrpSpPr>
            <p:cNvPr id="12" name="Группа 11"/>
            <p:cNvGrpSpPr/>
            <p:nvPr/>
          </p:nvGrpSpPr>
          <p:grpSpPr>
            <a:xfrm>
              <a:off x="2097194" y="1228673"/>
              <a:ext cx="5153087" cy="3189322"/>
              <a:chOff x="2097194" y="1124744"/>
              <a:chExt cx="5153087" cy="3189322"/>
            </a:xfrm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grpSpPr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97194" y="1124744"/>
                <a:ext cx="5153087" cy="1902348"/>
              </a:xfrm>
              <a:prstGeom prst="ellipse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11413" y="2640990"/>
                <a:ext cx="3196324" cy="1673076"/>
              </a:xfrm>
              <a:prstGeom prst="ellipse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</p:pic>
        </p:grpSp>
        <p:pic>
          <p:nvPicPr>
            <p:cNvPr id="15" name="Picture 7" descr="G:\детские конкурсы\гарри фото\DSCN2979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6242"/>
            <a:stretch/>
          </p:blipFill>
          <p:spPr bwMode="auto">
            <a:xfrm>
              <a:off x="4769978" y="4234507"/>
              <a:ext cx="3069884" cy="2433610"/>
            </a:xfrm>
            <a:prstGeom prst="ellipse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pic>
          <p:nvPicPr>
            <p:cNvPr id="16" name="Picture 5" descr="G:\детские конкурсы\гарри фото\DSCN2987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1969" y="4213257"/>
              <a:ext cx="3244446" cy="2433610"/>
            </a:xfrm>
            <a:prstGeom prst="ellipse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</p:grpSp>
      <p:sp>
        <p:nvSpPr>
          <p:cNvPr id="17" name="Прямоугольник 16"/>
          <p:cNvSpPr/>
          <p:nvPr/>
        </p:nvSpPr>
        <p:spPr>
          <a:xfrm>
            <a:off x="-18299" y="141706"/>
            <a:ext cx="914400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Калейдоскоп творческих дел</a:t>
            </a:r>
            <a:endParaRPr lang="ru-RU" sz="2800" b="1" cap="none" spc="50" dirty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157" y="1372525"/>
            <a:ext cx="6382911" cy="2126737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Литературная игра </a:t>
            </a:r>
            <a:endParaRPr lang="ru-RU" sz="2400" b="1" dirty="0" smtClean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«Феномен Гарри Поттера»</a:t>
            </a:r>
          </a:p>
        </p:txBody>
      </p:sp>
    </p:spTree>
    <p:extLst>
      <p:ext uri="{BB962C8B-B14F-4D97-AF65-F5344CB8AC3E}">
        <p14:creationId xmlns:p14="http://schemas.microsoft.com/office/powerpoint/2010/main" val="400067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502" y="3464350"/>
            <a:ext cx="2448243" cy="326432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" y="3464351"/>
            <a:ext cx="2447256" cy="326432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0" name="Рисунок 29" descr="C:\Users\Татьяна\Pictures\ControlCenter4\Scan\CCI20022017_0000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464564"/>
            <a:ext cx="2239869" cy="32768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99591" y="548680"/>
            <a:ext cx="8249377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фотоакция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«Международный день дарения книг</a:t>
            </a:r>
            <a:r>
              <a:rPr 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algn="r"/>
            <a:r>
              <a:rPr 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журналом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Библиотека: сегодня и завтра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3890" y="3451394"/>
            <a:ext cx="2292055" cy="3289974"/>
          </a:xfrm>
          <a:prstGeom prst="rect">
            <a:avLst/>
          </a:prstGeom>
          <a:ln w="3175">
            <a:noFill/>
          </a:ln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67524">
            <a:off x="370623" y="331352"/>
            <a:ext cx="2207855" cy="2989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012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114"/>
          <a:stretch/>
        </p:blipFill>
        <p:spPr>
          <a:xfrm>
            <a:off x="3059832" y="4564254"/>
            <a:ext cx="2465719" cy="2286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385636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пензенской областной библиотеке для детей и юношества состоялась онлайн - встреча с авторами книги "Гимназия13"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70410"/>
            <a:ext cx="914400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писателем А.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Жвалевским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Пастернак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F:\встреча с писателем\Встреча с писателями жвалевским и пастернак\DSCN44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121" y="760022"/>
            <a:ext cx="4035879" cy="302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встреча с писателем\Встреча с писателями жвалевским и пастернак\DSCN44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3695" y="760023"/>
            <a:ext cx="4000896" cy="302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45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76510964"/>
              </p:ext>
            </p:extLst>
          </p:nvPr>
        </p:nvGraphicFramePr>
        <p:xfrm>
          <a:off x="34900" y="1597442"/>
          <a:ext cx="9109100" cy="4978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7504" y="260648"/>
            <a:ext cx="5982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Творим, исследуем, пишем</a:t>
            </a:r>
            <a:r>
              <a:rPr lang="ru-RU" sz="2800" b="1" dirty="0">
                <a:latin typeface="Bookman Old Style" panose="02050604050505020204" pitchFamily="18" charset="0"/>
              </a:rPr>
              <a:t>...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836712"/>
            <a:ext cx="5004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993300"/>
                </a:solidFill>
                <a:latin typeface="Bookman Old Style" panose="02050604050505020204" pitchFamily="18" charset="0"/>
              </a:rPr>
              <a:t>Рассказы, сценарии мероприятий, </a:t>
            </a:r>
            <a:r>
              <a:rPr lang="ru-RU" b="1" dirty="0" smtClean="0">
                <a:solidFill>
                  <a:srgbClr val="993300"/>
                </a:solidFill>
                <a:latin typeface="Bookman Old Style" panose="02050604050505020204" pitchFamily="18" charset="0"/>
              </a:rPr>
              <a:t>отзывы о </a:t>
            </a:r>
            <a:r>
              <a:rPr lang="ru-RU" b="1" dirty="0">
                <a:solidFill>
                  <a:srgbClr val="993300"/>
                </a:solidFill>
                <a:latin typeface="Bookman Old Style" panose="02050604050505020204" pitchFamily="18" charset="0"/>
              </a:rPr>
              <a:t>прочитанных книгах</a:t>
            </a:r>
          </a:p>
        </p:txBody>
      </p:sp>
    </p:spTree>
    <p:extLst>
      <p:ext uri="{BB962C8B-B14F-4D97-AF65-F5344CB8AC3E}">
        <p14:creationId xmlns:p14="http://schemas.microsoft.com/office/powerpoint/2010/main" val="218524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790" y="63868"/>
            <a:ext cx="46009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Семейное чтение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187625" y="506421"/>
            <a:ext cx="7704854" cy="3009180"/>
            <a:chOff x="549088" y="853089"/>
            <a:chExt cx="6386078" cy="2369076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549088" y="853089"/>
              <a:ext cx="6386078" cy="2355951"/>
              <a:chOff x="549088" y="853089"/>
              <a:chExt cx="6386078" cy="2355951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3F3F3"/>
                  </a:clrFrom>
                  <a:clrTo>
                    <a:srgbClr val="F3F3F3">
                      <a:alpha val="0"/>
                    </a:srgbClr>
                  </a:clrTo>
                </a:clrChange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95" t="6732" r="963" b="3884"/>
              <a:stretch/>
            </p:blipFill>
            <p:spPr>
              <a:xfrm rot="21322577">
                <a:off x="549088" y="853089"/>
                <a:ext cx="6386078" cy="2355951"/>
              </a:xfrm>
              <a:prstGeom prst="rect">
                <a:avLst/>
              </a:prstGeom>
            </p:spPr>
          </p:pic>
          <p:sp>
            <p:nvSpPr>
              <p:cNvPr id="8" name="Прямоугольник 7"/>
              <p:cNvSpPr/>
              <p:nvPr/>
            </p:nvSpPr>
            <p:spPr>
              <a:xfrm rot="21255725">
                <a:off x="4246536" y="1128390"/>
                <a:ext cx="2158679" cy="12917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ru-RU" b="1" i="1" dirty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Как начать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ru-RU" b="1" i="1" dirty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семейное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ru-RU" b="1" i="1" dirty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чтение</a:t>
                </a:r>
              </a:p>
            </p:txBody>
          </p:sp>
        </p:grpSp>
        <p:pic>
          <p:nvPicPr>
            <p:cNvPr id="14" name="Рисунок 13" descr="DSCN1094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97759">
              <a:off x="863614" y="1228979"/>
              <a:ext cx="2657582" cy="1993186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1" name="Группа 20"/>
          <p:cNvGrpSpPr/>
          <p:nvPr/>
        </p:nvGrpSpPr>
        <p:grpSpPr>
          <a:xfrm>
            <a:off x="19372" y="3651481"/>
            <a:ext cx="7992887" cy="3152065"/>
            <a:chOff x="197826" y="3376754"/>
            <a:chExt cx="7400821" cy="2656518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97826" y="3376754"/>
              <a:ext cx="7400821" cy="2656518"/>
              <a:chOff x="-170724" y="4449980"/>
              <a:chExt cx="7400821" cy="2656518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3F3F3"/>
                  </a:clrFrom>
                  <a:clrTo>
                    <a:srgbClr val="F3F3F3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195" t="6732" r="963" b="3884"/>
              <a:stretch/>
            </p:blipFill>
            <p:spPr>
              <a:xfrm>
                <a:off x="29297" y="4449980"/>
                <a:ext cx="7200800" cy="2656518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-170724" y="5059782"/>
                <a:ext cx="3800421" cy="1436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ru-RU" b="1" i="1" dirty="0" smtClean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Семейный читательский проект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ru-RU" b="1" i="1" dirty="0" smtClean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«Мама, папа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ru-RU" b="1" i="1" dirty="0" smtClean="0">
                    <a:solidFill>
                      <a:srgbClr val="002060"/>
                    </a:solidFill>
                    <a:latin typeface="Bookman Old Style" panose="02050604050505020204" pitchFamily="18" charset="0"/>
                  </a:rPr>
                  <a:t>и я-читающая семья»</a:t>
                </a:r>
                <a:endParaRPr lang="ru-RU" b="1" i="1" dirty="0">
                  <a:solidFill>
                    <a:srgbClr val="002060"/>
                  </a:solidFill>
                  <a:latin typeface="Bookman Old Style" panose="02050604050505020204" pitchFamily="18" charset="0"/>
                </a:endParaRPr>
              </a:p>
            </p:txBody>
          </p:sp>
        </p:grpSp>
        <p:pic>
          <p:nvPicPr>
            <p:cNvPr id="20" name="Рисунок 19" descr="IMG_0157.JPG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7993" y="3645050"/>
              <a:ext cx="2913956" cy="2132295"/>
            </a:xfrm>
            <a:prstGeom prst="rect">
              <a:avLst/>
            </a:prstGeom>
            <a:ln w="38100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293136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3839"/>
          <a:stretch/>
        </p:blipFill>
        <p:spPr>
          <a:xfrm>
            <a:off x="5580112" y="2852935"/>
            <a:ext cx="3475953" cy="205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4449600"/>
            <a:ext cx="3473919" cy="2330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3" y="4527353"/>
            <a:ext cx="3468067" cy="2330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3" y="2579230"/>
            <a:ext cx="3448025" cy="2330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0" y="0"/>
            <a:ext cx="9128073" cy="286232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  <a:endParaRPr lang="ru-RU" i="1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dirty="0"/>
              <a:t> </a:t>
            </a:r>
            <a:r>
              <a:rPr lang="ru-RU" sz="1600" dirty="0">
                <a:latin typeface="Bookman Old Style" panose="02050604050505020204" pitchFamily="18" charset="0"/>
              </a:rPr>
              <a:t>Первая пензенская женская гимназия открыта в 1869 году как пензенское женское училище 1 разряда, </a:t>
            </a:r>
            <a:r>
              <a:rPr lang="ru-RU" sz="1600" dirty="0" smtClean="0">
                <a:latin typeface="Bookman Old Style" panose="02050604050505020204" pitchFamily="18" charset="0"/>
              </a:rPr>
              <a:t>а </a:t>
            </a:r>
            <a:r>
              <a:rPr lang="ru-RU" sz="1600" dirty="0">
                <a:latin typeface="Bookman Old Style" panose="02050604050505020204" pitchFamily="18" charset="0"/>
              </a:rPr>
              <a:t>в 1870 году училище переименовано в Пензенскую женскую гимназию.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ru-RU" sz="1600" dirty="0" smtClean="0">
                <a:latin typeface="Bookman Old Style" panose="02050604050505020204" pitchFamily="18" charset="0"/>
              </a:rPr>
              <a:t>В </a:t>
            </a:r>
            <a:r>
              <a:rPr lang="ru-RU" sz="1600" dirty="0">
                <a:latin typeface="Bookman Old Style" panose="02050604050505020204" pitchFamily="18" charset="0"/>
              </a:rPr>
              <a:t>1918 году гимназия закрыта и преобразована в Пензенскую 13 единую школу.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ru-RU" sz="1600" dirty="0" smtClean="0">
                <a:latin typeface="Bookman Old Style" panose="02050604050505020204" pitchFamily="18" charset="0"/>
              </a:rPr>
              <a:t>В </a:t>
            </a:r>
            <a:r>
              <a:rPr lang="ru-RU" sz="1600" dirty="0">
                <a:latin typeface="Bookman Old Style" panose="02050604050505020204" pitchFamily="18" charset="0"/>
              </a:rPr>
              <a:t>1960 - 1961 учебном году средняя школа №13 перестала существовать как средняя и превратилась в восьмилетнюю с продленным днем.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algn="just"/>
            <a:r>
              <a:rPr lang="ru-RU" sz="1600" dirty="0" smtClean="0">
                <a:latin typeface="Bookman Old Style" panose="02050604050505020204" pitchFamily="18" charset="0"/>
              </a:rPr>
              <a:t>В </a:t>
            </a:r>
            <a:r>
              <a:rPr lang="ru-RU" sz="1600" dirty="0">
                <a:latin typeface="Bookman Old Style" panose="02050604050505020204" pitchFamily="18" charset="0"/>
              </a:rPr>
              <a:t>это время к сентябрю 1980 года на проспекте Строителей и построена новая школа, воспринявшая номер 13 и продолжившая путь женской гимназии, открытой в позапрошлом веке</a:t>
            </a:r>
            <a:r>
              <a:rPr lang="ru-RU" sz="1600" dirty="0" smtClean="0"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Bookman Old Style" panose="02050604050505020204" pitchFamily="18" charset="0"/>
              </a:rPr>
              <a:t>В</a:t>
            </a:r>
            <a:r>
              <a:rPr lang="ru-RU" sz="1600" dirty="0">
                <a:latin typeface="Bookman Old Style" panose="02050604050505020204" pitchFamily="18" charset="0"/>
              </a:rPr>
              <a:t> 1993 году школа получила статус первой в Пензе многопрофильной гимназии. </a:t>
            </a:r>
            <a:endParaRPr lang="ru-RU" sz="1600" dirty="0" smtClean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banner2.kisspng.com/20171208/c49/vector-school-supplies-5a2a3c20be7be7.37494450151271734478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621" b="98448" l="10000" r="90000"/>
                    </a14:imgEffect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0329" y="3617620"/>
            <a:ext cx="3701871" cy="238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87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8621"/>
          <a:stretch/>
        </p:blipFill>
        <p:spPr>
          <a:xfrm>
            <a:off x="2267744" y="265594"/>
            <a:ext cx="5099146" cy="3130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97843" y="3645024"/>
            <a:ext cx="526904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lnSpc>
                <a:spcPct val="150000"/>
              </a:lnSpc>
            </a:pPr>
            <a:r>
              <a:rPr lang="ru-RU" b="1" dirty="0">
                <a:solidFill>
                  <a:srgbClr val="FF6600"/>
                </a:solidFill>
                <a:latin typeface="Bookman Old Style" panose="02050604050505020204" pitchFamily="18" charset="0"/>
              </a:rPr>
              <a:t>Адрес:</a:t>
            </a:r>
            <a:endParaRPr lang="ru-RU" b="1" dirty="0">
              <a:latin typeface="Bookman Old Style" panose="02050604050505020204" pitchFamily="18" charset="0"/>
            </a:endParaRPr>
          </a:p>
          <a:p>
            <a:pPr algn="ctr" fontAlgn="t">
              <a:lnSpc>
                <a:spcPct val="150000"/>
              </a:lnSpc>
            </a:pPr>
            <a:r>
              <a:rPr lang="ru-RU" b="1" dirty="0">
                <a:latin typeface="Bookman Old Style" panose="02050604050505020204" pitchFamily="18" charset="0"/>
              </a:rPr>
              <a:t>440062, г. Пенза, пр. Строителей, 52 А</a:t>
            </a:r>
          </a:p>
          <a:p>
            <a:pPr algn="ctr" fontAlgn="t">
              <a:lnSpc>
                <a:spcPct val="150000"/>
              </a:lnSpc>
            </a:pPr>
            <a:r>
              <a:rPr lang="ru-RU" b="1" dirty="0">
                <a:solidFill>
                  <a:srgbClr val="FF6600"/>
                </a:solidFill>
                <a:latin typeface="Bookman Old Style" panose="02050604050505020204" pitchFamily="18" charset="0"/>
              </a:rPr>
              <a:t>Тел</a:t>
            </a:r>
            <a:r>
              <a:rPr lang="ru-RU" b="1" dirty="0" smtClean="0">
                <a:solidFill>
                  <a:srgbClr val="FF6600"/>
                </a:solidFill>
                <a:latin typeface="Bookman Old Style" panose="02050604050505020204" pitchFamily="18" charset="0"/>
              </a:rPr>
              <a:t>.: </a:t>
            </a:r>
            <a:r>
              <a:rPr lang="ru-RU" b="1" dirty="0" smtClean="0">
                <a:latin typeface="Bookman Old Style" panose="02050604050505020204" pitchFamily="18" charset="0"/>
              </a:rPr>
              <a:t>(</a:t>
            </a:r>
            <a:r>
              <a:rPr lang="ru-RU" b="1" dirty="0">
                <a:latin typeface="Bookman Old Style" panose="02050604050505020204" pitchFamily="18" charset="0"/>
              </a:rPr>
              <a:t>8412) 95-67-13</a:t>
            </a:r>
          </a:p>
          <a:p>
            <a:pPr algn="ctr" fontAlgn="t">
              <a:lnSpc>
                <a:spcPct val="150000"/>
              </a:lnSpc>
            </a:pPr>
            <a:r>
              <a:rPr lang="ru-RU" b="1" dirty="0">
                <a:latin typeface="Bookman Old Style" panose="02050604050505020204" pitchFamily="18" charset="0"/>
              </a:rPr>
              <a:t> </a:t>
            </a:r>
            <a:r>
              <a:rPr lang="ru-RU" b="1" dirty="0">
                <a:solidFill>
                  <a:srgbClr val="FF6600"/>
                </a:solidFill>
                <a:latin typeface="Bookman Old Style" panose="02050604050505020204" pitchFamily="18" charset="0"/>
              </a:rPr>
              <a:t>Всемирная паутина:</a:t>
            </a:r>
            <a:endParaRPr lang="ru-RU" b="1" dirty="0">
              <a:latin typeface="Bookman Old Style" panose="02050604050505020204" pitchFamily="18" charset="0"/>
            </a:endParaRPr>
          </a:p>
          <a:p>
            <a:pPr algn="ctr" fontAlgn="t">
              <a:lnSpc>
                <a:spcPct val="150000"/>
              </a:lnSpc>
            </a:pPr>
            <a:r>
              <a:rPr lang="ru-RU" b="1" dirty="0">
                <a:latin typeface="Bookman Old Style" panose="02050604050505020204" pitchFamily="18" charset="0"/>
              </a:rPr>
              <a:t>E-</a:t>
            </a:r>
            <a:r>
              <a:rPr lang="ru-RU" b="1" dirty="0" err="1">
                <a:latin typeface="Bookman Old Style" panose="02050604050505020204" pitchFamily="18" charset="0"/>
              </a:rPr>
              <a:t>mail</a:t>
            </a:r>
            <a:r>
              <a:rPr lang="ru-RU" b="1" dirty="0">
                <a:latin typeface="Bookman Old Style" panose="02050604050505020204" pitchFamily="18" charset="0"/>
              </a:rPr>
              <a:t>: </a:t>
            </a:r>
            <a:r>
              <a:rPr lang="ru-RU" b="1" dirty="0">
                <a:solidFill>
                  <a:srgbClr val="6931A1"/>
                </a:solidFill>
                <a:latin typeface="Bookman Old Style" panose="02050604050505020204" pitchFamily="18" charset="0"/>
                <a:hlinkClick r:id="rId4"/>
              </a:rPr>
              <a:t>school13@guoedu.ru</a:t>
            </a:r>
            <a:endParaRPr lang="ru-RU" b="1" dirty="0">
              <a:latin typeface="Bookman Old Style" panose="02050604050505020204" pitchFamily="18" charset="0"/>
            </a:endParaRPr>
          </a:p>
          <a:p>
            <a:pPr algn="ctr" fontAlgn="t">
              <a:lnSpc>
                <a:spcPct val="150000"/>
              </a:lnSpc>
            </a:pPr>
            <a:r>
              <a:rPr lang="ru-RU" b="1" dirty="0">
                <a:latin typeface="Bookman Old Style" panose="02050604050505020204" pitchFamily="18" charset="0"/>
              </a:rPr>
              <a:t>Сайт: </a:t>
            </a:r>
            <a:r>
              <a:rPr lang="ru-RU" b="1" dirty="0">
                <a:solidFill>
                  <a:srgbClr val="6931A1"/>
                </a:solidFill>
                <a:latin typeface="Bookman Old Style" panose="02050604050505020204" pitchFamily="18" charset="0"/>
                <a:hlinkClick r:id="rId5"/>
              </a:rPr>
              <a:t>www.gimn13-penza.or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178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033" y="-27384"/>
            <a:ext cx="3107696" cy="446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L3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55809" y="3321797"/>
            <a:ext cx="6628896" cy="21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172172" y="1409137"/>
            <a:ext cx="36241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03 августа 2018 года</a:t>
            </a:r>
          </a:p>
          <a:p>
            <a:pPr algn="ctr">
              <a:spcBef>
                <a:spcPct val="0"/>
              </a:spcBef>
            </a:pPr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Министерство образования Пензенской области  </a:t>
            </a:r>
          </a:p>
        </p:txBody>
      </p:sp>
      <p:pic>
        <p:nvPicPr>
          <p:cNvPr id="15" name="Рисунок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1968" y="-189918"/>
            <a:ext cx="1961848" cy="189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32787" y="2849060"/>
            <a:ext cx="4957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Концепция развития</a:t>
            </a:r>
          </a:p>
          <a:p>
            <a:pPr algn="ctr"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школьных информационно-библиотечных центров в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Пензенской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области </a:t>
            </a:r>
          </a:p>
        </p:txBody>
      </p:sp>
      <p:pic>
        <p:nvPicPr>
          <p:cNvPr id="2050" name="Picture 2" descr="https://im0-tub-ru.yandex.net/i?id=9c49ebffd3ca6979354980947978afc9&amp;n=33&amp;w=209&amp;h=18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9454" y="5177881"/>
            <a:ext cx="1494015" cy="1336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378" y="435165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МАОУ многопрофильной гимназии№13 города Пензы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6865" y="422870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15 июня 2016 года </a:t>
            </a:r>
          </a:p>
          <a:p>
            <a:pPr algn="ctr">
              <a:spcBef>
                <a:spcPct val="0"/>
              </a:spcBef>
            </a:pP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приказ </a:t>
            </a:r>
            <a:r>
              <a:rPr lang="ru-RU" b="1" i="1" dirty="0" err="1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России №715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44676" y="531409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Об утверждение </a:t>
            </a:r>
            <a:endParaRPr lang="ru-RU" b="1" i="1" dirty="0" smtClean="0">
              <a:solidFill>
                <a:srgbClr val="385723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Концепции </a:t>
            </a: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развития</a:t>
            </a:r>
          </a:p>
          <a:p>
            <a:pPr algn="ctr">
              <a:spcBef>
                <a:spcPct val="0"/>
              </a:spcBef>
              <a:defRPr/>
            </a:pPr>
            <a:r>
              <a:rPr lang="ru-RU" b="1" i="1" dirty="0">
                <a:solidFill>
                  <a:srgbClr val="38572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школьных информационно-библиотечных центров </a:t>
            </a:r>
          </a:p>
        </p:txBody>
      </p:sp>
    </p:spTree>
    <p:extLst>
      <p:ext uri="{BB962C8B-B14F-4D97-AF65-F5344CB8AC3E}">
        <p14:creationId xmlns:p14="http://schemas.microsoft.com/office/powerpoint/2010/main" val="346152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466"/>
            <a:ext cx="9144000" cy="2646878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7188" algn="just"/>
            <a:r>
              <a:rPr lang="ru-RU" dirty="0"/>
              <a:t> </a:t>
            </a:r>
            <a:r>
              <a:rPr lang="ru-RU" dirty="0">
                <a:latin typeface="Bookman Old Style" panose="02050604050505020204" pitchFamily="18" charset="0"/>
              </a:rPr>
              <a:t>На Всероссийском фестивале - конкурсе школьных библиотек «</a:t>
            </a:r>
            <a:r>
              <a:rPr lang="ru-RU" dirty="0" err="1">
                <a:latin typeface="Bookman Old Style" panose="02050604050505020204" pitchFamily="18" charset="0"/>
              </a:rPr>
              <a:t>БиблиОбраз</a:t>
            </a:r>
            <a:r>
              <a:rPr lang="ru-RU" dirty="0">
                <a:latin typeface="Bookman Old Style" panose="02050604050505020204" pitchFamily="18" charset="0"/>
              </a:rPr>
              <a:t>» проект развития библиотеки гимназии </a:t>
            </a:r>
            <a:r>
              <a:rPr lang="ru-RU" dirty="0" smtClean="0">
                <a:latin typeface="Bookman Old Style" panose="02050604050505020204" pitchFamily="18" charset="0"/>
              </a:rPr>
              <a:t>вошел </a:t>
            </a:r>
            <a:r>
              <a:rPr lang="ru-RU" dirty="0">
                <a:latin typeface="Bookman Old Style" panose="02050604050505020204" pitchFamily="18" charset="0"/>
              </a:rPr>
              <a:t>в число победителей в номинации «Перспектива», получил </a:t>
            </a:r>
            <a:r>
              <a:rPr lang="ru-RU" dirty="0" err="1">
                <a:latin typeface="Bookman Old Style" panose="02050604050505020204" pitchFamily="18" charset="0"/>
              </a:rPr>
              <a:t>грантовую</a:t>
            </a:r>
            <a:r>
              <a:rPr lang="ru-RU" dirty="0">
                <a:latin typeface="Bookman Old Style" panose="02050604050505020204" pitchFamily="18" charset="0"/>
              </a:rPr>
              <a:t> поддержку на оборудование </a:t>
            </a:r>
            <a:r>
              <a:rPr lang="ru-RU" dirty="0" err="1">
                <a:latin typeface="Bookman Old Style" panose="02050604050505020204" pitchFamily="18" charset="0"/>
              </a:rPr>
              <a:t>медиатеки</a:t>
            </a:r>
            <a:r>
              <a:rPr lang="ru-RU" dirty="0">
                <a:latin typeface="Bookman Old Style" panose="02050604050505020204" pitchFamily="18" charset="0"/>
              </a:rPr>
              <a:t>, подключение к </a:t>
            </a:r>
            <a:r>
              <a:rPr lang="ru-RU" dirty="0" smtClean="0">
                <a:latin typeface="Bookman Old Style" panose="02050604050505020204" pitchFamily="18" charset="0"/>
              </a:rPr>
              <a:t>Интернет-ресурсам</a:t>
            </a:r>
            <a:r>
              <a:rPr lang="ru-RU" dirty="0">
                <a:latin typeface="Bookman Old Style" panose="02050604050505020204" pitchFamily="18" charset="0"/>
              </a:rPr>
              <a:t> и </a:t>
            </a:r>
            <a:r>
              <a:rPr lang="ru-RU" dirty="0" smtClean="0">
                <a:latin typeface="Bookman Old Style" panose="02050604050505020204" pitchFamily="18" charset="0"/>
              </a:rPr>
              <a:t>создание </a:t>
            </a:r>
            <a:r>
              <a:rPr lang="ru-RU" dirty="0">
                <a:latin typeface="Bookman Old Style" panose="02050604050505020204" pitchFamily="18" charset="0"/>
              </a:rPr>
              <a:t>информационного центра на базе библиотеки</a:t>
            </a:r>
            <a:r>
              <a:rPr lang="ru-RU" dirty="0" smtClean="0">
                <a:latin typeface="Bookman Old Style" panose="02050604050505020204" pitchFamily="18" charset="0"/>
              </a:rPr>
              <a:t>. </a:t>
            </a:r>
            <a:r>
              <a:rPr lang="ru-RU" dirty="0">
                <a:latin typeface="Bookman Old Style" panose="02050604050505020204" pitchFamily="18" charset="0"/>
              </a:rPr>
              <a:t> </a:t>
            </a:r>
            <a:r>
              <a:rPr lang="ru-RU" dirty="0" smtClean="0">
                <a:latin typeface="Bookman Old Style" panose="02050604050505020204" pitchFamily="18" charset="0"/>
              </a:rPr>
              <a:t>С </a:t>
            </a:r>
            <a:r>
              <a:rPr lang="ru-RU" dirty="0">
                <a:latin typeface="Bookman Old Style" panose="02050604050505020204" pitchFamily="18" charset="0"/>
              </a:rPr>
              <a:t>2002 года в библиотеке </a:t>
            </a:r>
            <a:r>
              <a:rPr lang="ru-RU" dirty="0" smtClean="0">
                <a:latin typeface="Bookman Old Style" panose="02050604050505020204" pitchFamily="18" charset="0"/>
              </a:rPr>
              <a:t>ведётся </a:t>
            </a:r>
            <a:r>
              <a:rPr lang="ru-RU" dirty="0">
                <a:latin typeface="Bookman Old Style" panose="02050604050505020204" pitchFamily="18" charset="0"/>
              </a:rPr>
              <a:t>работа по внедрению новых информационных (компьютерных) технологий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 </a:t>
            </a:r>
            <a:r>
              <a:rPr lang="ru-RU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 2003 года библиотека приобрела статус информационного </a:t>
            </a:r>
            <a:r>
              <a:rPr lang="ru-RU" sz="2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центра</a:t>
            </a:r>
            <a:endParaRPr lang="ru-RU" sz="1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28850" y="2582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76" y="2654344"/>
            <a:ext cx="9125124" cy="1015663"/>
          </a:xfrm>
          <a:prstGeom prst="rect">
            <a:avLst/>
          </a:prstGeom>
          <a:solidFill>
            <a:srgbClr val="FFFFCC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- информационный центр гимназии организует свою деятельность в направлении развития информационной грамотности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https://image.jimcdn.com/app/cms/image/transf/dimension=570x10000:format=jpg/path/sd654182f82e02df2/image/i523849a446d5a08b/version/149958052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" t="5172" r="4266" b="6896"/>
          <a:stretch/>
        </p:blipFill>
        <p:spPr bwMode="auto">
          <a:xfrm>
            <a:off x="1999742" y="3820033"/>
            <a:ext cx="4788532" cy="2819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84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052736"/>
            <a:ext cx="9144000" cy="31116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БИЦ </a:t>
            </a: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функционирует</a:t>
            </a:r>
            <a:r>
              <a:rPr lang="ru-RU" b="1" dirty="0" smtClean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абонемент и читальный зал на 25 мест. Рабочее место библиотекаря и читальный зал оснащены компьютерами с выходом в Интернет, копировальной множительной техникой, </a:t>
            </a:r>
            <a:r>
              <a:rPr lang="ru-RU" b="1" dirty="0" smtClean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мини–типографией</a:t>
            </a:r>
            <a:r>
              <a:rPr lang="ru-RU" b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которой осуществляется компьютерная верстка, разрабатывается дизайн и производится печать </a:t>
            </a:r>
            <a:r>
              <a:rPr lang="ru-RU" b="1" dirty="0" smtClean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сборн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иков:</a:t>
            </a:r>
          </a:p>
          <a:p>
            <a:pPr indent="357188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тезисов научно - практических конференций педагогов;</a:t>
            </a:r>
          </a:p>
          <a:p>
            <a:pPr indent="357188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материалов методических декад;</a:t>
            </a:r>
          </a:p>
          <a:p>
            <a:pPr indent="357188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литературно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творческий альманах «Поиск, открытия, находки в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XXI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веке;</a:t>
            </a:r>
          </a:p>
          <a:p>
            <a:pPr indent="357188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методический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альманах «Образовательный калейдоскоп».</a:t>
            </a:r>
          </a:p>
          <a:p>
            <a:pPr indent="357188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6633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0294" y="-20018"/>
            <a:ext cx="9144000" cy="1047979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99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Одним из необходимых материально - технических условий реализации основной образовательной программы в рамках ФГОС является наличие в образовательной организации современной модели библиотечно-информационного центра. </a:t>
            </a:r>
          </a:p>
        </p:txBody>
      </p:sp>
      <p:pic>
        <p:nvPicPr>
          <p:cNvPr id="3076" name="Picture 4" descr="https://penza.er.ru/media/userdata/regional_photos/2013/05/13/c9f9bd9a245f87a2b028da6edaab456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3624990"/>
            <a:ext cx="4492734" cy="33695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bs.twimg.com/media/CrVj2ZjVMAAlAk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3624990"/>
            <a:ext cx="5976664" cy="33695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7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Создание комфортной </a:t>
            </a:r>
          </a:p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среды для  читательской активности среди обучающихся, педагогов и родителей</a:t>
            </a:r>
          </a:p>
        </p:txBody>
      </p:sp>
      <p:pic>
        <p:nvPicPr>
          <p:cNvPr id="2" name="Picture 4" descr="F:\работа уроки\урок чтения 1а\DSCN25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009"/>
          <a:stretch/>
        </p:blipFill>
        <p:spPr bwMode="auto">
          <a:xfrm>
            <a:off x="323529" y="1484784"/>
            <a:ext cx="4248472" cy="297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работа уроки\бибурок1в\DSCN26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808"/>
          <a:stretch/>
        </p:blipFill>
        <p:spPr bwMode="auto">
          <a:xfrm>
            <a:off x="4232872" y="3501008"/>
            <a:ext cx="4412623" cy="307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85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969" y="0"/>
            <a:ext cx="3511451" cy="2513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2154"/>
            <a:ext cx="1961157" cy="2491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348573" y="2465278"/>
            <a:ext cx="4656244" cy="531674"/>
          </a:xfrm>
          <a:prstGeom prst="fram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Направления деятельности</a:t>
            </a:r>
            <a:endParaRPr lang="ru-RU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Рисунок 10" descr="E:\конкурсы, проекты\синяя звезда\флипбук мой\Разноцветный журнал\20161026_204621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43"/>
          <a:stretch/>
        </p:blipFill>
        <p:spPr bwMode="auto">
          <a:xfrm>
            <a:off x="982896" y="-19734"/>
            <a:ext cx="2010573" cy="2485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8" name="Picture 4" descr="E:\с рабочего стола\мои фото для сайта\DSCN427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10" t="22171" r="31046" b="22442"/>
          <a:stretch/>
        </p:blipFill>
        <p:spPr bwMode="auto">
          <a:xfrm>
            <a:off x="3089454" y="2996952"/>
            <a:ext cx="3359888" cy="363820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ьная выноска 12"/>
          <p:cNvSpPr/>
          <p:nvPr/>
        </p:nvSpPr>
        <p:spPr>
          <a:xfrm>
            <a:off x="6516216" y="3140968"/>
            <a:ext cx="2592288" cy="1887126"/>
          </a:xfrm>
          <a:prstGeom prst="wedgeEllipseCallout">
            <a:avLst>
              <a:gd name="adj1" fmla="val -86554"/>
              <a:gd name="adj2" fmla="val -42078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технологий в библиотечную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</p:txBody>
      </p:sp>
      <p:sp>
        <p:nvSpPr>
          <p:cNvPr id="10" name="Овальная выноска 9"/>
          <p:cNvSpPr/>
          <p:nvPr/>
        </p:nvSpPr>
        <p:spPr>
          <a:xfrm>
            <a:off x="5001162" y="5318923"/>
            <a:ext cx="4007311" cy="1368152"/>
          </a:xfrm>
          <a:prstGeom prst="wedgeEllipseCallout">
            <a:avLst>
              <a:gd name="adj1" fmla="val -34107"/>
              <a:gd name="adj2" fmla="val -55562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комфортной 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для  читательской активности среди обучающихся, педагогов и родителей</a:t>
            </a:r>
          </a:p>
        </p:txBody>
      </p:sp>
      <p:sp>
        <p:nvSpPr>
          <p:cNvPr id="12" name="Овальная выноска 11"/>
          <p:cNvSpPr/>
          <p:nvPr/>
        </p:nvSpPr>
        <p:spPr>
          <a:xfrm>
            <a:off x="179512" y="5318923"/>
            <a:ext cx="3617342" cy="1368151"/>
          </a:xfrm>
          <a:prstGeom prst="wedgeEllipseCallout">
            <a:avLst>
              <a:gd name="adj1" fmla="val 51455"/>
              <a:gd name="adj2" fmla="val -5544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издательской деятельности 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гимназии</a:t>
            </a:r>
          </a:p>
        </p:txBody>
      </p:sp>
      <p:sp>
        <p:nvSpPr>
          <p:cNvPr id="15" name="Овальная выноска 14"/>
          <p:cNvSpPr/>
          <p:nvPr/>
        </p:nvSpPr>
        <p:spPr>
          <a:xfrm>
            <a:off x="-508" y="3501008"/>
            <a:ext cx="3420380" cy="1656184"/>
          </a:xfrm>
          <a:prstGeom prst="wedgeEllipseCallout">
            <a:avLst>
              <a:gd name="adj1" fmla="val 54119"/>
              <a:gd name="adj2" fmla="val -6601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обучающихся, родителей и жителей микрорайона к участию в библиотечных  мероприятиях 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3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4096127"/>
            <a:ext cx="2542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87640" y="5589240"/>
            <a:ext cx="4336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Нетрадиционная выставочная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5963" y="0"/>
            <a:ext cx="9143999" cy="95410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Виды деятельности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в библиотечно-информационном центре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37420" y="1052736"/>
            <a:ext cx="8586664" cy="4536504"/>
            <a:chOff x="59381" y="743970"/>
            <a:chExt cx="9067447" cy="4810763"/>
          </a:xfrm>
        </p:grpSpPr>
        <p:pic>
          <p:nvPicPr>
            <p:cNvPr id="1026" name="Picture 2" descr="E:\плакат на стену\DSCN494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94" t="29335" r="4431" b="13633"/>
            <a:stretch/>
          </p:blipFill>
          <p:spPr bwMode="auto">
            <a:xfrm>
              <a:off x="4294026" y="2664861"/>
              <a:ext cx="4832802" cy="28898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:\мои фото\фото разные мои\DSCN3916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0269"/>
            <a:stretch/>
          </p:blipFill>
          <p:spPr bwMode="auto">
            <a:xfrm>
              <a:off x="59381" y="743970"/>
              <a:ext cx="4203694" cy="28898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622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5886"/>
            <a:ext cx="914400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Вовлечение обучающихся, родителей и жителей микрорайона к участию в библиотечных  мероприятиях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3454" y="1538142"/>
            <a:ext cx="306997" cy="37548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Выставочная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1288" y="1538142"/>
            <a:ext cx="3540000" cy="2604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5090" y="4074536"/>
            <a:ext cx="3592397" cy="2621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21" y="1484784"/>
            <a:ext cx="3566691" cy="2675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21" y="4074536"/>
            <a:ext cx="3566691" cy="2643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0" y="1355713"/>
            <a:ext cx="91440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628315" y="2924944"/>
            <a:ext cx="375733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деятельность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16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540</Words>
  <Application>Microsoft Office PowerPoint</Application>
  <PresentationFormat>Экран (4:3)</PresentationFormat>
  <Paragraphs>131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Владелец</cp:lastModifiedBy>
  <cp:revision>148</cp:revision>
  <dcterms:created xsi:type="dcterms:W3CDTF">2019-05-21T15:22:28Z</dcterms:created>
  <dcterms:modified xsi:type="dcterms:W3CDTF">2019-08-22T15:53:43Z</dcterms:modified>
</cp:coreProperties>
</file>