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4" r:id="rId4"/>
    <p:sldId id="265" r:id="rId5"/>
    <p:sldId id="266" r:id="rId6"/>
    <p:sldId id="267" r:id="rId7"/>
    <p:sldId id="268" r:id="rId8"/>
    <p:sldId id="269" r:id="rId9"/>
    <p:sldId id="271" r:id="rId10"/>
    <p:sldId id="261" r:id="rId11"/>
    <p:sldId id="257" r:id="rId12"/>
    <p:sldId id="258" r:id="rId13"/>
    <p:sldId id="259" r:id="rId14"/>
    <p:sldId id="260" r:id="rId15"/>
    <p:sldId id="283" r:id="rId16"/>
    <p:sldId id="288" r:id="rId17"/>
    <p:sldId id="289" r:id="rId18"/>
    <p:sldId id="286" r:id="rId19"/>
    <p:sldId id="273" r:id="rId20"/>
    <p:sldId id="274" r:id="rId21"/>
    <p:sldId id="290" r:id="rId22"/>
    <p:sldId id="275" r:id="rId23"/>
    <p:sldId id="276" r:id="rId24"/>
    <p:sldId id="291" r:id="rId25"/>
    <p:sldId id="298" r:id="rId26"/>
    <p:sldId id="292" r:id="rId27"/>
    <p:sldId id="297" r:id="rId28"/>
    <p:sldId id="296" r:id="rId29"/>
    <p:sldId id="295" r:id="rId30"/>
    <p:sldId id="294" r:id="rId31"/>
    <p:sldId id="299" r:id="rId32"/>
    <p:sldId id="300" r:id="rId33"/>
    <p:sldId id="278" r:id="rId34"/>
    <p:sldId id="293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FF00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4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56;&#1072;&#1073;&#1086;&#1095;&#1080;&#1081;%20&#1089;&#1090;&#1086;&#1083;\&#1064;&#1082;&#1086;&#1083;&#1072;\&#1054;%20&#1084;&#1091;&#1078;&#1077;&#1089;&#1090;&#1074;&#1077;%20&#1089;&#1087;&#1086;&#1077;&#1084;\&#1080;&#1079;%20&#1082;&#1080;&#1085;&#1086;&#1092;&#1080;&#1083;&#1100;&#1084;&#1072;%20&#1054;&#1092;&#1080;&#1094;&#1077;&#1088;&#1099;..mp3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2071678"/>
            <a:ext cx="7229500" cy="18288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+mn-lt"/>
              </a:rPr>
              <a:t>О мужестве споем, ребята ?</a:t>
            </a: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4046054"/>
            <a:ext cx="8143932" cy="281194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400" b="1" dirty="0" smtClean="0">
                <a:latin typeface="Times New Roman" pitchFamily="18" charset="0"/>
              </a:rPr>
              <a:t>Согласно Федеральному закону Российской Федерации №22-ф3 от 28 февраля 2007 года «О внесении изменения в статью 1-1 Федерального закона «О днях воинской славы и памятных датах России» внесено дополнение: </a:t>
            </a:r>
          </a:p>
          <a:p>
            <a:pPr>
              <a:defRPr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</a:rPr>
              <a:t>9 декабря – </a:t>
            </a:r>
          </a:p>
          <a:p>
            <a:pPr>
              <a:defRPr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</a:rPr>
              <a:t>День Героев Отечества</a:t>
            </a:r>
            <a:endParaRPr lang="ru-RU" dirty="0"/>
          </a:p>
        </p:txBody>
      </p:sp>
      <p:pic>
        <p:nvPicPr>
          <p:cNvPr id="4" name="Picture 2" descr="C:\Documents and Settings\Ирина\Рабочий стол\Новая папка\материал к презентации\aai.jpg"/>
          <p:cNvPicPr>
            <a:picLocks noChangeAspect="1" noChangeArrowheads="1"/>
          </p:cNvPicPr>
          <p:nvPr/>
        </p:nvPicPr>
        <p:blipFill>
          <a:blip r:embed="rId3" cstate="print">
            <a:lum bright="40000" contrast="10000"/>
          </a:blip>
          <a:srcRect/>
          <a:stretch>
            <a:fillRect/>
          </a:stretch>
        </p:blipFill>
        <p:spPr bwMode="auto">
          <a:xfrm>
            <a:off x="0" y="0"/>
            <a:ext cx="2277519" cy="23574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из кинофильма Офицеры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  <p:pic>
        <p:nvPicPr>
          <p:cNvPr id="7" name="il_fi" descr="http://www.tumencev.pp.ua/uploads/2011/02/2302-01.jpg"/>
          <p:cNvPicPr>
            <a:picLocks/>
          </p:cNvPicPr>
          <p:nvPr/>
        </p:nvPicPr>
        <p:blipFill>
          <a:blip r:embed="rId5" cstate="print">
            <a:lum bright="40000" contrast="20000"/>
          </a:blip>
          <a:srcRect/>
          <a:stretch>
            <a:fillRect/>
          </a:stretch>
        </p:blipFill>
        <p:spPr>
          <a:xfrm>
            <a:off x="6858005" y="0"/>
            <a:ext cx="2285995" cy="24288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000"/>
                            </p:stCondLst>
                            <p:childTnLst>
                              <p:par>
                                <p:cTn id="2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8"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8" descr="http://trinixy.ru/pics3/20081127/war_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52"/>
            <a:ext cx="9057633" cy="6500858"/>
          </a:xfrm>
          <a:prstGeom prst="rect">
            <a:avLst/>
          </a:prstGeom>
          <a:noFill/>
        </p:spPr>
      </p:pic>
      <p:pic>
        <p:nvPicPr>
          <p:cNvPr id="5" name="Picture 15" descr="WOW0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70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rayman182.blog.tut.by/files/2009/02/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14290"/>
            <a:ext cx="9167876" cy="6215106"/>
          </a:xfrm>
        </p:spPr>
      </p:pic>
      <p:pic>
        <p:nvPicPr>
          <p:cNvPr id="6" name="Picture 4" descr="http://trinixy.ru/pics3/20081127/war_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2" descr="http://mistikatv.ru/images/stories/0611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3971" y="3897769"/>
            <a:ext cx="156058" cy="113386"/>
          </a:xfrm>
          <a:prstGeom prst="rect">
            <a:avLst/>
          </a:prstGeom>
          <a:noFill/>
        </p:spPr>
      </p:pic>
      <p:pic>
        <p:nvPicPr>
          <p:cNvPr id="9" name="Picture 2" descr="http://mistikatv.ru/images/stories/0611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5702717" cy="4143380"/>
          </a:xfrm>
          <a:prstGeom prst="rect">
            <a:avLst/>
          </a:prstGeom>
          <a:noFill/>
        </p:spPr>
      </p:pic>
      <p:pic>
        <p:nvPicPr>
          <p:cNvPr id="11" name="Picture 4" descr="1257525763_4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3437464"/>
            <a:ext cx="5143504" cy="3420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2670648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9000"/>
            <a:ext cx="521368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trinixy.ru/pics3/20081127/war_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76750" y="0"/>
            <a:ext cx="4667250" cy="3500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trinixy.ru/pics3/20081127/war_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8604"/>
            <a:ext cx="9134659" cy="6000768"/>
          </a:xfrm>
          <a:prstGeom prst="rect">
            <a:avLst/>
          </a:prstGeom>
          <a:noFill/>
        </p:spPr>
      </p:pic>
      <p:pic>
        <p:nvPicPr>
          <p:cNvPr id="6" name="Picture 4" descr="http://neuruppin.webstolica.ru/_mod_files/ce_images/1945_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6947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Мои документы\Downloads\war_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57288" y="1643050"/>
            <a:ext cx="6085657" cy="3929090"/>
          </a:xfrm>
          <a:prstGeom prst="rect">
            <a:avLst/>
          </a:prstGeom>
          <a:noFill/>
        </p:spPr>
      </p:pic>
      <p:pic>
        <p:nvPicPr>
          <p:cNvPr id="9" name="Picture 4" descr="http://neuruppin.webstolica.ru/_mod_files/ce_images/sovetskij_soldat_ostavljaet_svoj_avtograf_na_kolonne_rejhstag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857232"/>
            <a:ext cx="4363910" cy="5500726"/>
          </a:xfrm>
          <a:prstGeom prst="rect">
            <a:avLst/>
          </a:prstGeom>
          <a:noFill/>
        </p:spPr>
      </p:pic>
      <p:pic>
        <p:nvPicPr>
          <p:cNvPr id="10" name="Picture 2" descr="http://russia.iratta.com/img/19_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596745"/>
          </a:xfrm>
          <a:prstGeom prst="rect">
            <a:avLst/>
          </a:prstGeom>
          <a:noFill/>
        </p:spPr>
      </p:pic>
      <p:pic>
        <p:nvPicPr>
          <p:cNvPr id="11" name="Picture 6" descr="http://img11.nnm.ru/b/9/0/5/5/39a04474c7bd538254706f12e0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36694"/>
            <a:ext cx="8858280" cy="6894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 descr="D:\Афганистан - ты боль моей души\_45444360_00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3286124"/>
            <a:ext cx="4960939" cy="3571876"/>
          </a:xfrm>
          <a:noFill/>
        </p:spPr>
      </p:pic>
      <p:pic>
        <p:nvPicPr>
          <p:cNvPr id="32774" name="Picture 3" descr="D:\Афганистан - ты боль моей души\1225301933-clip-41k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4831439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7" descr="D:\Афганистан - ты боль моей души\u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2557" y="3357562"/>
            <a:ext cx="515144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2" descr="D:\Афганистан - ты боль моей души\1278789342_dra_pos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06" y="0"/>
            <a:ext cx="4500594" cy="3402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Text Box 11"/>
          <p:cNvSpPr txBox="1">
            <a:spLocks noChangeArrowheads="1"/>
          </p:cNvSpPr>
          <p:nvPr/>
        </p:nvSpPr>
        <p:spPr bwMode="auto">
          <a:xfrm>
            <a:off x="0" y="6583363"/>
            <a:ext cx="4683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9E4F00"/>
                </a:solidFill>
                <a:latin typeface="Arial" charset="0"/>
              </a:rPr>
              <a:t>31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43240" y="214290"/>
            <a:ext cx="213872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err="1" smtClean="0">
                <a:ln w="6350">
                  <a:noFill/>
                </a:ln>
                <a:solidFill>
                  <a:srgbClr val="FF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oyarsky" pitchFamily="33" charset="0"/>
                <a:ea typeface="+mj-ea"/>
                <a:cs typeface="+mj-cs"/>
              </a:rPr>
              <a:t>Афган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:\Афганистан - ты боль моей души\1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2049" y="2285992"/>
            <a:ext cx="495195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аф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14478" y="2262714"/>
            <a:ext cx="6500858" cy="4382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57224" y="285728"/>
            <a:ext cx="63579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Boyarsky" pitchFamily="33" charset="0"/>
              </a:rPr>
              <a:t>Мы вернулись! Слышите, вернулись!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Boyarsky" pitchFamily="33" charset="0"/>
              </a:rPr>
              <a:t>Принимайте нас, какие есть.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Boyarsky" pitchFamily="33" charset="0"/>
              </a:rPr>
              <a:t>Мы от совести своей не отвернулись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Boyarsky" pitchFamily="33" charset="0"/>
              </a:rPr>
              <a:t>И не уронили свою честь!</a:t>
            </a:r>
            <a:endParaRPr lang="ru-RU" sz="2400" b="1" dirty="0">
              <a:solidFill>
                <a:srgbClr val="FFFF00"/>
              </a:solidFill>
              <a:latin typeface="Boyarsky" pitchFamily="33" charset="0"/>
            </a:endParaRPr>
          </a:p>
        </p:txBody>
      </p:sp>
      <p:pic>
        <p:nvPicPr>
          <p:cNvPr id="5" name="Picture 2" descr="D:\Афганистан - ты боль моей души\75afd37bbea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286908" cy="655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285728"/>
            <a:ext cx="7571881" cy="7232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100" b="1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oyarsky" pitchFamily="33" charset="0"/>
                <a:ea typeface="+mj-ea"/>
                <a:cs typeface="+mj-cs"/>
              </a:rPr>
              <a:t>Чечня – наша боль и скорбь</a:t>
            </a:r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14282" y="1000108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Picture 5" descr="ч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85982" y="1643050"/>
            <a:ext cx="6000792" cy="4374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5" descr="ч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098987" y="1142984"/>
            <a:ext cx="3929074" cy="5715016"/>
          </a:xfrm>
          <a:prstGeom prst="rect">
            <a:avLst/>
          </a:prstGeom>
          <a:noFill/>
        </p:spPr>
      </p:pic>
      <p:pic>
        <p:nvPicPr>
          <p:cNvPr id="13" name="Рисунок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1188042"/>
            <a:ext cx="3857652" cy="566995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Documents and Settings\Мама\Мои документы\Мои рисунки\Russian_paratroopers_9_may_2005_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8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Text Box 5"/>
          <p:cNvSpPr txBox="1">
            <a:spLocks noChangeArrowheads="1"/>
          </p:cNvSpPr>
          <p:nvPr/>
        </p:nvSpPr>
        <p:spPr bwMode="auto">
          <a:xfrm>
            <a:off x="0" y="6583363"/>
            <a:ext cx="4683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9E4F00"/>
                </a:solidFill>
                <a:latin typeface="Arial" charset="0"/>
              </a:rPr>
              <a:t>43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71612"/>
            <a:ext cx="8229600" cy="2428892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>ГЕРОЙ   –    это…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0000"/>
                </a:solidFill>
                <a:latin typeface="Boyarsky" pitchFamily="33" charset="0"/>
              </a:rPr>
              <a:t>Александр Невский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787775" y="1600200"/>
            <a:ext cx="5356225" cy="4495800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Его имя – одно из самых светлых и любимых русским народом.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1240 год - битва на Неве, которая дала ему историческое имя –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               Невский.</a:t>
            </a:r>
          </a:p>
          <a:p>
            <a:pPr>
              <a:buNone/>
              <a:defRPr/>
            </a:pPr>
            <a:r>
              <a:rPr lang="ru-RU" dirty="0" smtClean="0"/>
              <a:t>1242 год - Битва на Чудском озере… «Ледовое побоище»</a:t>
            </a:r>
          </a:p>
        </p:txBody>
      </p:sp>
      <p:pic>
        <p:nvPicPr>
          <p:cNvPr id="4100" name="il_fi" descr="http://artnow.ru/img/250000/250030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285860"/>
            <a:ext cx="3286125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 Box 7"/>
          <p:cNvSpPr txBox="1">
            <a:spLocks noChangeArrowheads="1"/>
          </p:cNvSpPr>
          <p:nvPr/>
        </p:nvSpPr>
        <p:spPr bwMode="auto">
          <a:xfrm>
            <a:off x="0" y="6583363"/>
            <a:ext cx="3238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9E4F00"/>
                </a:solidFill>
                <a:latin typeface="Arial" charset="0"/>
              </a:rPr>
              <a:t>2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А это герои?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Таня\Pictures\a2bbf7e30a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41785"/>
            <a:ext cx="8286776" cy="5516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Таня\Pictures\1289946428_zenit_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85720" y="1428736"/>
            <a:ext cx="8370169" cy="5572141"/>
          </a:xfrm>
          <a:prstGeom prst="rect">
            <a:avLst/>
          </a:prstGeom>
        </p:spPr>
      </p:pic>
      <p:pic>
        <p:nvPicPr>
          <p:cNvPr id="7" name="Picture 6" descr="C:\Users\Таня\Pictures\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428736"/>
            <a:ext cx="8286808" cy="5709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C:\Users\Таня\Pictures\vancouvz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1214422"/>
            <a:ext cx="8429684" cy="6256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-21433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А это герои?</a:t>
            </a:r>
            <a:endParaRPr lang="ru-RU" dirty="0"/>
          </a:p>
        </p:txBody>
      </p:sp>
      <p:pic>
        <p:nvPicPr>
          <p:cNvPr id="4" name="Picture 2" descr="C:\Users\Таня\Pictures\skinxedy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6"/>
            <a:ext cx="3071802" cy="307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Таня\Pictures\untitled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86232"/>
            <a:ext cx="397019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000364" y="1285860"/>
            <a:ext cx="635798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>
                <a:solidFill>
                  <a:prstClr val="white"/>
                </a:solidFill>
              </a:rPr>
              <a:t>Скинхедами или «</a:t>
            </a:r>
            <a:r>
              <a:rPr lang="ru-RU" sz="2600" dirty="0" err="1" smtClean="0">
                <a:solidFill>
                  <a:prstClr val="white"/>
                </a:solidFill>
              </a:rPr>
              <a:t>скинами</a:t>
            </a:r>
            <a:r>
              <a:rPr lang="ru-RU" sz="2600" dirty="0" smtClean="0">
                <a:solidFill>
                  <a:prstClr val="white"/>
                </a:solidFill>
              </a:rPr>
              <a:t>» называют участников неформального молодежного движения, возникшего в Англии, Европе и Америке во второй половине 20 века. Слово «скинхед» произошло от слияния двух английских слов </a:t>
            </a:r>
            <a:r>
              <a:rPr lang="ru-RU" sz="2600" dirty="0" err="1" smtClean="0">
                <a:solidFill>
                  <a:prstClr val="white"/>
                </a:solidFill>
              </a:rPr>
              <a:t>skin</a:t>
            </a:r>
            <a:r>
              <a:rPr lang="ru-RU" sz="2600" dirty="0" smtClean="0">
                <a:solidFill>
                  <a:prstClr val="white"/>
                </a:solidFill>
              </a:rPr>
              <a:t> (кожа) и </a:t>
            </a:r>
            <a:r>
              <a:rPr lang="ru-RU" sz="2600" dirty="0" err="1" smtClean="0">
                <a:solidFill>
                  <a:prstClr val="white"/>
                </a:solidFill>
              </a:rPr>
              <a:t>head</a:t>
            </a:r>
            <a:r>
              <a:rPr lang="ru-RU" sz="2600" dirty="0" smtClean="0">
                <a:solidFill>
                  <a:prstClr val="white"/>
                </a:solidFill>
              </a:rPr>
              <a:t> (голова) и в буквальном переводе означает «кожаная голова».</a:t>
            </a:r>
          </a:p>
          <a:p>
            <a:r>
              <a:rPr lang="ru-RU" sz="2600" dirty="0" smtClean="0">
                <a:solidFill>
                  <a:prstClr val="white"/>
                </a:solidFill>
              </a:rPr>
              <a:t>Основная идея движения – </a:t>
            </a:r>
          </a:p>
          <a:p>
            <a:r>
              <a:rPr lang="ru-RU" sz="2600" dirty="0" smtClean="0">
                <a:solidFill>
                  <a:prstClr val="white"/>
                </a:solidFill>
              </a:rPr>
              <a:t>борьба за «чистоту» </a:t>
            </a:r>
            <a:endParaRPr lang="ru-RU" dirty="0"/>
          </a:p>
        </p:txBody>
      </p:sp>
      <p:pic>
        <p:nvPicPr>
          <p:cNvPr id="8" name="Picture 2" descr="C:\Users\Таня\Pictures\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71470" y="642918"/>
            <a:ext cx="9215470" cy="6593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0"/>
            <a:ext cx="8515352" cy="470916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solidFill>
                  <a:srgbClr val="FFC000"/>
                </a:solidFill>
              </a:rPr>
              <a:t>Патриоти́зм</a:t>
            </a:r>
            <a:r>
              <a:rPr lang="ru-RU" sz="3200" dirty="0" smtClean="0">
                <a:solidFill>
                  <a:srgbClr val="FFFF00"/>
                </a:solidFill>
              </a:rPr>
              <a:t> (греч. </a:t>
            </a:r>
            <a:r>
              <a:rPr lang="el-GR" sz="3200" dirty="0" smtClean="0">
                <a:solidFill>
                  <a:srgbClr val="FFFF00"/>
                </a:solidFill>
              </a:rPr>
              <a:t>πατρίς</a:t>
            </a:r>
            <a:r>
              <a:rPr lang="ru-RU" sz="3200" dirty="0" smtClean="0">
                <a:solidFill>
                  <a:srgbClr val="FFFF00"/>
                </a:solidFill>
              </a:rPr>
              <a:t>  - отечество) - нравственный и политический принцип, социальное чувство, содержанием которого является любовь к Отечеству и готовность подчинить его интересам свои частные интересы. </a:t>
            </a:r>
          </a:p>
          <a:p>
            <a:r>
              <a:rPr lang="ru-RU" sz="3200" b="1" dirty="0" smtClean="0">
                <a:solidFill>
                  <a:srgbClr val="FFC000"/>
                </a:solidFill>
              </a:rPr>
              <a:t>Патриотизм</a:t>
            </a:r>
            <a:r>
              <a:rPr lang="ru-RU" sz="3200" dirty="0" smtClean="0">
                <a:solidFill>
                  <a:srgbClr val="FFC000"/>
                </a:solidFill>
              </a:rPr>
              <a:t> </a:t>
            </a:r>
            <a:r>
              <a:rPr lang="ru-RU" sz="3200" dirty="0" smtClean="0">
                <a:solidFill>
                  <a:srgbClr val="FFFF00"/>
                </a:solidFill>
              </a:rPr>
              <a:t>предполагает </a:t>
            </a:r>
          </a:p>
          <a:p>
            <a:pPr>
              <a:buNone/>
            </a:pPr>
            <a:r>
              <a:rPr lang="ru-RU" sz="3200" dirty="0" smtClean="0">
                <a:solidFill>
                  <a:srgbClr val="FFFF00"/>
                </a:solidFill>
              </a:rPr>
              <a:t>    - гордость достижениями и культурой своей Родины, </a:t>
            </a:r>
          </a:p>
          <a:p>
            <a:pPr>
              <a:buNone/>
            </a:pPr>
            <a:r>
              <a:rPr lang="ru-RU" sz="3200" dirty="0" smtClean="0">
                <a:solidFill>
                  <a:srgbClr val="FFFF00"/>
                </a:solidFill>
              </a:rPr>
              <a:t>    - желание сохранять её характер и культурные особенности, </a:t>
            </a:r>
          </a:p>
          <a:p>
            <a:pPr>
              <a:buNone/>
            </a:pPr>
            <a:r>
              <a:rPr lang="ru-RU" sz="3200" dirty="0" smtClean="0">
                <a:solidFill>
                  <a:srgbClr val="FFFF00"/>
                </a:solidFill>
              </a:rPr>
              <a:t>    - стремление защищать интересы Родины и своего народа.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643710"/>
          </a:xfrm>
        </p:spPr>
        <p:txBody>
          <a:bodyPr rtlCol="0">
            <a:normAutofit fontScale="92500" lnSpcReduction="10000"/>
          </a:bodyPr>
          <a:lstStyle/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bg1"/>
              </a:solidFill>
            </a:endParaRP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000" b="1" dirty="0" smtClean="0"/>
              <a:t>Патриотизм - преданность и любовь к своему отечеству, к своему народу. 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000" b="1" dirty="0" smtClean="0"/>
              <a:t> 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000" b="1" dirty="0" smtClean="0"/>
              <a:t>Патриот – человек, одушевлённый патриотизмом, или человек, преданный интересам какого-нибудь дела, горячо любящий что-нибудь.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000" b="1" i="1" dirty="0" smtClean="0">
                <a:solidFill>
                  <a:srgbClr val="FFFF00"/>
                </a:solidFill>
              </a:rPr>
              <a:t>Словарь С.И.Ожегова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000" b="1" dirty="0" smtClean="0"/>
              <a:t> 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000" b="1" dirty="0" smtClean="0"/>
              <a:t>Патриот – человек, преданный своему народу, любящий свое отечество, готовый на жертвы и совершающий подвиги во имя интересов своей родины.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000" b="1" dirty="0" smtClean="0"/>
              <a:t> 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000" b="1" i="1" dirty="0" smtClean="0">
                <a:solidFill>
                  <a:srgbClr val="FFFF00"/>
                </a:solidFill>
              </a:rPr>
              <a:t>Словарь Д.Н. Ушакова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Рафу к классному часу\фото и презент\PICT0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P10101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0098" y="571480"/>
            <a:ext cx="9956783" cy="56011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Рафу к классному часу\фото и презент\Изображение 1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03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Рафу к классному часу\фото и презент\Изображение 2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6908" cy="6967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Рабочий стол\Рафу к классному часу\фото и презент\270620122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03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Рафу к классному часу\фото и презент\PICT0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Орден Александра Невского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42976" y="2786058"/>
            <a:ext cx="8229600" cy="45259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400" dirty="0" smtClean="0"/>
              <a:t>                                        </a:t>
            </a:r>
            <a:r>
              <a:rPr lang="ru-RU" sz="2400" b="1" dirty="0" smtClean="0">
                <a:latin typeface="Times New Roman" pitchFamily="18" charset="0"/>
              </a:rPr>
              <a:t>Это одна из высших наград России.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dirty="0" smtClean="0">
                <a:latin typeface="Times New Roman" pitchFamily="18" charset="0"/>
              </a:rPr>
              <a:t>                                         Во время Великой Отечественной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dirty="0" smtClean="0">
                <a:latin typeface="Times New Roman" pitchFamily="18" charset="0"/>
              </a:rPr>
              <a:t>                                         войны этим орденом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dirty="0" smtClean="0">
                <a:latin typeface="Times New Roman" pitchFamily="18" charset="0"/>
              </a:rPr>
              <a:t>                                         награждались командиры,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dirty="0" smtClean="0">
                <a:latin typeface="Times New Roman" pitchFamily="18" charset="0"/>
              </a:rPr>
              <a:t>                                         проявившие отвагу.</a:t>
            </a:r>
          </a:p>
        </p:txBody>
      </p:sp>
      <p:pic>
        <p:nvPicPr>
          <p:cNvPr id="7172" name="Picture 4" descr="ONevs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00174"/>
            <a:ext cx="3929090" cy="44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0" y="6583363"/>
            <a:ext cx="3238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9E4F00"/>
                </a:solidFill>
                <a:latin typeface="Arial" charset="0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10101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Рабочий стол\Рафу к классному часу\фото и презент\PICT0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\Рабочий стол\Рафу к классному часу\фото и презент\IMG_14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6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85720" y="1857364"/>
            <a:ext cx="8215370" cy="271464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О мужестве споем,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ребята ?</a:t>
            </a:r>
            <a:endParaRPr kumimoji="0" lang="ru-RU" sz="7200" b="1" i="0" u="none" strike="noStrike" kern="1200" cap="none" spc="0" normalizeH="0" baseline="0" noProof="0" dirty="0">
              <a:ln w="6350">
                <a:noFill/>
              </a:ln>
              <a:solidFill>
                <a:srgbClr val="FF00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85720" y="1857364"/>
            <a:ext cx="8215370" cy="271464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О мужестве споем,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>ребята !</a:t>
            </a:r>
            <a:endParaRPr kumimoji="0" lang="ru-RU" sz="7200" b="1" i="0" u="none" strike="noStrike" kern="1200" cap="none" spc="0" normalizeH="0" baseline="0" noProof="0" dirty="0">
              <a:ln w="6350">
                <a:noFill/>
              </a:ln>
              <a:solidFill>
                <a:srgbClr val="FF00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</a:rPr>
              <a:t>Дмитрий Донской.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14480" y="1357298"/>
            <a:ext cx="8229600" cy="45259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                            </a:t>
            </a:r>
            <a:r>
              <a:rPr lang="ru-RU" dirty="0" smtClean="0">
                <a:latin typeface="Times New Roman" pitchFamily="18" charset="0"/>
              </a:rPr>
              <a:t>Повёл князь войско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latin typeface="Times New Roman" pitchFamily="18" charset="0"/>
              </a:rPr>
              <a:t>                               на берег реки Дон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latin typeface="Times New Roman" pitchFamily="18" charset="0"/>
              </a:rPr>
              <a:t>                               в просторное поле.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latin typeface="Times New Roman" pitchFamily="18" charset="0"/>
              </a:rPr>
              <a:t>                               Надев доспехи рядового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latin typeface="Times New Roman" pitchFamily="18" charset="0"/>
              </a:rPr>
              <a:t>                               воина, сражался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latin typeface="Times New Roman" pitchFamily="18" charset="0"/>
              </a:rPr>
              <a:t>                               со всеми в первых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latin typeface="Times New Roman" pitchFamily="18" charset="0"/>
              </a:rPr>
              <a:t>                               рядах.</a:t>
            </a:r>
          </a:p>
        </p:txBody>
      </p:sp>
      <p:pic>
        <p:nvPicPr>
          <p:cNvPr id="8196" name="Picture 4" descr="ordenl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90504" y="4498147"/>
            <a:ext cx="2553496" cy="2359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6" descr="pic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214422"/>
            <a:ext cx="4214842" cy="4776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142844" y="6143644"/>
            <a:ext cx="71707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b="1" dirty="0">
                <a:solidFill>
                  <a:srgbClr val="FF0000"/>
                </a:solidFill>
                <a:latin typeface="Boyarsky" pitchFamily="33" charset="0"/>
              </a:rPr>
              <a:t>Это была Куликовская битва</a:t>
            </a:r>
          </a:p>
        </p:txBody>
      </p:sp>
      <p:sp>
        <p:nvSpPr>
          <p:cNvPr id="8199" name="Text Box 9"/>
          <p:cNvSpPr txBox="1">
            <a:spLocks noChangeArrowheads="1"/>
          </p:cNvSpPr>
          <p:nvPr/>
        </p:nvSpPr>
        <p:spPr bwMode="auto">
          <a:xfrm>
            <a:off x="0" y="6583363"/>
            <a:ext cx="3238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9E4F00"/>
                </a:solidFill>
                <a:latin typeface="Arial" charset="0"/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</a:rPr>
              <a:t>Александр Васильевич Суворов.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484313"/>
            <a:ext cx="8229600" cy="50688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smtClean="0"/>
              <a:t>                              </a:t>
            </a:r>
            <a:r>
              <a:rPr lang="en-US" sz="2800" smtClean="0"/>
              <a:t>  </a:t>
            </a:r>
            <a:r>
              <a:rPr lang="ru-RU" sz="2800" smtClean="0">
                <a:latin typeface="Times New Roman" pitchFamily="18" charset="0"/>
              </a:rPr>
              <a:t>Полководец, имя которого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smtClean="0">
                <a:latin typeface="Times New Roman" pitchFamily="18" charset="0"/>
              </a:rPr>
              <a:t>                                 </a:t>
            </a:r>
            <a:r>
              <a:rPr lang="en-US" sz="2800" smtClean="0">
                <a:latin typeface="Times New Roman" pitchFamily="18" charset="0"/>
              </a:rPr>
              <a:t> </a:t>
            </a:r>
            <a:r>
              <a:rPr lang="ru-RU" sz="2800" smtClean="0">
                <a:latin typeface="Times New Roman" pitchFamily="18" charset="0"/>
              </a:rPr>
              <a:t>составляет честь и славу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smtClean="0">
                <a:latin typeface="Times New Roman" pitchFamily="18" charset="0"/>
              </a:rPr>
              <a:t>                                  РОССИИ!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smtClean="0">
                <a:latin typeface="Times New Roman" pitchFamily="18" charset="0"/>
              </a:rPr>
              <a:t>                                      Не себя прославлял, 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smtClean="0">
                <a:latin typeface="Times New Roman" pitchFamily="18" charset="0"/>
              </a:rPr>
              <a:t>                                      Россию защищал.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smtClean="0">
                <a:latin typeface="Times New Roman" pitchFamily="18" charset="0"/>
              </a:rPr>
              <a:t>                                         </a:t>
            </a:r>
            <a:r>
              <a:rPr lang="ru-RU" sz="2800" smtClean="0">
                <a:solidFill>
                  <a:srgbClr val="FF0000"/>
                </a:solidFill>
                <a:latin typeface="Times New Roman" pitchFamily="18" charset="0"/>
              </a:rPr>
              <a:t>«</a:t>
            </a:r>
            <a:r>
              <a:rPr lang="ru-RU" sz="2800" smtClean="0">
                <a:solidFill>
                  <a:srgbClr val="FF0000"/>
                </a:solidFill>
                <a:latin typeface="Boyarsky" pitchFamily="33" charset="0"/>
              </a:rPr>
              <a:t>Тяжело в учении –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smtClean="0">
                <a:latin typeface="Times New Roman" pitchFamily="18" charset="0"/>
              </a:rPr>
              <a:t>                                           </a:t>
            </a:r>
            <a:r>
              <a:rPr lang="ru-RU" sz="2800" smtClean="0">
                <a:solidFill>
                  <a:srgbClr val="FF0000"/>
                </a:solidFill>
                <a:latin typeface="Boyarsky" pitchFamily="33" charset="0"/>
              </a:rPr>
              <a:t>легко в бою».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smtClean="0">
                <a:latin typeface="Times New Roman" pitchFamily="18" charset="0"/>
              </a:rPr>
              <a:t>                              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smtClean="0"/>
              <a:t>                       </a:t>
            </a:r>
          </a:p>
        </p:txBody>
      </p:sp>
      <p:pic>
        <p:nvPicPr>
          <p:cNvPr id="11268" name="Picture 4" descr="jivopis_st590_suvoro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3382962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5" descr="крас орде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1412875"/>
            <a:ext cx="4781550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Text Box 7"/>
          <p:cNvSpPr txBox="1">
            <a:spLocks noChangeArrowheads="1"/>
          </p:cNvSpPr>
          <p:nvPr/>
        </p:nvSpPr>
        <p:spPr bwMode="auto">
          <a:xfrm>
            <a:off x="0" y="6583363"/>
            <a:ext cx="3238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9E4F00"/>
                </a:solidFill>
                <a:latin typeface="Arial" charset="0"/>
              </a:rPr>
              <a:t>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FFC000"/>
                </a:solidFill>
                <a:latin typeface="Times New Roman" pitchFamily="18" charset="0"/>
              </a:rPr>
              <a:t>Переход через Альпы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071670" y="1571612"/>
            <a:ext cx="8686800" cy="45259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                            Предстояло совершить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                            немыслимое: перейти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                            высочайшие вершины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                            Альп, покрытые льдом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                             и снегом.</a:t>
            </a:r>
          </a:p>
        </p:txBody>
      </p:sp>
      <p:pic>
        <p:nvPicPr>
          <p:cNvPr id="12292" name="Picture 4" descr="сувор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038" y="1412875"/>
            <a:ext cx="3857625" cy="517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4357688" y="4652963"/>
            <a:ext cx="4786312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  <a:latin typeface="Arial" charset="0"/>
              </a:rPr>
              <a:t>«</a:t>
            </a:r>
            <a:r>
              <a:rPr lang="ru-RU" sz="2400" b="1" dirty="0">
                <a:solidFill>
                  <a:srgbClr val="FFFF00"/>
                </a:solidFill>
                <a:latin typeface="Boyarsky" pitchFamily="33" charset="0"/>
              </a:rPr>
              <a:t>Один Бог может наградить Вас за то, что Вы сделали!</a:t>
            </a:r>
          </a:p>
          <a:p>
            <a:r>
              <a:rPr lang="ru-RU" sz="2400" b="1" dirty="0">
                <a:solidFill>
                  <a:srgbClr val="FFFF00"/>
                </a:solidFill>
                <a:latin typeface="Boyarsky" pitchFamily="33" charset="0"/>
              </a:rPr>
              <a:t>Нет наград, достойных вашей храбрости и искусства».</a:t>
            </a:r>
          </a:p>
        </p:txBody>
      </p:sp>
      <p:sp>
        <p:nvSpPr>
          <p:cNvPr id="12294" name="Text Box 7"/>
          <p:cNvSpPr txBox="1">
            <a:spLocks noChangeArrowheads="1"/>
          </p:cNvSpPr>
          <p:nvPr/>
        </p:nvSpPr>
        <p:spPr bwMode="auto">
          <a:xfrm>
            <a:off x="0" y="6583363"/>
            <a:ext cx="4683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9E4F00"/>
                </a:solidFill>
                <a:latin typeface="Arial" charset="0"/>
              </a:rPr>
              <a:t>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</a:rPr>
              <a:t>Михаил Илларионович Кутузов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628775"/>
            <a:ext cx="82296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Мудрый, добрый,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заботливый командир.</a:t>
            </a:r>
            <a:endParaRPr lang="ru-RU" smtClean="0">
              <a:solidFill>
                <a:srgbClr val="FF00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smtClean="0">
              <a:solidFill>
                <a:srgbClr val="FF0000"/>
              </a:solidFill>
            </a:endParaRPr>
          </a:p>
          <a:p>
            <a:pPr eaLnBrk="1" hangingPunct="1">
              <a:defRPr/>
            </a:pPr>
            <a:endParaRPr lang="ru-RU" smtClean="0">
              <a:solidFill>
                <a:srgbClr val="FF0000"/>
              </a:solidFill>
            </a:endParaRP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827088" y="3500438"/>
            <a:ext cx="48895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Boyarsky" pitchFamily="33" charset="0"/>
              </a:rPr>
              <a:t>«Нельзя загубить остаток войска.</a:t>
            </a:r>
          </a:p>
          <a:p>
            <a:r>
              <a:rPr lang="ru-RU" sz="2400" b="1" dirty="0">
                <a:solidFill>
                  <a:srgbClr val="FF0000"/>
                </a:solidFill>
                <a:latin typeface="Boyarsky" pitchFamily="33" charset="0"/>
              </a:rPr>
              <a:t>Без войска погибнет вся Россия, а с войском мы вернём Москву».</a:t>
            </a:r>
          </a:p>
        </p:txBody>
      </p:sp>
      <p:pic>
        <p:nvPicPr>
          <p:cNvPr id="13317" name="Рисунок 5" descr="Кутузов Михаил Илларионови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0" y="1285860"/>
            <a:ext cx="4286250" cy="4886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Text Box 7"/>
          <p:cNvSpPr txBox="1">
            <a:spLocks noChangeArrowheads="1"/>
          </p:cNvSpPr>
          <p:nvPr/>
        </p:nvSpPr>
        <p:spPr bwMode="auto">
          <a:xfrm>
            <a:off x="0" y="6583363"/>
            <a:ext cx="4683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9E4F00"/>
                </a:solidFill>
                <a:latin typeface="Arial" charset="0"/>
              </a:rPr>
              <a:t>11</a:t>
            </a:r>
          </a:p>
        </p:txBody>
      </p:sp>
      <p:pic>
        <p:nvPicPr>
          <p:cNvPr id="7" name="Picture 8" descr="орден Кутузо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571612"/>
            <a:ext cx="3937000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1889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</a:rPr>
              <a:t>Памятники Кутузову.</a:t>
            </a:r>
          </a:p>
        </p:txBody>
      </p:sp>
      <p:pic>
        <p:nvPicPr>
          <p:cNvPr id="15363" name="Picture 4" descr="ку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44" y="1428736"/>
            <a:ext cx="3601268" cy="480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5" descr="repphoto_11171_9009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29190" y="1428736"/>
            <a:ext cx="3571900" cy="4774254"/>
          </a:xfrm>
          <a:noFill/>
        </p:spPr>
      </p:pic>
      <p:sp>
        <p:nvSpPr>
          <p:cNvPr id="15365" name="Rectangle 6"/>
          <p:cNvSpPr>
            <a:spLocks noChangeArrowheads="1"/>
          </p:cNvSpPr>
          <p:nvPr/>
        </p:nvSpPr>
        <p:spPr bwMode="auto">
          <a:xfrm>
            <a:off x="827088" y="6237288"/>
            <a:ext cx="5041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>
                <a:latin typeface="Arial" charset="0"/>
              </a:rPr>
              <a:t>В Петербурге.</a:t>
            </a:r>
          </a:p>
        </p:txBody>
      </p:sp>
      <p:sp>
        <p:nvSpPr>
          <p:cNvPr id="15366" name="Rectangle 7"/>
          <p:cNvSpPr>
            <a:spLocks noChangeArrowheads="1"/>
          </p:cNvSpPr>
          <p:nvPr/>
        </p:nvSpPr>
        <p:spPr bwMode="auto">
          <a:xfrm>
            <a:off x="6011863" y="6237288"/>
            <a:ext cx="2663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Arial" charset="0"/>
              </a:rPr>
              <a:t>В Москве.</a:t>
            </a:r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0" y="6583363"/>
            <a:ext cx="4683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9E4F00"/>
                </a:solidFill>
                <a:latin typeface="Arial" charset="0"/>
              </a:rPr>
              <a:t>13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5" grpId="0"/>
      <p:bldP spid="153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ujREgkO65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571480"/>
            <a:ext cx="9306402" cy="6000768"/>
          </a:xfrm>
          <a:noFill/>
        </p:spPr>
      </p:pic>
      <p:sp>
        <p:nvSpPr>
          <p:cNvPr id="18436" name="Text Box 7"/>
          <p:cNvSpPr txBox="1">
            <a:spLocks noChangeArrowheads="1"/>
          </p:cNvSpPr>
          <p:nvPr/>
        </p:nvSpPr>
        <p:spPr bwMode="auto">
          <a:xfrm>
            <a:off x="0" y="6583363"/>
            <a:ext cx="4683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>
                <a:solidFill>
                  <a:srgbClr val="9E4F00"/>
                </a:solidFill>
                <a:latin typeface="Arial" charset="0"/>
              </a:rPr>
              <a:t>16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28572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ВЕЛИКАЯ</a:t>
            </a:r>
          </a:p>
          <a:p>
            <a:r>
              <a:rPr lang="ru-RU" sz="3600" b="1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ОТЕЧЕСТВЕННАЯ</a:t>
            </a:r>
          </a:p>
          <a:p>
            <a:r>
              <a:rPr lang="ru-RU" sz="3600" b="1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ВОЙНА </a:t>
            </a:r>
            <a:br>
              <a:rPr lang="ru-RU" sz="3600" b="1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</a:br>
            <a:r>
              <a:rPr lang="ru-RU" sz="3600" b="1" dirty="0" smtClean="0">
                <a:ln w="6350">
                  <a:noFill/>
                </a:ln>
                <a:solidFill>
                  <a:srgbClr val="FF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1941-1945</a:t>
            </a:r>
            <a:r>
              <a:rPr lang="ru-RU" sz="3600" b="1" dirty="0" smtClean="0">
                <a:ln w="6350">
                  <a:noFill/>
                </a:ln>
                <a:gradFill>
                  <a:gsLst>
                    <a:gs pos="0">
                      <a:srgbClr val="0F6FC6">
                        <a:tint val="73000"/>
                        <a:satMod val="145000"/>
                      </a:srgbClr>
                    </a:gs>
                    <a:gs pos="73000">
                      <a:srgbClr val="0F6FC6">
                        <a:tint val="73000"/>
                        <a:satMod val="145000"/>
                      </a:srgbClr>
                    </a:gs>
                    <a:gs pos="100000">
                      <a:srgbClr val="0F6FC6">
                        <a:tint val="83000"/>
                        <a:satMod val="143000"/>
                      </a:srgb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/>
                <a:ea typeface="+mj-ea"/>
                <a:cs typeface="+mj-cs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594</TotalTime>
  <Words>419</Words>
  <Application>Microsoft Office PowerPoint</Application>
  <PresentationFormat>Экран (4:3)</PresentationFormat>
  <Paragraphs>96</Paragraphs>
  <Slides>34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Апекс</vt:lpstr>
      <vt:lpstr>О мужестве споем, ребята ?</vt:lpstr>
      <vt:lpstr>Александр Невский</vt:lpstr>
      <vt:lpstr>Орден Александра Невского</vt:lpstr>
      <vt:lpstr>Дмитрий Донской.</vt:lpstr>
      <vt:lpstr>Александр Васильевич Суворов.</vt:lpstr>
      <vt:lpstr>Переход через Альпы</vt:lpstr>
      <vt:lpstr>Михаил Илларионович Кутузов</vt:lpstr>
      <vt:lpstr>Памятники Кутузову.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ГЕРОЙ   –    это…</vt:lpstr>
      <vt:lpstr>А это герои?</vt:lpstr>
      <vt:lpstr>А это герои?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мужестве споем, ребята?</dc:title>
  <dc:creator>user</dc:creator>
  <cp:lastModifiedBy>user</cp:lastModifiedBy>
  <cp:revision>70</cp:revision>
  <dcterms:modified xsi:type="dcterms:W3CDTF">2020-02-26T19:03:47Z</dcterms:modified>
</cp:coreProperties>
</file>