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  <p:sldMasterId id="2147483921" r:id="rId2"/>
  </p:sldMasterIdLst>
  <p:sldIdLst>
    <p:sldId id="278" r:id="rId3"/>
    <p:sldId id="276" r:id="rId4"/>
    <p:sldId id="28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3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3398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1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8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5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9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2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3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54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97349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0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7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5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47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6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7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79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15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7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9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0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89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5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0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8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5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1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0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64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61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  <p:sldLayoutId id="2147483920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  <p:sldLayoutId id="2147483936" r:id="rId15"/>
    <p:sldLayoutId id="2147483937" r:id="rId16"/>
    <p:sldLayoutId id="2147483938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42088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 ОУП.09 Экономика</a:t>
            </a:r>
          </a:p>
          <a:p>
            <a:pPr algn="ctr"/>
            <a:r>
              <a:rPr lang="ru-RU" sz="28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8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тему: «Кадры предприятия»</a:t>
            </a:r>
            <a:endParaRPr lang="ru-RU" sz="2800" b="1" cap="al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5448" y="4008274"/>
            <a:ext cx="45010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Автор:</a:t>
            </a:r>
            <a:endParaRPr lang="ru-RU" dirty="0" smtClean="0"/>
          </a:p>
          <a:p>
            <a:pPr marL="714375"/>
            <a:r>
              <a:rPr lang="ru-RU" sz="2000" b="1" dirty="0" smtClean="0">
                <a:solidFill>
                  <a:prstClr val="black"/>
                </a:solidFill>
              </a:rPr>
              <a:t>Ефимова </a:t>
            </a:r>
            <a:r>
              <a:rPr lang="ru-RU" sz="2000" b="1" dirty="0" smtClean="0">
                <a:solidFill>
                  <a:prstClr val="black"/>
                </a:solidFill>
              </a:rPr>
              <a:t>Анна Александровна</a:t>
            </a:r>
            <a:endParaRPr lang="ru-RU" sz="2000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98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Квалификация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5413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Степень овладения работниками той или иной профессией или специальностью.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5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859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Тарифные разряды и категории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3" y="274638"/>
            <a:ext cx="795208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характеризующие степень сложности работ.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5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026" y="59504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Уровень квалификации рабочих определяется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928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Разрядами.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21025"/>
              </p:ext>
            </p:extLst>
          </p:nvPr>
        </p:nvGraphicFramePr>
        <p:xfrm>
          <a:off x="1043608" y="3429000"/>
          <a:ext cx="7632848" cy="15240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72208"/>
                <a:gridCol w="781643"/>
                <a:gridCol w="966099"/>
                <a:gridCol w="966099"/>
                <a:gridCol w="966099"/>
                <a:gridCol w="966933"/>
                <a:gridCol w="1113767"/>
              </a:tblGrid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Разряды</a:t>
                      </a:r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Тарифные коэффициенты</a:t>
                      </a:r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1,0</a:t>
                      </a:r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1,1815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1,3593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1,8075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2,2593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2,7075</a:t>
                      </a:r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Тарифные  ставки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33,45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39,52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45,47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60,46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75,57</a:t>
                      </a:r>
                      <a:endParaRPr lang="ru-RU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90,57</a:t>
                      </a:r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83768" y="2829997"/>
            <a:ext cx="5220116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0918" tIns="45720" rIns="-8093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ST type B" pitchFamily="34" charset="0"/>
                <a:ea typeface="Times New Roman" pitchFamily="18" charset="0"/>
                <a:cs typeface="Times New Roman" pitchFamily="18" charset="0"/>
              </a:rPr>
              <a:t>Часовые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ST type B (plotter)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ST type B" pitchFamily="34" charset="0"/>
                <a:ea typeface="Times New Roman" pitchFamily="18" charset="0"/>
                <a:cs typeface="Times New Roman" pitchFamily="18" charset="0"/>
              </a:rPr>
              <a:t>тарифные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ST type B (plotter)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ST type B" pitchFamily="34" charset="0"/>
                <a:ea typeface="Times New Roman" pitchFamily="18" charset="0"/>
                <a:cs typeface="Times New Roman" pitchFamily="18" charset="0"/>
              </a:rPr>
              <a:t>ставки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0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Текучесть кадров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94928" y="1600200"/>
                <a:ext cx="7221488" cy="4525963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3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Показатель движения кадров. </a:t>
                </a:r>
              </a:p>
              <a:p>
                <a:pPr marL="0" indent="0" algn="ctr">
                  <a:buNone/>
                </a:pPr>
                <a:r>
                  <a:rPr lang="ru-RU" sz="3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Определяется по формуле</a:t>
                </a:r>
              </a:p>
              <a:p>
                <a:pPr marL="0" indent="0" algn="ctr">
                  <a:buNone/>
                </a:pPr>
                <a:r>
                  <a:rPr lang="ru-RU" sz="3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6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6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К</m:t>
                        </m:r>
                      </m:e>
                      <m:sub>
                        <m:r>
                          <a:rPr lang="ru-RU" sz="36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тек</m:t>
                        </m:r>
                      </m:sub>
                    </m:sSub>
                    <m:r>
                      <a:rPr lang="ru-RU" sz="3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sz="36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Ч</m:t>
                            </m:r>
                          </m:e>
                          <m:sub>
                            <m: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ув</m:t>
                            </m:r>
                          </m:sub>
                        </m:sSub>
                        <m:r>
                          <a:rPr lang="ru-RU" sz="36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Ч</m:t>
                            </m:r>
                          </m:e>
                          <m:sub>
                            <m:r>
                              <a:rPr lang="ru-RU" sz="36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сп</m:t>
                            </m:r>
                          </m:sub>
                        </m:sSub>
                      </m:e>
                    </m:d>
                    <m:r>
                      <a:rPr lang="ru-RU" sz="3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∗100</m:t>
                    </m:r>
                    <m:r>
                      <a:rPr lang="ru-RU" sz="36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endParaRPr lang="ru-RU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928" y="1600200"/>
                <a:ext cx="7221488" cy="45259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020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 1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302433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 основании табельного учета списочного состава рабочих НПЗ определите среднесписочную численность рабочих за июнь: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53407"/>
              </p:ext>
            </p:extLst>
          </p:nvPr>
        </p:nvGraphicFramePr>
        <p:xfrm>
          <a:off x="3563888" y="1340768"/>
          <a:ext cx="5255998" cy="5273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20855"/>
                <a:gridCol w="1117539"/>
                <a:gridCol w="620855"/>
                <a:gridCol w="1179630"/>
                <a:gridCol w="682945"/>
                <a:gridCol w="1034174"/>
              </a:tblGrid>
              <a:tr h="7291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Состояло</a:t>
                      </a:r>
                      <a:r>
                        <a:rPr lang="ru-RU" sz="1400" baseline="0" dirty="0" smtClean="0">
                          <a:latin typeface="Book Antiqua" panose="02040602050305030304" pitchFamily="18" charset="0"/>
                        </a:rPr>
                        <a:t> по списку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Состояло по списку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Состояло</a:t>
                      </a:r>
                      <a:r>
                        <a:rPr lang="ru-RU" sz="1400" baseline="0" dirty="0" smtClean="0">
                          <a:latin typeface="Book Antiqua" panose="02040602050305030304" pitchFamily="18" charset="0"/>
                        </a:rPr>
                        <a:t> по списку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11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21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3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13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23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4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</a:t>
                      </a:r>
                      <a:r>
                        <a:rPr lang="ru-RU" sz="1400" baseline="0" dirty="0" smtClean="0">
                          <a:latin typeface="Book Antiqua" panose="02040602050305030304" pitchFamily="18" charset="0"/>
                        </a:rPr>
                        <a:t> день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14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1211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24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5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15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25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1215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7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1215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17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27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1238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9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19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29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1239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Выходной день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20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30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 Antiqua" panose="02040602050305030304" pitchFamily="18" charset="0"/>
                        </a:rPr>
                        <a:t>1242</a:t>
                      </a:r>
                      <a:endParaRPr lang="ru-RU" sz="14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20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 1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302433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 основании табельного учета списочного состава рабочих НПЗ определите среднесписочную численность рабочих за июнь: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464620"/>
              </p:ext>
            </p:extLst>
          </p:nvPr>
        </p:nvGraphicFramePr>
        <p:xfrm>
          <a:off x="3563888" y="1340768"/>
          <a:ext cx="5255998" cy="527067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32048"/>
                <a:gridCol w="1306346"/>
                <a:gridCol w="421846"/>
                <a:gridCol w="1378639"/>
                <a:gridCol w="493569"/>
                <a:gridCol w="1223550"/>
              </a:tblGrid>
              <a:tr h="7291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Состояло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 по списку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Состояло по списку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Дата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Состояло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 по списку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(1210)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13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 день </a:t>
                      </a:r>
                      <a:r>
                        <a:rPr lang="ru-RU" sz="14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(1210)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1211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24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(1236)</a:t>
                      </a: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(1236)</a:t>
                      </a: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1215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27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1238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3038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1239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1648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Выходной день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Book Antiqua" panose="02040602050305030304" pitchFamily="18" charset="0"/>
                        </a:rPr>
                        <a:t>(1212)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20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1216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30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1242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3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Среднесписочная численность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928" y="1600200"/>
            <a:ext cx="77255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1210*5+1215*2+1210+1212*4+1218+1211+1216+1218*3+1216*2+1230+1236*6+1238+1239+1242=36 626/30=1221 чел.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20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 2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928" y="1600200"/>
            <a:ext cx="77255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среднесписочную численность работников, если явочная численность 200 человек, календарный фонд рабочего времени 365 дней, эффективный - 246 дней.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63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№2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94928" y="1600200"/>
                <a:ext cx="7725544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Определить среднесписочную численность работников, если явочная численность 200 человек, календарный фонд рабочего времени 365 дней, эффективный - 246 дней.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Ч</m:t>
                        </m:r>
                      </m:e>
                      <m:sub>
                        <m: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сп</m:t>
                        </m:r>
                      </m:sub>
                    </m:sSub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𝟑𝟔𝟓</m:t>
                        </m:r>
                      </m:num>
                      <m:den>
                        <m:r>
                          <a:rPr lang="ru-RU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𝟐𝟒𝟔</m:t>
                        </m:r>
                      </m:den>
                    </m:f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∗</m:t>
                    </m:r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𝟐𝟎𝟎</m:t>
                    </m:r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𝟐𝟗𝟕</m:t>
                    </m:r>
                    <m:r>
                      <a:rPr lang="ru-RU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чел.</m:t>
                    </m:r>
                  </m:oMath>
                </a14:m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928" y="1600200"/>
                <a:ext cx="7725544" cy="4525963"/>
              </a:xfrm>
              <a:blipFill rotWithShape="0">
                <a:blip r:embed="rId2"/>
                <a:stretch>
                  <a:fillRect l="-21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15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 3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928" y="1600200"/>
            <a:ext cx="77255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истекший период число уволенных по собственному желанию, прогулы и другие нарушения составило 12 человек. Среднесписочная численность за этот же период 200 человек. Определить коэффициент текучести кадров.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15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211" y="2120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Цель: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составом трудовых ресурсов организации и показателями их использования.  </a:t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/>
              <a:t/>
            </a:r>
            <a:br>
              <a:rPr lang="ru-RU" sz="6000" dirty="0"/>
            </a:b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633" y="29969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410469" y="1717948"/>
            <a:ext cx="7725544" cy="3701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60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Задача №3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94928" y="1600200"/>
                <a:ext cx="7725544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За истекший период число уволенных по собственному желанию, прогулы и другие нарушения составило 12 человек. Среднесписочная численность за этот же период 200 человек. Определить коэффициент текучести кадров.</a:t>
                </a:r>
                <a:b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К</m:t>
                          </m:r>
                        </m:e>
                        <m:sub>
                          <m: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тек</m:t>
                          </m:r>
                        </m:sub>
                      </m:sSub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ru-RU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𝟐𝟎𝟎</m:t>
                          </m:r>
                        </m:den>
                      </m:f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∗</m:t>
                      </m:r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𝟏𝟎𝟎</m:t>
                      </m:r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%=</m:t>
                      </m:r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ru-RU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928" y="1600200"/>
                <a:ext cx="7725544" cy="4525963"/>
              </a:xfrm>
              <a:blipFill rotWithShape="0">
                <a:blip r:embed="rId2"/>
                <a:stretch>
                  <a:fillRect l="-2131" r="-29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79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Закрепление изученного материала (рефлексия)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928" y="1600200"/>
            <a:ext cx="772554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Указать отличия списочного состава от явочного.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Показать как текучесть кадров влияет на работу предприятия.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 структурный состав кадров предприятия.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45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040" y="620688"/>
            <a:ext cx="8640960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5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343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211" y="2120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Задачи: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Знакомство с понятиями «кадры предприятия»; списочный состав, явочный состав, структура кадров, квалификация, текучесть кадров.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Воспитательная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ОК.01 Воспитание понимания сущности и значимости своей профессии.</a:t>
            </a:r>
            <a:br>
              <a:rPr lang="ru-RU" sz="2000" dirty="0"/>
            </a:br>
            <a:r>
              <a:rPr lang="ru-RU" sz="2000" dirty="0"/>
              <a:t>ОК.02 Умение организовать собственную деятельность.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Развивающая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ОК.03  </a:t>
            </a:r>
            <a:r>
              <a:rPr lang="ru-RU" sz="2000" dirty="0"/>
              <a:t>Воспитание решительности в принятии решений в стандартных  и не стандартных ситуациях. Умение самостоятельно определять задачи личностного развития, ориентироваться в условиях частой смены технологий в профессиональной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633" y="29969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410469" y="1717948"/>
            <a:ext cx="7725544" cy="3701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50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04667" cy="19812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предприятия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1"/>
            <a:ext cx="7776864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Совокупность работников различных профессионально-квалификационных групп, занятых на предприятии и входящих в его списочный состав.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Картинки по запросу кадры предприятия их классификация и структур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505" y="3789040"/>
            <a:ext cx="4710495" cy="306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71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Списочный состав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48921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работники принятые на работу. </a:t>
            </a:r>
          </a:p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Устанавливается на каждый </a:t>
            </a:r>
          </a:p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календарный день.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Картинки по запросу фото с работниками держат трудовой догов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552" y="3490731"/>
            <a:ext cx="5050904" cy="3367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Явочный состав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57201"/>
            <a:ext cx="77975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Работники непосредственно приступившие к своим обязанностям.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Картинки по запросу фото работники возле скважи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760" y="3360243"/>
            <a:ext cx="5240086" cy="3497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Структура кадров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1"/>
            <a:ext cx="8229600" cy="301379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и количественные соотношения отдельных категорий и групп работников предприятия.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6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Кадры предприятия делятся на категории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434" y="1196752"/>
            <a:ext cx="4125144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Промышленно-производственный персонал;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Непромышленный персонал.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65671"/>
            <a:ext cx="3488894" cy="2616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Картинки по запросу фото работники столов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74082"/>
            <a:ext cx="3488894" cy="2983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5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319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Промышленно-производственный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персонал делится на 2 группы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668344" cy="151216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Рабочие</a:t>
            </a:r>
            <a:r>
              <a:rPr lang="ru-RU" sz="3200" dirty="0" smtClean="0"/>
              <a:t> </a:t>
            </a:r>
            <a:r>
              <a:rPr lang="ru-RU" dirty="0" smtClean="0"/>
              <a:t>  &lt;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554164" y="2204864"/>
            <a:ext cx="577036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основные </a:t>
            </a:r>
          </a:p>
          <a:p>
            <a:pPr marL="0" indent="0">
              <a:buNone/>
            </a:pPr>
            <a:r>
              <a:rPr lang="ru-RU" dirty="0" smtClean="0"/>
              <a:t>вспомогательные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971600" y="3789040"/>
            <a:ext cx="7668344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2.Служащие</a:t>
            </a:r>
            <a:r>
              <a:rPr lang="ru-RU" dirty="0" smtClean="0"/>
              <a:t> &lt;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706564" y="3429000"/>
            <a:ext cx="577036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руководители</a:t>
            </a:r>
          </a:p>
          <a:p>
            <a:pPr marL="0" indent="0">
              <a:buNone/>
            </a:pPr>
            <a:r>
              <a:rPr lang="ru-RU" dirty="0" smtClean="0"/>
              <a:t>специалисты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dirty="0"/>
          </a:p>
        </p:txBody>
      </p:sp>
      <p:pic>
        <p:nvPicPr>
          <p:cNvPr id="15362" name="Picture 2" descr="Картинки по запросу фото работники основные вспомогательные нефтян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731" y="4507880"/>
            <a:ext cx="3502408" cy="2331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80" y="4564766"/>
            <a:ext cx="3367439" cy="2274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5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1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394</TotalTime>
  <Words>571</Words>
  <Application>Microsoft Office PowerPoint</Application>
  <PresentationFormat>Экран (4:3)</PresentationFormat>
  <Paragraphs>220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Параллакс</vt:lpstr>
      <vt:lpstr>1_Параллакс</vt:lpstr>
      <vt:lpstr>Презентация PowerPoint</vt:lpstr>
      <vt:lpstr>         Цель:  Знакомство с составом трудовых ресурсов организации и показателями их использования.    </vt:lpstr>
      <vt:lpstr>         Задачи:  Образовательная:  Знакомство с понятиями «кадры предприятия»; списочный состав, явочный состав, структура кадров, квалификация, текучесть кадров.  Воспитательная:   ОК.01 Воспитание понимания сущности и значимости своей профессии. ОК.02 Умение организовать собственную деятельность.  Развивающая:  ОК.03  Воспитание решительности в принятии решений в стандартных  и не стандартных ситуациях. Умение самостоятельно определять задачи личностного развития, ориентироваться в условиях частой смены технологий в профессиональной деятельности. </vt:lpstr>
      <vt:lpstr>Кадры предприятия</vt:lpstr>
      <vt:lpstr>Списочный состав</vt:lpstr>
      <vt:lpstr>Явочный состав</vt:lpstr>
      <vt:lpstr>Структура кадров</vt:lpstr>
      <vt:lpstr>Кадры предприятия делятся на категории</vt:lpstr>
      <vt:lpstr>Промышленно-производственный персонал делится на 2 группы</vt:lpstr>
      <vt:lpstr>Квалификация</vt:lpstr>
      <vt:lpstr>Тарифные разряды и категории</vt:lpstr>
      <vt:lpstr>Уровень квалификации рабочих определяется</vt:lpstr>
      <vt:lpstr>Текучесть кадров</vt:lpstr>
      <vt:lpstr>Задача № 1</vt:lpstr>
      <vt:lpstr>Задача № 1</vt:lpstr>
      <vt:lpstr>Среднесписочная численность</vt:lpstr>
      <vt:lpstr>Задача № 2</vt:lpstr>
      <vt:lpstr>Задача №2</vt:lpstr>
      <vt:lpstr>Задача № 3</vt:lpstr>
      <vt:lpstr>Задача №3 </vt:lpstr>
      <vt:lpstr>Закрепление изученного материала (рефлексия)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Кадры предприятия Движение кадров</dc:title>
  <dc:creator>1</dc:creator>
  <cp:lastModifiedBy>1</cp:lastModifiedBy>
  <cp:revision>30</cp:revision>
  <dcterms:modified xsi:type="dcterms:W3CDTF">2021-06-29T07:31:32Z</dcterms:modified>
</cp:coreProperties>
</file>