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2" r:id="rId2"/>
    <p:sldId id="287" r:id="rId3"/>
    <p:sldId id="256" r:id="rId4"/>
    <p:sldId id="257" r:id="rId5"/>
    <p:sldId id="269" r:id="rId6"/>
    <p:sldId id="258" r:id="rId7"/>
    <p:sldId id="270" r:id="rId8"/>
    <p:sldId id="259" r:id="rId9"/>
    <p:sldId id="260" r:id="rId10"/>
    <p:sldId id="271" r:id="rId11"/>
    <p:sldId id="261" r:id="rId12"/>
    <p:sldId id="263" r:id="rId13"/>
    <p:sldId id="272" r:id="rId14"/>
    <p:sldId id="274" r:id="rId15"/>
    <p:sldId id="268" r:id="rId16"/>
    <p:sldId id="275" r:id="rId17"/>
    <p:sldId id="276" r:id="rId18"/>
    <p:sldId id="277" r:id="rId19"/>
    <p:sldId id="278" r:id="rId20"/>
    <p:sldId id="279" r:id="rId21"/>
    <p:sldId id="280" r:id="rId22"/>
    <p:sldId id="281" r:id="rId23"/>
    <p:sldId id="282" r:id="rId24"/>
    <p:sldId id="283" r:id="rId25"/>
    <p:sldId id="284" r:id="rId26"/>
    <p:sldId id="285" r:id="rId27"/>
    <p:sldId id="286" r:id="rId28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1" d="100"/>
          <a:sy n="111" d="100"/>
        </p:scale>
        <p:origin x="-161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F3E1DF-4A60-40FA-9047-DB7C7934E94C}" type="datetimeFigureOut">
              <a:rPr lang="ru-RU"/>
              <a:pPr>
                <a:defRPr/>
              </a:pPr>
              <a:t>21.03.2022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6DF8E4-F040-4425-BD69-352FE92EB25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587767-F037-4ADA-873C-71EAEB471203}" type="datetimeFigureOut">
              <a:rPr lang="ru-RU"/>
              <a:pPr>
                <a:defRPr/>
              </a:pPr>
              <a:t>21.03.2022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7B4557-DCC7-4F28-BD36-1D58CCAA31F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BAB7AF-2967-4D52-B473-99CF0F7FAFDA}" type="datetimeFigureOut">
              <a:rPr lang="ru-RU"/>
              <a:pPr>
                <a:defRPr/>
              </a:pPr>
              <a:t>21.03.2022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5B4907-FB89-477C-B9D6-1F8D7B9D9FA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A1EB6F-445D-43A6-A46C-F21AFD4F9434}" type="datetimeFigureOut">
              <a:rPr lang="ru-RU"/>
              <a:pPr>
                <a:defRPr/>
              </a:pPr>
              <a:t>21.03.2022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E8C43E-C59B-4730-90DE-A88CA47E5D1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D832E3-59D2-42E8-9CD8-861CAF89A976}" type="datetimeFigureOut">
              <a:rPr lang="ru-RU"/>
              <a:pPr>
                <a:defRPr/>
              </a:pPr>
              <a:t>21.03.2022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1080FD-E0F7-436B-906B-11BD1D9D169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FDA8FB-11F3-4574-9933-4F29E1D1B59C}" type="datetimeFigureOut">
              <a:rPr lang="ru-RU"/>
              <a:pPr>
                <a:defRPr/>
              </a:pPr>
              <a:t>21.03.2022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41573E-EB1F-42B4-A0CA-77779B051E3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5BCA11-366E-4FCB-B221-D07412A68697}" type="datetimeFigureOut">
              <a:rPr lang="ru-RU"/>
              <a:pPr>
                <a:defRPr/>
              </a:pPr>
              <a:t>21.03.2022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B4A6E8-94C5-49CF-8316-3E4E1C14AF5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D12C8E-A5D5-485C-B354-F5636E24DFA2}" type="datetimeFigureOut">
              <a:rPr lang="ru-RU"/>
              <a:pPr>
                <a:defRPr/>
              </a:pPr>
              <a:t>21.03.2022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DC0D29-D644-4CFC-800C-2EFF45D9CD1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466644-4021-4500-9040-ABC9A723CAA5}" type="datetimeFigureOut">
              <a:rPr lang="ru-RU"/>
              <a:pPr>
                <a:defRPr/>
              </a:pPr>
              <a:t>21.03.2022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C98304-6D3B-408B-9908-783614D6103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7E57C2-1C40-4877-A228-60AC0E0E5633}" type="datetimeFigureOut">
              <a:rPr lang="ru-RU"/>
              <a:pPr>
                <a:defRPr/>
              </a:pPr>
              <a:t>21.03.2022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AC1796-B331-4807-BA43-6BEE636609A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5971AC-8485-4D00-91F1-9562582F2C16}" type="datetimeFigureOut">
              <a:rPr lang="ru-RU"/>
              <a:pPr>
                <a:defRPr/>
              </a:pPr>
              <a:t>21.03.2022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76261B-25B4-4272-83C5-9723F0CAF3B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763E8397-D79A-48F5-AFB3-7CA111892F56}" type="datetimeFigureOut">
              <a:rPr lang="ru-RU"/>
              <a:pPr>
                <a:defRPr/>
              </a:pPr>
              <a:t>21.03.2022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9A412FE8-46CF-4959-996E-8FCA977D542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://osoznanie.org/uploads/posts/2011-06/1309330348_x_e5c5b143.jpg" TargetMode="Externa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2.xml"/><Relationship Id="rId1" Type="http://schemas.openxmlformats.org/officeDocument/2006/relationships/video" Target="file:///F:\Silhouette%20Illusion\Silhouette%20Illusion.avi" TargetMode="External"/><Relationship Id="rId4" Type="http://schemas.openxmlformats.org/officeDocument/2006/relationships/image" Target="../media/image7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 descr="Шаблон презентации &quot;Школьный&quot; с колокольчиком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0"/>
            <a:ext cx="7772400" cy="151130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«ПРОФОРИЕНТАЦИЯ»</a:t>
            </a:r>
            <a:b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/>
              <a:t> </a:t>
            </a:r>
            <a:r>
              <a:rPr lang="ru-RU" b="1" dirty="0" smtClean="0"/>
              <a:t> «В мире профессий»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     Истинное сокровище для       людей - умение трудиться.</a:t>
            </a:r>
            <a:br>
              <a:rPr lang="ru-RU" dirty="0" smtClean="0"/>
            </a:br>
            <a:r>
              <a:rPr lang="ru-RU" dirty="0" smtClean="0"/>
              <a:t>Эзоп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sz="2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753600" cy="7343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260648"/>
            <a:ext cx="8784976" cy="6480720"/>
          </a:xfrm>
        </p:spPr>
        <p:txBody>
          <a:bodyPr/>
          <a:lstStyle/>
          <a:p>
            <a:pPr algn="ctr">
              <a:buNone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ЗИГЗАГ</a:t>
            </a:r>
          </a:p>
          <a:p>
            <a:pPr>
              <a:buNone/>
            </a:pP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Эта фигура символизирует 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креативность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творчество. Если вы твердо выбрали  зигзаг</a:t>
            </a:r>
            <a:r>
              <a:rPr kumimoji="0" lang="ru-RU" sz="16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в 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качестве основной формы, то вы скорее всего истинный «правополушарный» мыслитель, инакомыслящий. </a:t>
            </a:r>
          </a:p>
          <a:p>
            <a:pPr marL="0" lvl="0" indent="0">
              <a:spcBef>
                <a:spcPct val="0"/>
              </a:spcBef>
              <a:buNone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Вам, как и вашему ближайшему родственнику Кругу</a:t>
            </a:r>
            <a:r>
              <a:rPr kumimoji="0" lang="ru-RU" sz="16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свойственны образность, интуитивность, 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интегративность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мозаичность. Мысль Зигзага делает отчаянные прыжки от «а» к «я», поэтому многим «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левополушарным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» трудно понять Зигзагов. 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lvl="0" indent="0">
              <a:spcBef>
                <a:spcPct val="0"/>
              </a:spcBef>
              <a:buNone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	«Правополушарное» мышление не фиксируется на деталях, поэтому оно, упрощая в чем-то картину мира, позволяет строить целостные, гармоничные концепции и образы, видеть красоту. Зигзаги обычно имеют развитое эстетическое чувство. 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lvl="0" indent="0">
              <a:spcBef>
                <a:spcPct val="0"/>
              </a:spcBef>
              <a:buNone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	В отличие от Кругов, Зигзаги вовсе не заинтересованы в консенсусе и добиваются синтеза не путем уступок, а заострением конфликта идей и построением новой концепции, в которой этот конфликт получает свое разрешение, «снимается». Причем, используя свое природное остроумие, они могут быть весьма язвительными, «открывая глаза» другим. 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lvl="0" indent="0">
              <a:spcBef>
                <a:spcPct val="0"/>
              </a:spcBef>
              <a:buNone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	В работе им требуется независимость от других и высокий уровень стимуляции на рабочем месте. Тогда Зигзаг «оживает» и начинает</a:t>
            </a:r>
            <a:r>
              <a:rPr kumimoji="0" lang="ru-RU" sz="16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генерировать новые идеи и методы работы. Зигзаги — идеалисты, отсюда берут начало такие их черты, как непрактичность, наивность. 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lvl="0" indent="0">
              <a:spcBef>
                <a:spcPct val="0"/>
              </a:spcBef>
              <a:buNone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	Зигзаг — самый возбудимый из пяти фигур. Они несдержанны, очень экспрессивны, что</a:t>
            </a:r>
            <a:r>
              <a:rPr kumimoji="0" lang="ru-RU" sz="16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часто мешает им проводить свои идеи в жизнь. К тому же они не сильны в проработке конкретных деталей и не слишком настойчивы в доведении дела до конца ( так как с утратой новизны теряется и интерес к идее)..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753600" cy="7343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33375"/>
            <a:ext cx="8229600" cy="5792788"/>
          </a:xfrm>
        </p:spPr>
        <p:txBody>
          <a:bodyPr rtlCol="0">
            <a:normAutofit lnSpcReduction="10000"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u="sng" dirty="0" smtClean="0">
                <a:latin typeface="Times New Roman" pitchFamily="18" charset="0"/>
                <a:cs typeface="Times New Roman" pitchFamily="18" charset="0"/>
              </a:rPr>
              <a:t>Выбор профессии </a:t>
            </a:r>
            <a:r>
              <a:rPr lang="ru-RU" dirty="0" smtClean="0"/>
              <a:t>- это очень важное событие в жизни каждого человека. Но какую бы профессию вы ни выбрали, вам всегда пригодятся знания, полученные в школе. Поэтому постарайтесь уже сейчас определить область ваших интересов, больше читайте, набирайтесь опыта и знаний. Для этого нужно пробовать себя в самых разных областях. Как хорошо заметил один мудрец: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/>
              <a:t> </a:t>
            </a:r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«Чтобы не ошибаться, нужно иметь опыт. Чтобы иметь опыт, нужно ошибаться».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753600" cy="7343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107504" y="1268760"/>
            <a:ext cx="8712968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Font typeface="Wingdings" pitchFamily="2" charset="2"/>
              <a:buChar char="v"/>
            </a:pPr>
            <a:r>
              <a:rPr lang="ru-RU" sz="2000" b="1" dirty="0" smtClean="0"/>
              <a:t> Методика предназначена для отбора на различные типы профессий в соответствии с классификацией типов профессий Е. А Климова по признаку </a:t>
            </a:r>
            <a:r>
              <a:rPr lang="ru-RU" sz="2000" b="1" i="1" dirty="0" smtClean="0"/>
              <a:t>«предмет труда</a:t>
            </a:r>
            <a:r>
              <a:rPr lang="ru-RU" sz="2000" b="1" dirty="0" smtClean="0"/>
              <a:t>»: </a:t>
            </a:r>
          </a:p>
          <a:p>
            <a:pPr algn="ctr"/>
            <a:r>
              <a:rPr lang="ru-RU" sz="2000" dirty="0" smtClean="0"/>
              <a:t>	</a:t>
            </a:r>
          </a:p>
          <a:p>
            <a:pPr algn="ctr">
              <a:buFont typeface="Wingdings" pitchFamily="2" charset="2"/>
              <a:buChar char="v"/>
            </a:pPr>
            <a:r>
              <a:rPr lang="ru-RU" sz="2000" b="1" dirty="0" smtClean="0"/>
              <a:t>В каждой из 20 пар предлагаемых видов деятельности выбрать только один вид и в соответствующей клетке листа ответов поставить знак «+».</a:t>
            </a:r>
          </a:p>
          <a:p>
            <a:pPr algn="ctr">
              <a:buFont typeface="Wingdings" pitchFamily="2" charset="2"/>
              <a:buChar char="v"/>
            </a:pPr>
            <a:endParaRPr lang="ru-RU" sz="2000" b="1" dirty="0" smtClean="0"/>
          </a:p>
          <a:p>
            <a:pPr algn="ctr">
              <a:buFont typeface="Wingdings" pitchFamily="2" charset="2"/>
              <a:buChar char="v"/>
            </a:pPr>
            <a:r>
              <a:rPr lang="ru-RU" sz="2000" b="1" dirty="0" smtClean="0"/>
              <a:t> </a:t>
            </a:r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</a:rPr>
              <a:t>Инструкция!</a:t>
            </a:r>
            <a:r>
              <a:rPr lang="ru-RU" sz="2000" b="1" dirty="0" smtClean="0"/>
              <a:t> «Предположим, что после соответствующего обучения Вы сможете выполнить любую работу. Но если бы Вам пришлось выбирать только из двух возможностей, что бы Вы предпочли?».</a:t>
            </a:r>
            <a:endParaRPr lang="ru-RU" sz="2000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753600" cy="7343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395536" y="764704"/>
            <a:ext cx="828092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buFont typeface="Wingdings" pitchFamily="2" charset="2"/>
              <a:buChar char="v"/>
            </a:pP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Лист ответов сделан так, чтобы можно было подсчитать число знаков «+» в каждом из 5-ти столбцов. </a:t>
            </a:r>
          </a:p>
          <a:p>
            <a:pPr lvl="0">
              <a:buFont typeface="Wingdings" pitchFamily="2" charset="2"/>
              <a:buChar char="v"/>
            </a:pPr>
            <a:endParaRPr lang="ru-RU" sz="3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>
              <a:buFont typeface="Wingdings" pitchFamily="2" charset="2"/>
              <a:buChar char="v"/>
            </a:pP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Каждый из 5-ти столбцов соответствует определенному типу профессии. </a:t>
            </a:r>
          </a:p>
          <a:p>
            <a:pPr lvl="0">
              <a:buFont typeface="Wingdings" pitchFamily="2" charset="2"/>
              <a:buChar char="v"/>
            </a:pPr>
            <a:endParaRPr lang="ru-RU" sz="3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>
              <a:buFont typeface="Wingdings" pitchFamily="2" charset="2"/>
              <a:buChar char="v"/>
            </a:pP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Выбрать тот  тип профессий, который получил максимальное число знаков «+».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753600" cy="7343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Ключ к тесту</a:t>
            </a:r>
            <a:endParaRPr lang="ru-RU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539552" y="1124744"/>
          <a:ext cx="8208912" cy="5184576"/>
        </p:xfrm>
        <a:graphic>
          <a:graphicData uri="http://schemas.openxmlformats.org/drawingml/2006/table">
            <a:tbl>
              <a:tblPr/>
              <a:tblGrid>
                <a:gridCol w="4104456"/>
                <a:gridCol w="4104456"/>
              </a:tblGrid>
              <a:tr h="432048">
                <a:tc>
                  <a:txBody>
                    <a:bodyPr/>
                    <a:lstStyle/>
                    <a:p>
                      <a:r>
                        <a:rPr lang="ru-RU" sz="2800" dirty="0"/>
                        <a:t>Типы профессий 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dirty="0"/>
                        <a:t>Номера вопросов 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864096">
                <a:tc>
                  <a:txBody>
                    <a:bodyPr/>
                    <a:lstStyle/>
                    <a:p>
                      <a:r>
                        <a:rPr lang="ru-RU" sz="2800" dirty="0"/>
                        <a:t>Человек-природа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dirty="0"/>
                        <a:t>1а, 3б, 6а, 10а, 11а, 13б, 16а, 20а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864096">
                <a:tc>
                  <a:txBody>
                    <a:bodyPr/>
                    <a:lstStyle/>
                    <a:p>
                      <a:r>
                        <a:rPr lang="ru-RU" sz="2800" dirty="0"/>
                        <a:t>Человек-техника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dirty="0"/>
                        <a:t>1б, 4а, 7б, 9а, 11б, 14а, 17б, 19а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864096">
                <a:tc>
                  <a:txBody>
                    <a:bodyPr/>
                    <a:lstStyle/>
                    <a:p>
                      <a:r>
                        <a:rPr lang="ru-RU" sz="2800" dirty="0"/>
                        <a:t>Человек-человек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dirty="0"/>
                        <a:t>2а, 4б, 6б, 8а, 12а, 14б, 16б, 18а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864096">
                <a:tc>
                  <a:txBody>
                    <a:bodyPr/>
                    <a:lstStyle/>
                    <a:p>
                      <a:r>
                        <a:rPr lang="ru-RU" sz="2800"/>
                        <a:t>Человек-знаковая система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dirty="0"/>
                        <a:t>2б, 5а, 9б, 10б, 12б,15а, 19б, 20б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296144">
                <a:tc>
                  <a:txBody>
                    <a:bodyPr/>
                    <a:lstStyle/>
                    <a:p>
                      <a:r>
                        <a:rPr lang="ru-RU" sz="2800"/>
                        <a:t>Человек-художественный образ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dirty="0"/>
                        <a:t>3а, 5б, 7а, 8б, 13а, 15б, 17а, 18б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472966" y="1135117"/>
          <a:ext cx="8355724" cy="5297214"/>
        </p:xfrm>
        <a:graphic>
          <a:graphicData uri="http://schemas.openxmlformats.org/drawingml/2006/table">
            <a:tbl>
              <a:tblPr firstRow="1"/>
              <a:tblGrid>
                <a:gridCol w="8355724"/>
              </a:tblGrid>
              <a:tr h="5297214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488731" y="1119352"/>
          <a:ext cx="8355724" cy="551793"/>
        </p:xfrm>
        <a:graphic>
          <a:graphicData uri="http://schemas.openxmlformats.org/drawingml/2006/table">
            <a:tbl>
              <a:tblPr/>
              <a:tblGrid>
                <a:gridCol w="8355724"/>
              </a:tblGrid>
              <a:tr h="551793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solidFill>
                        <a:schemeClr val="tx2">
                          <a:lumMod val="90000"/>
                        </a:schemeClr>
                      </a:solidFill>
                      <a:prstDash val="solid"/>
                    </a:lnL>
                    <a:lnR w="12700" cmpd="sng">
                      <a:solidFill>
                        <a:schemeClr val="tx2">
                          <a:lumMod val="90000"/>
                        </a:schemeClr>
                      </a:solidFill>
                      <a:prstDash val="solid"/>
                    </a:lnR>
                    <a:lnT w="12700" cmpd="sng">
                      <a:solidFill>
                        <a:schemeClr val="tx2">
                          <a:lumMod val="90000"/>
                        </a:schemeClr>
                      </a:solidFill>
                      <a:prstDash val="solid"/>
                    </a:lnT>
                    <a:lnB w="12700" cmpd="sng">
                      <a:solidFill>
                        <a:schemeClr val="tx2">
                          <a:lumMod val="90000"/>
                        </a:schemeClr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graphicFrame>
        <p:nvGraphicFramePr>
          <p:cNvPr id="10" name="Таблица 9"/>
          <p:cNvGraphicFramePr>
            <a:graphicFrameLocks noGrp="1"/>
          </p:cNvGraphicFramePr>
          <p:nvPr/>
        </p:nvGraphicFramePr>
        <p:xfrm>
          <a:off x="4556234" y="1124744"/>
          <a:ext cx="4256690" cy="5328592"/>
        </p:xfrm>
        <a:graphic>
          <a:graphicData uri="http://schemas.openxmlformats.org/drawingml/2006/table">
            <a:tbl>
              <a:tblPr/>
              <a:tblGrid>
                <a:gridCol w="4256690"/>
              </a:tblGrid>
              <a:tr h="5328592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solidFill>
                        <a:schemeClr val="tx2">
                          <a:lumMod val="90000"/>
                        </a:schemeClr>
                      </a:solidFill>
                      <a:prstDash val="solid"/>
                    </a:lnL>
                    <a:lnR w="12700" cmpd="sng">
                      <a:solidFill>
                        <a:schemeClr val="tx2">
                          <a:lumMod val="90000"/>
                        </a:schemeClr>
                      </a:solidFill>
                      <a:prstDash val="solid"/>
                    </a:lnR>
                    <a:lnT w="12700" cmpd="sng">
                      <a:solidFill>
                        <a:schemeClr val="tx2">
                          <a:lumMod val="90000"/>
                        </a:schemeClr>
                      </a:solidFill>
                      <a:prstDash val="solid"/>
                    </a:lnT>
                    <a:lnB w="12700" cmpd="sng">
                      <a:solidFill>
                        <a:schemeClr val="tx2">
                          <a:lumMod val="90000"/>
                        </a:schemeClr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753600" cy="7343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39" name="Содержимое 2"/>
          <p:cNvSpPr>
            <a:spLocks noGrp="1"/>
          </p:cNvSpPr>
          <p:nvPr>
            <p:ph idx="1"/>
          </p:nvPr>
        </p:nvSpPr>
        <p:spPr>
          <a:xfrm>
            <a:off x="468313" y="1484313"/>
            <a:ext cx="8229600" cy="4525962"/>
          </a:xfrm>
        </p:spPr>
        <p:txBody>
          <a:bodyPr/>
          <a:lstStyle/>
          <a:p>
            <a:pPr algn="ctr" eaLnBrk="1" hangingPunct="1">
              <a:buFont typeface="Arial" charset="0"/>
              <a:buNone/>
            </a:pPr>
            <a:r>
              <a:rPr lang="ru-RU" b="1" u="sng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Осознанный выбор </a:t>
            </a:r>
            <a:r>
              <a:rPr lang="ru-RU" smtClean="0"/>
              <a:t>- это такой выбор, при котором человек учитывает и личные устремления (хочу), и свои возможности (могу), и потребности общества в это профессии именно в данный момент (надо).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753600" cy="7343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16632"/>
            <a:ext cx="8229600" cy="6009531"/>
          </a:xfrm>
        </p:spPr>
        <p:txBody>
          <a:bodyPr/>
          <a:lstStyle/>
          <a:p>
            <a:r>
              <a:rPr lang="ru-RU" sz="2000" b="1" i="1" dirty="0" smtClean="0"/>
              <a:t> Как известно, наш мозг состоит из двух   полушарий: левого и правого.</a:t>
            </a:r>
            <a:br>
              <a:rPr lang="ru-RU" sz="2000" b="1" i="1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>	</a:t>
            </a:r>
            <a:r>
              <a:rPr lang="ru-RU" sz="2000" b="1" dirty="0" smtClean="0"/>
              <a:t>Правое полушарие </a:t>
            </a:r>
            <a:r>
              <a:rPr lang="ru-RU" sz="2000" dirty="0" smtClean="0"/>
              <a:t>в основном "обслуживает" </a:t>
            </a:r>
            <a:r>
              <a:rPr lang="ru-RU" sz="2000" b="1" dirty="0" smtClean="0"/>
              <a:t>левую сторону </a:t>
            </a:r>
            <a:r>
              <a:rPr lang="ru-RU" sz="2000" dirty="0" smtClean="0"/>
              <a:t>тела: принимает большую часть информации от левого глаза, уха, левой руки, ноги и т.д. и передает команды соответственно левой руке, ноге.</a:t>
            </a:r>
            <a:br>
              <a:rPr lang="ru-RU" sz="2000" dirty="0" smtClean="0"/>
            </a:br>
            <a:r>
              <a:rPr lang="ru-RU" sz="2000" dirty="0" smtClean="0"/>
              <a:t>	</a:t>
            </a:r>
            <a:r>
              <a:rPr lang="ru-RU" sz="2000" b="1" dirty="0" smtClean="0"/>
              <a:t>Левое полушарие </a:t>
            </a:r>
            <a:r>
              <a:rPr lang="ru-RU" sz="2000" dirty="0" smtClean="0"/>
              <a:t>обслуживает </a:t>
            </a:r>
            <a:r>
              <a:rPr lang="ru-RU" sz="2000" b="1" dirty="0" smtClean="0"/>
              <a:t>правую сторону</a:t>
            </a:r>
            <a:r>
              <a:rPr lang="ru-RU" sz="2000" dirty="0" smtClean="0"/>
              <a:t>.</a:t>
            </a:r>
          </a:p>
          <a:p>
            <a:r>
              <a:rPr lang="ru-RU" sz="2000" dirty="0" smtClean="0"/>
              <a:t>     Обычно какое-то из полушарий у человека является доминирующим, что отражается на индивидуальных свойствах личности. Например, «</a:t>
            </a:r>
            <a:r>
              <a:rPr lang="ru-RU" sz="2000" dirty="0" err="1" smtClean="0"/>
              <a:t>левополушарных</a:t>
            </a:r>
            <a:r>
              <a:rPr lang="ru-RU" sz="2000" dirty="0" smtClean="0"/>
              <a:t>» людей больше «тянет» в науку. Правополушарные больше стремятся заниматься искусством или сферами деятельности, требующими индивидуальных образных решений.</a:t>
            </a:r>
          </a:p>
          <a:p>
            <a:r>
              <a:rPr lang="ru-RU" sz="2000" dirty="0" smtClean="0"/>
              <a:t> 	Подавляющее большинство великих творцов – композиторов, писателей, поэтов, музыкантов, художников и т.п. – "</a:t>
            </a:r>
            <a:r>
              <a:rPr lang="ru-RU" sz="2000" b="1" dirty="0" smtClean="0"/>
              <a:t>правополушарные" люди</a:t>
            </a:r>
            <a:r>
              <a:rPr lang="ru-RU" dirty="0" smtClean="0"/>
              <a:t>.</a:t>
            </a:r>
            <a:endParaRPr lang="ru-RU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753600" cy="7343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404664"/>
            <a:ext cx="8229600" cy="1143000"/>
          </a:xfrm>
        </p:spPr>
        <p:txBody>
          <a:bodyPr/>
          <a:lstStyle/>
          <a:p>
            <a:pPr lvl="0"/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Тесты на определение доминирующего полушария головного мозга!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/>
            </a:r>
            <a:b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340768"/>
            <a:ext cx="8229600" cy="4525963"/>
          </a:xfrm>
        </p:spPr>
        <p:txBody>
          <a:bodyPr/>
          <a:lstStyle/>
          <a:p>
            <a:r>
              <a:rPr lang="ru-RU" b="1" dirty="0" smtClean="0"/>
              <a:t>Данные тесты помогают определить, какое из полушарий вашего мозга более активно, помогают глубже понять себя и окружающих. 	</a:t>
            </a:r>
          </a:p>
          <a:p>
            <a:r>
              <a:rPr lang="ru-RU" b="1" dirty="0" smtClean="0"/>
              <a:t>Результаты теста точны на 95%, поэтому их можно рассматривать как дополнительный материал в познании своей личности и своих психологических особенностей. 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753600" cy="7343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Тест 1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844824"/>
            <a:ext cx="8229600" cy="4525963"/>
          </a:xfrm>
        </p:spPr>
        <p:txBody>
          <a:bodyPr/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Итак, взгляните на рисунок. </a:t>
            </a:r>
          </a:p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 Что вы видите? </a:t>
            </a:r>
          </a:p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Запомните именно тот вариант, который увидите первым на картинке.</a:t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http://eva-lution.ru/uploads/images/00/00/03/2013/03/02/b69627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6693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04800" y="-244475"/>
            <a:ext cx="9755188" cy="7346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018" y="-99823"/>
            <a:ext cx="6678488" cy="26161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Цели:</a:t>
            </a:r>
          </a:p>
          <a:p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-продолжить ознакомление учащихся с многообразием мира профессий;</a:t>
            </a:r>
          </a:p>
          <a:p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-оказать помощь в профессиональном самоопределении;</a:t>
            </a:r>
          </a:p>
          <a:p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-помочь избежать ошибок в выборе профессии.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79512" y="2516278"/>
            <a:ext cx="6840759" cy="44319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Задачи:</a:t>
            </a:r>
          </a:p>
          <a:p>
            <a:endParaRPr lang="ru-RU" dirty="0"/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Формировать познавательный интерес к людям труда и их профессиям.</a:t>
            </a:r>
          </a:p>
          <a:p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Расширить знания и представление детей о профессиях.</a:t>
            </a:r>
          </a:p>
          <a:p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Показать многообразие профессий и их важность.</a:t>
            </a:r>
          </a:p>
          <a:p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Воспитать уважительное отношение к людям разных профессий.</a:t>
            </a:r>
          </a:p>
          <a:p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Объяснить, какие факторы влияют на выбор будущей профессии.</a:t>
            </a:r>
          </a:p>
        </p:txBody>
      </p:sp>
    </p:spTree>
    <p:extLst>
      <p:ext uri="{BB962C8B-B14F-4D97-AF65-F5344CB8AC3E}">
        <p14:creationId xmlns:p14="http://schemas.microsoft.com/office/powerpoint/2010/main" val="408850677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753600" cy="7343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836712"/>
            <a:ext cx="8229600" cy="4525963"/>
          </a:xfrm>
        </p:spPr>
        <p:txBody>
          <a:bodyPr/>
          <a:lstStyle/>
          <a:p>
            <a:pPr marL="0" lvl="0" indent="0" eaLnBrk="1" hangingPunct="1">
              <a:spcBef>
                <a:spcPct val="0"/>
              </a:spcBef>
              <a:buFont typeface="Wingdings" pitchFamily="2" charset="2"/>
              <a:buChar char="v"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Если вы увидели в первую очередь пейзаж, вы обладаете доминирующим  </a:t>
            </a:r>
            <a:r>
              <a:rPr kumimoji="0" lang="ru-RU" b="1" i="1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левосторонним мышлением. </a:t>
            </a:r>
          </a:p>
          <a:p>
            <a:pPr marL="0" lvl="0" indent="0" eaLnBrk="1" hangingPunct="1">
              <a:spcBef>
                <a:spcPct val="0"/>
              </a:spcBef>
            </a:pPr>
            <a:endParaRPr kumimoji="0" lang="ru-RU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lvl="0" indent="0" eaLnBrk="1" hangingPunct="1">
              <a:spcBef>
                <a:spcPct val="0"/>
              </a:spcBef>
              <a:buFont typeface="Wingdings" pitchFamily="2" charset="2"/>
              <a:buChar char="v"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Если вы увидели вначале лошадей, —  вы обладаете доминирующим </a:t>
            </a:r>
            <a:r>
              <a:rPr kumimoji="0" lang="ru-RU" b="1" i="1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правосторонним мышлением.</a:t>
            </a:r>
            <a:endParaRPr kumimoji="0" lang="ru-RU" b="1" i="1" u="none" strike="noStrike" cap="none" normalizeH="0" baseline="0" dirty="0" smtClean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  <a:p>
            <a:endParaRPr lang="ru-RU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315416"/>
            <a:ext cx="9753600" cy="7343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395536" y="620688"/>
            <a:ext cx="4572000" cy="70788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000" b="1" dirty="0" smtClean="0"/>
              <a:t>Тест 2</a:t>
            </a:r>
          </a:p>
          <a:p>
            <a:r>
              <a:rPr lang="ru-RU" sz="2000" b="1" dirty="0" smtClean="0"/>
              <a:t>Что вы видите? </a:t>
            </a:r>
            <a:endParaRPr lang="ru-RU" sz="2000" b="1" dirty="0"/>
          </a:p>
        </p:txBody>
      </p:sp>
      <p:pic>
        <p:nvPicPr>
          <p:cNvPr id="6" name="Рисунок 5" descr="Тренировка полушарий мозга. Тесты">
            <a:hlinkClick r:id="rId3"/>
          </p:cNvPr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347864" y="-243408"/>
            <a:ext cx="6336704" cy="72728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753600" cy="7343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827584" y="1700808"/>
            <a:ext cx="6102424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dirty="0" smtClean="0"/>
              <a:t>Если вы видите девушку, у вас развито </a:t>
            </a:r>
            <a:r>
              <a:rPr lang="ru-RU" sz="3200" i="1" dirty="0" smtClean="0">
                <a:solidFill>
                  <a:schemeClr val="tx2">
                    <a:lumMod val="50000"/>
                  </a:schemeClr>
                </a:solidFill>
              </a:rPr>
              <a:t>правое</a:t>
            </a:r>
            <a:r>
              <a:rPr lang="ru-RU" sz="3200" i="1" dirty="0" smtClean="0"/>
              <a:t> </a:t>
            </a:r>
            <a:r>
              <a:rPr lang="ru-RU" sz="3200" dirty="0" smtClean="0"/>
              <a:t>полушарие</a:t>
            </a:r>
            <a:r>
              <a:rPr lang="ru-RU" sz="3200" i="1" dirty="0" smtClean="0"/>
              <a:t> </a:t>
            </a:r>
            <a:r>
              <a:rPr lang="ru-RU" sz="3200" dirty="0" smtClean="0"/>
              <a:t>мозга. </a:t>
            </a:r>
          </a:p>
          <a:p>
            <a:pPr algn="ctr"/>
            <a:r>
              <a:rPr lang="ru-RU" sz="3200" dirty="0" smtClean="0"/>
              <a:t>Если старуху, - </a:t>
            </a:r>
            <a:r>
              <a:rPr lang="ru-RU" sz="3200" i="1" dirty="0" smtClean="0">
                <a:solidFill>
                  <a:schemeClr val="tx2">
                    <a:lumMod val="75000"/>
                  </a:schemeClr>
                </a:solidFill>
              </a:rPr>
              <a:t>левое.</a:t>
            </a:r>
            <a:endParaRPr lang="ru-RU" sz="3200" i="1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753600" cy="7343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179512" y="980728"/>
            <a:ext cx="9073008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/>
              <a:t>Тест 3</a:t>
            </a:r>
          </a:p>
          <a:p>
            <a:pPr algn="ctr"/>
            <a:r>
              <a:rPr lang="ru-RU" sz="2800" dirty="0" smtClean="0"/>
              <a:t> 	</a:t>
            </a:r>
            <a:r>
              <a:rPr lang="ru-RU" sz="2800" b="1" dirty="0" smtClean="0"/>
              <a:t>Ниже представлена картинка, при рассмотрении которой, в зависимости от того, какое полушарие мозга у вас активно, объект будет двигаться в определенном направлении. В данном случае, вертеться вокруг своей оси либо </a:t>
            </a:r>
            <a:r>
              <a:rPr lang="ru-RU" sz="2800" b="1" i="1" dirty="0" smtClean="0">
                <a:solidFill>
                  <a:schemeClr val="tx2">
                    <a:lumMod val="50000"/>
                  </a:schemeClr>
                </a:solidFill>
              </a:rPr>
              <a:t>по часовой стрелке</a:t>
            </a:r>
            <a:r>
              <a:rPr lang="ru-RU" sz="2800" b="1" dirty="0" smtClean="0"/>
              <a:t>, либо </a:t>
            </a:r>
            <a:r>
              <a:rPr lang="ru-RU" sz="2800" b="1" i="1" dirty="0" smtClean="0">
                <a:solidFill>
                  <a:schemeClr val="tx2">
                    <a:lumMod val="50000"/>
                  </a:schemeClr>
                </a:solidFill>
              </a:rPr>
              <a:t>против</a:t>
            </a:r>
            <a:r>
              <a:rPr lang="ru-RU" sz="2800" b="1" dirty="0" smtClean="0"/>
              <a:t>.</a:t>
            </a:r>
          </a:p>
          <a:p>
            <a:pPr algn="ctr"/>
            <a:r>
              <a:rPr lang="ru-RU" sz="2800" b="1" dirty="0" smtClean="0"/>
              <a:t> Итак... </a:t>
            </a:r>
            <a:endParaRPr lang="ru-RU" sz="2800" b="1"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753600" cy="7343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Silhouette Illusion.avi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467544" y="404665"/>
            <a:ext cx="9145016" cy="730911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800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>
                <p:cTn id="1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753600" cy="7343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395536" y="404664"/>
            <a:ext cx="8496944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/>
              <a:t>Если вы видите девушку, движущуюся по часовой стрелке, то у вас активно </a:t>
            </a:r>
            <a:r>
              <a:rPr lang="ru-RU" sz="3200" b="1" i="1" dirty="0" smtClean="0">
                <a:solidFill>
                  <a:schemeClr val="tx2">
                    <a:lumMod val="50000"/>
                  </a:schemeClr>
                </a:solidFill>
              </a:rPr>
              <a:t>правое полушарие </a:t>
            </a:r>
          </a:p>
          <a:p>
            <a:pPr algn="ctr"/>
            <a:r>
              <a:rPr lang="ru-RU" sz="3200" b="1" i="1" dirty="0" smtClean="0"/>
              <a:t>в данный момент.</a:t>
            </a:r>
            <a:r>
              <a:rPr lang="ru-RU" sz="3200" b="1" dirty="0" smtClean="0"/>
              <a:t> </a:t>
            </a:r>
          </a:p>
          <a:p>
            <a:pPr algn="ctr"/>
            <a:r>
              <a:rPr lang="ru-RU" sz="3200" b="1" dirty="0" smtClean="0"/>
              <a:t>	Если же она движется против часовой стрелки, то вы используете              </a:t>
            </a:r>
            <a:r>
              <a:rPr lang="ru-RU" sz="3200" b="1" i="1" dirty="0" smtClean="0">
                <a:solidFill>
                  <a:schemeClr val="tx2">
                    <a:lumMod val="50000"/>
                  </a:schemeClr>
                </a:solidFill>
              </a:rPr>
              <a:t>левое полушарие</a:t>
            </a:r>
            <a:r>
              <a:rPr lang="ru-RU" sz="3200" b="1" dirty="0" smtClean="0">
                <a:solidFill>
                  <a:schemeClr val="tx2">
                    <a:lumMod val="50000"/>
                  </a:schemeClr>
                </a:solidFill>
              </a:rPr>
              <a:t>. </a:t>
            </a:r>
          </a:p>
          <a:p>
            <a:pPr algn="ctr"/>
            <a:r>
              <a:rPr lang="ru-RU" sz="3200" b="1" dirty="0" smtClean="0"/>
              <a:t>	Некоторые могут видеть её движущейся в обоих направлениях</a:t>
            </a:r>
            <a:r>
              <a:rPr lang="ru-RU" b="1" dirty="0" smtClean="0"/>
              <a:t>.</a:t>
            </a:r>
            <a:endParaRPr lang="ru-RU" b="1" dirty="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753600" cy="7343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1331640" y="476672"/>
            <a:ext cx="640871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/>
              <a:t>Тренировка полушарий </a:t>
            </a:r>
          </a:p>
          <a:p>
            <a:pPr algn="ctr"/>
            <a:r>
              <a:rPr lang="ru-RU" sz="3200" b="1" dirty="0" smtClean="0"/>
              <a:t>мозга</a:t>
            </a:r>
            <a:endParaRPr lang="ru-RU" sz="32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79512" y="1720840"/>
            <a:ext cx="9361040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i="1" dirty="0" smtClean="0"/>
              <a:t>По </a:t>
            </a:r>
            <a:r>
              <a:rPr lang="ru-RU" sz="3200" b="1" i="1" dirty="0" err="1" smtClean="0"/>
              <a:t>рзелульаттам</a:t>
            </a:r>
            <a:r>
              <a:rPr lang="ru-RU" sz="3200" b="1" i="1" dirty="0" smtClean="0"/>
              <a:t> </a:t>
            </a:r>
            <a:r>
              <a:rPr lang="ru-RU" sz="3200" b="1" i="1" dirty="0" err="1" smtClean="0"/>
              <a:t>илссеовадний</a:t>
            </a:r>
            <a:r>
              <a:rPr lang="ru-RU" sz="3200" b="1" i="1" dirty="0" smtClean="0"/>
              <a:t> </a:t>
            </a:r>
            <a:r>
              <a:rPr lang="ru-RU" sz="3200" b="1" i="1" dirty="0" err="1" smtClean="0"/>
              <a:t>одонго</a:t>
            </a:r>
            <a:r>
              <a:rPr lang="ru-RU" sz="3200" b="1" i="1" dirty="0" smtClean="0"/>
              <a:t> </a:t>
            </a:r>
            <a:r>
              <a:rPr lang="ru-RU" sz="3200" b="1" i="1" dirty="0" err="1" smtClean="0"/>
              <a:t>анлигйсокго</a:t>
            </a:r>
            <a:r>
              <a:rPr lang="ru-RU" sz="3200" b="1" i="1" dirty="0" smtClean="0"/>
              <a:t> </a:t>
            </a:r>
            <a:r>
              <a:rPr lang="ru-RU" sz="3200" b="1" i="1" dirty="0" err="1" smtClean="0"/>
              <a:t>унвиертисета</a:t>
            </a:r>
            <a:r>
              <a:rPr lang="ru-RU" sz="3200" b="1" i="1" dirty="0" smtClean="0"/>
              <a:t>, не </a:t>
            </a:r>
            <a:r>
              <a:rPr lang="ru-RU" sz="3200" b="1" i="1" dirty="0" err="1" smtClean="0"/>
              <a:t>иеемет</a:t>
            </a:r>
            <a:r>
              <a:rPr lang="ru-RU" sz="3200" b="1" i="1" dirty="0" smtClean="0"/>
              <a:t> </a:t>
            </a:r>
            <a:r>
              <a:rPr lang="ru-RU" sz="3200" b="1" i="1" dirty="0" err="1" smtClean="0"/>
              <a:t>занчнеия</a:t>
            </a:r>
            <a:r>
              <a:rPr lang="ru-RU" sz="3200" b="1" i="1" dirty="0" smtClean="0"/>
              <a:t>, в кокам </a:t>
            </a:r>
            <a:r>
              <a:rPr lang="ru-RU" sz="3200" b="1" i="1" dirty="0" err="1" smtClean="0"/>
              <a:t>пряокде</a:t>
            </a:r>
            <a:r>
              <a:rPr lang="ru-RU" sz="3200" b="1" i="1" dirty="0" smtClean="0"/>
              <a:t> </a:t>
            </a:r>
            <a:r>
              <a:rPr lang="ru-RU" sz="3200" b="1" i="1" dirty="0" err="1" smtClean="0"/>
              <a:t>рсапожолены</a:t>
            </a:r>
            <a:r>
              <a:rPr lang="ru-RU" sz="3200" b="1" i="1" dirty="0" smtClean="0"/>
              <a:t> </a:t>
            </a:r>
            <a:r>
              <a:rPr lang="ru-RU" sz="3200" b="1" i="1" dirty="0" err="1" smtClean="0"/>
              <a:t>бкувы</a:t>
            </a:r>
            <a:r>
              <a:rPr lang="ru-RU" sz="3200" b="1" i="1" dirty="0" smtClean="0"/>
              <a:t> в </a:t>
            </a:r>
            <a:r>
              <a:rPr lang="ru-RU" sz="3200" b="1" i="1" dirty="0" err="1" smtClean="0"/>
              <a:t>солве</a:t>
            </a:r>
            <a:r>
              <a:rPr lang="ru-RU" sz="3200" b="1" i="1" dirty="0" smtClean="0"/>
              <a:t>. </a:t>
            </a:r>
            <a:r>
              <a:rPr lang="ru-RU" sz="3200" b="1" i="1" dirty="0" err="1" smtClean="0"/>
              <a:t>Галвоне</a:t>
            </a:r>
            <a:r>
              <a:rPr lang="ru-RU" sz="3200" b="1" i="1" dirty="0" smtClean="0"/>
              <a:t>, </a:t>
            </a:r>
            <a:r>
              <a:rPr lang="ru-RU" sz="3200" b="1" i="1" dirty="0" err="1" smtClean="0"/>
              <a:t>чотбы</a:t>
            </a:r>
            <a:r>
              <a:rPr lang="ru-RU" sz="3200" b="1" i="1" dirty="0" smtClean="0"/>
              <a:t> </a:t>
            </a:r>
            <a:r>
              <a:rPr lang="ru-RU" sz="3200" b="1" i="1" dirty="0" err="1" smtClean="0"/>
              <a:t>преавя</a:t>
            </a:r>
            <a:r>
              <a:rPr lang="ru-RU" sz="3200" b="1" i="1" dirty="0" smtClean="0"/>
              <a:t> и </a:t>
            </a:r>
            <a:r>
              <a:rPr lang="ru-RU" sz="3200" b="1" i="1" dirty="0" err="1" smtClean="0"/>
              <a:t>пслоендяя</a:t>
            </a:r>
            <a:r>
              <a:rPr lang="ru-RU" sz="3200" b="1" i="1" dirty="0" smtClean="0"/>
              <a:t> </a:t>
            </a:r>
            <a:r>
              <a:rPr lang="ru-RU" sz="3200" b="1" i="1" dirty="0" err="1" smtClean="0"/>
              <a:t>бквуы</a:t>
            </a:r>
            <a:r>
              <a:rPr lang="ru-RU" sz="3200" b="1" i="1" dirty="0" smtClean="0"/>
              <a:t> </a:t>
            </a:r>
            <a:r>
              <a:rPr lang="ru-RU" sz="3200" b="1" i="1" dirty="0" err="1" smtClean="0"/>
              <a:t>блыи</a:t>
            </a:r>
            <a:r>
              <a:rPr lang="ru-RU" sz="3200" b="1" i="1" dirty="0" smtClean="0"/>
              <a:t> на </a:t>
            </a:r>
            <a:r>
              <a:rPr lang="ru-RU" sz="3200" b="1" i="1" dirty="0" err="1" smtClean="0"/>
              <a:t>мсете</a:t>
            </a:r>
            <a:r>
              <a:rPr lang="ru-RU" sz="3200" b="1" i="1" dirty="0" smtClean="0"/>
              <a:t>. </a:t>
            </a:r>
            <a:r>
              <a:rPr lang="ru-RU" sz="3200" b="1" i="1" dirty="0" err="1" smtClean="0"/>
              <a:t>Осатьлыне</a:t>
            </a:r>
            <a:r>
              <a:rPr lang="ru-RU" sz="3200" b="1" i="1" dirty="0" smtClean="0"/>
              <a:t> </a:t>
            </a:r>
            <a:r>
              <a:rPr lang="ru-RU" sz="3200" b="1" i="1" dirty="0" err="1" smtClean="0"/>
              <a:t>бкувы</a:t>
            </a:r>
            <a:r>
              <a:rPr lang="ru-RU" sz="3200" b="1" i="1" dirty="0" smtClean="0"/>
              <a:t> </a:t>
            </a:r>
            <a:r>
              <a:rPr lang="ru-RU" sz="3200" b="1" i="1" dirty="0" err="1" smtClean="0"/>
              <a:t>мгоут</a:t>
            </a:r>
            <a:r>
              <a:rPr lang="ru-RU" sz="3200" b="1" i="1" dirty="0" smtClean="0"/>
              <a:t> </a:t>
            </a:r>
            <a:r>
              <a:rPr lang="ru-RU" sz="3200" b="1" i="1" dirty="0" err="1" smtClean="0"/>
              <a:t>селдовтаь</a:t>
            </a:r>
            <a:r>
              <a:rPr lang="ru-RU" sz="3200" b="1" i="1" dirty="0" smtClean="0"/>
              <a:t> в </a:t>
            </a:r>
            <a:r>
              <a:rPr lang="ru-RU" sz="3200" b="1" i="1" dirty="0" err="1" smtClean="0"/>
              <a:t>плоонм</a:t>
            </a:r>
            <a:r>
              <a:rPr lang="ru-RU" sz="3200" b="1" i="1" dirty="0" smtClean="0"/>
              <a:t> </a:t>
            </a:r>
            <a:r>
              <a:rPr lang="ru-RU" sz="3200" b="1" i="1" dirty="0" err="1" smtClean="0"/>
              <a:t>бсепордяке</a:t>
            </a:r>
            <a:r>
              <a:rPr lang="ru-RU" sz="3200" b="1" i="1" dirty="0" smtClean="0"/>
              <a:t>, </a:t>
            </a:r>
            <a:r>
              <a:rPr lang="ru-RU" sz="3200" b="1" i="1" dirty="0" err="1" smtClean="0"/>
              <a:t>все-рвано</a:t>
            </a:r>
            <a:r>
              <a:rPr lang="ru-RU" sz="3200" b="1" i="1" dirty="0" smtClean="0"/>
              <a:t> </a:t>
            </a:r>
            <a:r>
              <a:rPr lang="ru-RU" sz="3200" b="1" i="1" dirty="0" err="1" smtClean="0"/>
              <a:t>ткест</a:t>
            </a:r>
            <a:r>
              <a:rPr lang="ru-RU" sz="3200" b="1" i="1" dirty="0" smtClean="0"/>
              <a:t> </a:t>
            </a:r>
            <a:r>
              <a:rPr lang="ru-RU" sz="3200" b="1" i="1" dirty="0" err="1" smtClean="0"/>
              <a:t>чтаитсея</a:t>
            </a:r>
            <a:r>
              <a:rPr lang="ru-RU" sz="3200" b="1" i="1" dirty="0" smtClean="0"/>
              <a:t> без </a:t>
            </a:r>
            <a:r>
              <a:rPr lang="ru-RU" sz="3200" b="1" i="1" dirty="0" err="1" smtClean="0"/>
              <a:t>побрелм</a:t>
            </a:r>
            <a:r>
              <a:rPr lang="ru-RU" sz="3200" b="1" i="1" dirty="0" smtClean="0"/>
              <a:t>. </a:t>
            </a:r>
            <a:r>
              <a:rPr lang="ru-RU" sz="3200" b="1" i="1" dirty="0" err="1" smtClean="0"/>
              <a:t>Пичрионй</a:t>
            </a:r>
            <a:r>
              <a:rPr lang="ru-RU" sz="3200" b="1" i="1" dirty="0" smtClean="0"/>
              <a:t> </a:t>
            </a:r>
            <a:r>
              <a:rPr lang="ru-RU" sz="3200" b="1" i="1" dirty="0" err="1" smtClean="0"/>
              <a:t>эгото</a:t>
            </a:r>
            <a:r>
              <a:rPr lang="ru-RU" sz="3200" b="1" i="1" dirty="0" smtClean="0"/>
              <a:t> </a:t>
            </a:r>
            <a:r>
              <a:rPr lang="ru-RU" sz="3200" b="1" i="1" dirty="0" err="1" smtClean="0"/>
              <a:t>ялвятеся</a:t>
            </a:r>
            <a:r>
              <a:rPr lang="ru-RU" sz="3200" b="1" i="1" dirty="0" smtClean="0"/>
              <a:t> то, что мы не </a:t>
            </a:r>
            <a:r>
              <a:rPr lang="ru-RU" sz="3200" b="1" i="1" dirty="0" err="1" smtClean="0"/>
              <a:t>чиатем</a:t>
            </a:r>
            <a:r>
              <a:rPr lang="ru-RU" sz="3200" b="1" i="1" dirty="0" smtClean="0"/>
              <a:t> </a:t>
            </a:r>
            <a:r>
              <a:rPr lang="ru-RU" sz="3200" b="1" i="1" dirty="0" err="1" smtClean="0"/>
              <a:t>кдаужю</a:t>
            </a:r>
            <a:r>
              <a:rPr lang="ru-RU" sz="3200" b="1" i="1" dirty="0" smtClean="0"/>
              <a:t> </a:t>
            </a:r>
            <a:r>
              <a:rPr lang="ru-RU" sz="3200" b="1" i="1" dirty="0" err="1" smtClean="0"/>
              <a:t>бкуву</a:t>
            </a:r>
            <a:r>
              <a:rPr lang="ru-RU" sz="3200" b="1" i="1" dirty="0" smtClean="0"/>
              <a:t> по </a:t>
            </a:r>
            <a:r>
              <a:rPr lang="ru-RU" sz="3200" b="1" i="1" dirty="0" err="1" smtClean="0"/>
              <a:t>отдльенотси</a:t>
            </a:r>
            <a:r>
              <a:rPr lang="ru-RU" sz="3200" b="1" i="1" dirty="0" smtClean="0"/>
              <a:t>, а все </a:t>
            </a:r>
            <a:r>
              <a:rPr lang="ru-RU" sz="3200" b="1" i="1" dirty="0" err="1" smtClean="0"/>
              <a:t>солво</a:t>
            </a:r>
            <a:r>
              <a:rPr lang="ru-RU" sz="3200" b="1" i="1" dirty="0" smtClean="0"/>
              <a:t> </a:t>
            </a:r>
            <a:r>
              <a:rPr lang="ru-RU" sz="3200" b="1" i="1" dirty="0" err="1" smtClean="0"/>
              <a:t>цликеом</a:t>
            </a:r>
            <a:r>
              <a:rPr lang="ru-RU" sz="3200" b="1" i="1" dirty="0" smtClean="0"/>
              <a:t>.</a:t>
            </a:r>
            <a:endParaRPr lang="ru-RU" sz="3200" dirty="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753600" cy="7343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404664"/>
            <a:ext cx="8435280" cy="5721499"/>
          </a:xfrm>
        </p:spPr>
        <p:txBody>
          <a:bodyPr/>
          <a:lstStyle/>
          <a:p>
            <a:pPr marL="0" lvl="0" indent="0" algn="ctr" eaLnBrk="1" hangingPunct="1">
              <a:spcBef>
                <a:spcPct val="0"/>
              </a:spcBef>
              <a:buNone/>
            </a:pPr>
            <a:endParaRPr kumimoji="0" lang="ru-RU" b="1" i="1" u="none" strike="noStrike" cap="none" normalizeH="0" baseline="0" dirty="0" smtClean="0">
              <a:ln>
                <a:noFill/>
              </a:ln>
              <a:effectLst/>
              <a:ea typeface="Times New Roman" pitchFamily="18" charset="0"/>
              <a:cs typeface="Times New Roman" pitchFamily="18" charset="0"/>
            </a:endParaRPr>
          </a:p>
          <a:p>
            <a:pPr marL="0" lvl="0" indent="0" algn="ctr" eaLnBrk="1" hangingPunct="1">
              <a:spcBef>
                <a:spcPct val="0"/>
              </a:spcBef>
              <a:buNone/>
            </a:pPr>
            <a:endParaRPr lang="ru-RU" b="1" i="1" dirty="0" smtClean="0">
              <a:ea typeface="Times New Roman" pitchFamily="18" charset="0"/>
              <a:cs typeface="Times New Roman" pitchFamily="18" charset="0"/>
            </a:endParaRPr>
          </a:p>
          <a:p>
            <a:pPr marL="0" lvl="0" indent="0" algn="ctr" eaLnBrk="1" hangingPunct="1">
              <a:spcBef>
                <a:spcPct val="0"/>
              </a:spcBef>
              <a:buNone/>
            </a:pPr>
            <a:endParaRPr kumimoji="0" lang="ru-RU" b="1" i="1" u="none" strike="noStrike" cap="none" normalizeH="0" baseline="0" dirty="0" smtClean="0">
              <a:ln>
                <a:noFill/>
              </a:ln>
              <a:effectLst/>
              <a:ea typeface="Times New Roman" pitchFamily="18" charset="0"/>
              <a:cs typeface="Times New Roman" pitchFamily="18" charset="0"/>
            </a:endParaRPr>
          </a:p>
          <a:p>
            <a:pPr marL="0" lvl="0" indent="0" algn="ctr" eaLnBrk="1" hangingPunct="1">
              <a:spcBef>
                <a:spcPct val="0"/>
              </a:spcBef>
              <a:buNone/>
            </a:pPr>
            <a:endParaRPr lang="ru-RU" b="1" i="1" dirty="0" smtClean="0">
              <a:ea typeface="Times New Roman" pitchFamily="18" charset="0"/>
              <a:cs typeface="Times New Roman" pitchFamily="18" charset="0"/>
            </a:endParaRPr>
          </a:p>
          <a:p>
            <a:pPr marL="0" lvl="0" indent="0" algn="ctr" eaLnBrk="1" hangingPunct="1">
              <a:spcBef>
                <a:spcPct val="0"/>
              </a:spcBef>
              <a:buNone/>
            </a:pPr>
            <a:endParaRPr kumimoji="0" lang="ru-RU" b="1" i="1" u="none" strike="noStrike" cap="none" normalizeH="0" baseline="0" dirty="0" smtClean="0">
              <a:ln>
                <a:noFill/>
              </a:ln>
              <a:effectLst/>
              <a:ea typeface="Times New Roman" pitchFamily="18" charset="0"/>
              <a:cs typeface="Times New Roman" pitchFamily="18" charset="0"/>
            </a:endParaRPr>
          </a:p>
          <a:p>
            <a:pPr marL="0" lvl="0" indent="0" algn="ctr" eaLnBrk="1" hangingPunct="1">
              <a:spcBef>
                <a:spcPct val="0"/>
              </a:spcBef>
              <a:buNone/>
            </a:pPr>
            <a:r>
              <a:rPr kumimoji="0" lang="ru-RU" b="1" i="1" u="none" strike="noStrike" cap="none" normalizeH="0" baseline="0" dirty="0" smtClean="0">
                <a:ln>
                  <a:noFill/>
                </a:ln>
                <a:effectLst/>
                <a:ea typeface="Times New Roman" pitchFamily="18" charset="0"/>
                <a:cs typeface="Times New Roman" pitchFamily="18" charset="0"/>
              </a:rPr>
              <a:t>Работа избавляет нас от трёх великих зол:</a:t>
            </a:r>
          </a:p>
          <a:p>
            <a:pPr marL="0" lvl="0" indent="0" algn="ctr" eaLnBrk="1" hangingPunct="1">
              <a:spcBef>
                <a:spcPct val="0"/>
              </a:spcBef>
              <a:buNone/>
            </a:pPr>
            <a:r>
              <a:rPr kumimoji="0" lang="ru-RU" b="1" i="1" u="none" strike="noStrike" cap="none" normalizeH="0" baseline="0" dirty="0" smtClean="0">
                <a:ln>
                  <a:noFill/>
                </a:ln>
                <a:effectLst/>
                <a:ea typeface="Times New Roman" pitchFamily="18" charset="0"/>
                <a:cs typeface="Times New Roman" pitchFamily="18" charset="0"/>
              </a:rPr>
              <a:t> скуки, порока и нужды.</a:t>
            </a:r>
            <a:endParaRPr kumimoji="0" lang="ru-RU" b="0" i="1" u="none" strike="noStrike" cap="none" normalizeH="0" baseline="0" dirty="0" smtClean="0">
              <a:ln>
                <a:noFill/>
              </a:ln>
              <a:effectLst/>
              <a:cs typeface="Arial" pitchFamily="34" charset="0"/>
            </a:endParaRPr>
          </a:p>
          <a:p>
            <a:pPr marL="0" lvl="0" indent="0" algn="ctr">
              <a:spcBef>
                <a:spcPct val="0"/>
              </a:spcBef>
              <a:buNone/>
            </a:pPr>
            <a:r>
              <a:rPr kumimoji="0" lang="ru-RU" sz="2000" b="0" u="none" strike="noStrike" cap="none" normalizeH="0" baseline="0" dirty="0" smtClean="0">
                <a:ln>
                  <a:noFill/>
                </a:ln>
                <a:effectLst/>
                <a:ea typeface="Times New Roman" pitchFamily="18" charset="0"/>
                <a:cs typeface="Times New Roman" pitchFamily="18" charset="0"/>
              </a:rPr>
              <a:t>(Вольтер.)</a:t>
            </a:r>
            <a:endParaRPr kumimoji="0" lang="ru-RU" sz="2000" b="0" u="none" strike="noStrike" cap="none" normalizeH="0" baseline="0" dirty="0" smtClean="0">
              <a:ln>
                <a:noFill/>
              </a:ln>
              <a:effectLst/>
              <a:cs typeface="Arial" pitchFamily="34" charset="0"/>
            </a:endParaRP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753600" cy="7343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00113" y="620713"/>
            <a:ext cx="7772400" cy="1470025"/>
          </a:xfrm>
        </p:spPr>
        <p:txBody>
          <a:bodyPr/>
          <a:lstStyle/>
          <a:p>
            <a:pPr eaLnBrk="1" hangingPunct="1">
              <a:defRPr/>
            </a:pPr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Как бы вы объяснили различие между этими словами?</a:t>
            </a:r>
          </a:p>
        </p:txBody>
      </p:sp>
      <p:sp>
        <p:nvSpPr>
          <p:cNvPr id="3076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3528" y="2492896"/>
            <a:ext cx="7561262" cy="3311525"/>
          </a:xfrm>
        </p:spPr>
        <p:txBody>
          <a:bodyPr/>
          <a:lstStyle/>
          <a:p>
            <a:pPr eaLnBrk="1" hangingPunct="1"/>
            <a:endParaRPr lang="ru-RU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/>
            <a:r>
              <a:rPr lang="ru-RU" sz="4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профессия,  специальность, квалификация,  должность.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3"/>
          <p:cNvPicPr>
            <a:picLocks noChangeAspect="1" noChangeArrowheads="1"/>
          </p:cNvPicPr>
          <p:nvPr/>
        </p:nvPicPr>
        <p:blipFill>
          <a:blip r:embed="rId2" cstate="print">
            <a:lum bright="6000" contrast="14000"/>
          </a:blip>
          <a:srcRect/>
          <a:stretch>
            <a:fillRect/>
          </a:stretch>
        </p:blipFill>
        <p:spPr bwMode="auto">
          <a:xfrm>
            <a:off x="0" y="0"/>
            <a:ext cx="9753600" cy="7343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Содержимое 2"/>
          <p:cNvSpPr>
            <a:spLocks noGrp="1"/>
          </p:cNvSpPr>
          <p:nvPr>
            <p:ph idx="1"/>
          </p:nvPr>
        </p:nvSpPr>
        <p:spPr>
          <a:xfrm>
            <a:off x="468313" y="765175"/>
            <a:ext cx="8229600" cy="5905500"/>
          </a:xfrm>
        </p:spPr>
        <p:txBody>
          <a:bodyPr/>
          <a:lstStyle/>
          <a:p>
            <a:pPr eaLnBrk="1" hangingPunct="1">
              <a:defRPr/>
            </a:pPr>
            <a:r>
              <a:rPr lang="ru-RU" b="1" u="sng" dirty="0" smtClean="0">
                <a:solidFill>
                  <a:srgbClr val="002060"/>
                </a:solidFill>
                <a:latin typeface="+mj-lt"/>
              </a:rPr>
              <a:t>Профессия </a:t>
            </a:r>
            <a:r>
              <a:rPr lang="ru-RU" b="1" dirty="0" smtClean="0">
                <a:latin typeface="+mj-lt"/>
              </a:rPr>
              <a:t>- это трудовая деятельность человека, которая дает ему средства для существования и развития.</a:t>
            </a:r>
          </a:p>
          <a:p>
            <a:pPr eaLnBrk="1" hangingPunct="1">
              <a:defRPr/>
            </a:pPr>
            <a:r>
              <a:rPr lang="ru-RU" b="1" u="sng" dirty="0" smtClean="0">
                <a:solidFill>
                  <a:srgbClr val="002060"/>
                </a:solidFill>
                <a:latin typeface="+mj-lt"/>
              </a:rPr>
              <a:t>Специальность</a:t>
            </a:r>
            <a:r>
              <a:rPr lang="ru-RU" b="1" dirty="0" smtClean="0">
                <a:latin typeface="+mj-lt"/>
              </a:rPr>
              <a:t> - вид занятий в рамках одной профессии.</a:t>
            </a:r>
          </a:p>
          <a:p>
            <a:pPr eaLnBrk="1" hangingPunct="1">
              <a:defRPr/>
            </a:pPr>
            <a:r>
              <a:rPr lang="ru-RU" b="1" u="sng" dirty="0" smtClean="0">
                <a:solidFill>
                  <a:srgbClr val="002060"/>
                </a:solidFill>
                <a:latin typeface="+mj-lt"/>
              </a:rPr>
              <a:t>Квалификация </a:t>
            </a:r>
            <a:r>
              <a:rPr lang="ru-RU" b="1" dirty="0" smtClean="0">
                <a:latin typeface="+mj-lt"/>
              </a:rPr>
              <a:t>- это уровень профессионального мастерства.</a:t>
            </a:r>
          </a:p>
          <a:p>
            <a:pPr eaLnBrk="1" hangingPunct="1">
              <a:defRPr/>
            </a:pPr>
            <a:r>
              <a:rPr lang="ru-RU" b="1" u="sng" dirty="0" smtClean="0">
                <a:solidFill>
                  <a:srgbClr val="002060"/>
                </a:solidFill>
                <a:latin typeface="+mj-lt"/>
              </a:rPr>
              <a:t>Должность </a:t>
            </a:r>
            <a:r>
              <a:rPr lang="ru-RU" b="1" dirty="0" smtClean="0">
                <a:latin typeface="+mj-lt"/>
              </a:rPr>
              <a:t>- это место, занимаемое человеком в организации.</a:t>
            </a:r>
          </a:p>
          <a:p>
            <a:pPr eaLnBrk="1" hangingPunct="1">
              <a:buFont typeface="Arial" charset="0"/>
              <a:buNone/>
              <a:defRPr/>
            </a:pPr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753600" cy="7343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Рисунок 1" descr="http://azps.ru/tests/stest/image002.gif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772816"/>
            <a:ext cx="9144000" cy="18546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685800" y="332657"/>
            <a:ext cx="7772400" cy="1440159"/>
          </a:xfrm>
        </p:spPr>
        <p:txBody>
          <a:bodyPr>
            <a:normAutofit fontScale="90000"/>
          </a:bodyPr>
          <a:lstStyle/>
          <a:p>
            <a:r>
              <a:rPr lang="ru-RU" dirty="0"/>
              <a:t>Взгляните на следующие фигуры: </a:t>
            </a:r>
            <a:br>
              <a:rPr lang="ru-RU" dirty="0"/>
            </a:br>
            <a:endParaRPr lang="ru-RU" dirty="0"/>
          </a:p>
        </p:txBody>
      </p:sp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>
          <a:xfrm>
            <a:off x="179512" y="4149080"/>
            <a:ext cx="8964488" cy="2400672"/>
          </a:xfrm>
        </p:spPr>
        <p:txBody>
          <a:bodyPr>
            <a:normAutofit fontScale="92500" lnSpcReduction="10000"/>
          </a:bodyPr>
          <a:lstStyle/>
          <a:p>
            <a:pPr algn="l">
              <a:buFont typeface="Wingdings" pitchFamily="2" charset="2"/>
              <a:buChar char="§"/>
            </a:pPr>
            <a:r>
              <a:rPr lang="ru-RU" dirty="0" smtClean="0">
                <a:solidFill>
                  <a:schemeClr val="tx1"/>
                </a:solidFill>
              </a:rPr>
              <a:t>Выберите из них ту, в отношении которой можете сказать: "Это — я!" Постарайтесь почувствовать свою форму. Если вы испытываете сильное затруднение, выберите из фигур ту, которая первой привлекла вас</a:t>
            </a:r>
          </a:p>
          <a:p>
            <a:pPr algn="l">
              <a:buFont typeface="Wingdings" pitchFamily="2" charset="2"/>
              <a:buChar char="§"/>
            </a:pPr>
            <a:r>
              <a:rPr lang="ru-RU" dirty="0" smtClean="0">
                <a:solidFill>
                  <a:schemeClr val="tx1"/>
                </a:solidFill>
              </a:rPr>
              <a:t> Запишите ее название под номером 1. 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753600" cy="7343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3" name="Содержимое 2"/>
          <p:cNvSpPr>
            <a:spLocks noGrp="1"/>
          </p:cNvSpPr>
          <p:nvPr>
            <p:ph idx="1"/>
          </p:nvPr>
        </p:nvSpPr>
        <p:spPr>
          <a:xfrm>
            <a:off x="0" y="404813"/>
            <a:ext cx="8840788" cy="4525962"/>
          </a:xfrm>
        </p:spPr>
        <p:txBody>
          <a:bodyPr/>
          <a:lstStyle/>
          <a:p>
            <a:pPr marL="0" lvl="0" indent="0" algn="ctr" eaLnBrk="1" hangingPunct="1">
              <a:spcBef>
                <a:spcPct val="0"/>
              </a:spcBef>
              <a:buNone/>
            </a:pPr>
            <a:r>
              <a:rPr kumimoji="0" lang="ru-RU" sz="5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 pitchFamily="18" charset="0"/>
                <a:cs typeface="Times New Roman" pitchFamily="18" charset="0"/>
              </a:rPr>
              <a:t>КВАДРАТ </a:t>
            </a:r>
            <a:endParaRPr kumimoji="0" lang="ru-RU" sz="5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itchFamily="34" charset="0"/>
            </a:endParaRPr>
          </a:p>
          <a:p>
            <a:pPr marL="0" lvl="0" indent="0">
              <a:spcBef>
                <a:spcPct val="0"/>
              </a:spcBef>
              <a:buNone/>
            </a:pP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Если вашей основной фигурой оказался квадрат, то вы — неутомимый труженик. Трудолюбие, усердие, потребность доводить начатое дело до конца, упорство, позволяющее добиваться завершения работы, — вот основные качества истинных Квадратов. Выносливость, терпение и методичность обычно делают Квадрата высококлассным специалистом в своей области. Этому способствует и неутолимая потребность в информации. Все сведения, которыми они располагают, систематизированы и разложены по полочкам. Квадрат способен выдать необходимую информацию моментально. Поэтому Квадраты заслуженно слывут эрудитами, по крайней мере, в своей области. </a:t>
            </a:r>
            <a:endParaRPr kumimoji="0" lang="ru-RU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lvl="0">
              <a:spcBef>
                <a:spcPct val="0"/>
              </a:spcBef>
            </a:pP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Если вы выбрали для себя квадрат — фигуру линейную, то, вероятнее всего, вы относитесь к «</a:t>
            </a:r>
            <a:r>
              <a:rPr kumimoji="0" lang="ru-RU" sz="18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левополушарным</a:t>
            </a: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» мыслителям, т. е. к тем, кто постоянно «упорядочивают», организуют людей и вещи вокруг себя. Они скорее «вычисляют результат», чем догадываются о нем. Их идеал — распланированная, предсказуемая жизнь, и им не по душе изменение привычного хода событий. </a:t>
            </a:r>
            <a:endParaRPr kumimoji="0" lang="ru-RU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0" lvl="0" indent="0">
              <a:spcBef>
                <a:spcPct val="0"/>
              </a:spcBef>
              <a:buNone/>
            </a:pP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Все эти качества способствуют тому, что Квадраты могут стать хорошими специалистами — техниками, отличными администраторами, но редко бывают хорошими менеджерами.. Аккуратность, соблюдение правил и т. п. могут развиться до парализующей крайности. Кроме того, рациональность, эмоциональная сухость, консерватизм в оценках мешают Квадратам быстро устанавливать контакты с разными лицами. </a:t>
            </a:r>
            <a:endParaRPr kumimoji="0" lang="ru-RU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eaLnBrk="1" hangingPunct="1"/>
            <a:endParaRPr lang="ru-RU" sz="1800" b="1" dirty="0" smtClean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753600" cy="7343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107504" y="836712"/>
            <a:ext cx="9612560" cy="60631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                               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ТРЕУГОЛЬНИК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/>
            </a:r>
            <a:b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	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Эта форма символизирует лидерство, и многие Треугольники ощущают в этом свое предназначение. Самая характерная особенность истинного Треугольника — способность концентрироваться на главной цели. Они — энергичные, сильные личности. </a:t>
            </a:r>
            <a:r>
              <a:rPr lang="ru-RU" sz="2000" b="1" dirty="0" smtClean="0">
                <a:ea typeface="Times New Roman" pitchFamily="18" charset="0"/>
                <a:cs typeface="Times New Roman" pitchFamily="18" charset="0"/>
              </a:rPr>
              <a:t>О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ни часто предпочитают зеленый цвет и рисуют елку, когда их просят нарисовать дерево. Треугольники, являются «</a:t>
            </a:r>
            <a:r>
              <a:rPr kumimoji="0" lang="ru-RU" sz="20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левополушарными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» мыслителями, способными глубоко и быстро анализировать ситуации. </a:t>
            </a:r>
          </a:p>
          <a:p>
            <a:pPr eaLnBrk="0" hangingPunct="0"/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	Треугольник — это очень уверенный человек, который хочет быть правым во всем! Потребность быть правым и потребность управлять положением дел, решать не только за себя, но и, по возможности, за других делает Треугольника личностью, постоянно соперничающей, конкурирующей с другими. 	Треугольники с большим трудом признают </a:t>
            </a:r>
            <a:r>
              <a:rPr lang="ru-RU" sz="2000" b="1" dirty="0" smtClean="0"/>
              <a:t>свои ошибки! Можно сказать, что они видят то, что хотят видеть, не любят менять свои решения, часто бывают категоричны, не признают возражений. К счастью (для них и окружающих), Треугольники быстро и успешно учатся (впитывают полезную информацию как губка), правда, только тому, что соответствует их прагматической ориентации, способствует ( с их точки зрения) достижению главной цели. </a:t>
            </a:r>
            <a:endParaRPr lang="ru-RU" sz="2000" b="1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753600" cy="7343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251520" y="188640"/>
            <a:ext cx="8892480" cy="71096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ПРЯМОУГОЛЬНИК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lvl="0" eaLnBrk="0" hangingPunct="0"/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	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Эта фигура символизирует состояние перехода и изменения. Это временная форма личности, которую могут «носить» остальные четыре сравнительно устойчивые фигуры в определенные периоды жизни. Это люди, не удовлетворенные тем образом жизни, который они ведут сейчас, и поэтому занятые поисками лучшего положения. Причины «прямоугольного» состояния могут быть самыми различными, но объединяет их одно — значимость изменений для определенного человека. 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lvl="0" eaLnBrk="0" hangingPunct="0"/>
            <a:r>
              <a:rPr lang="ru-RU" b="1" dirty="0" smtClean="0">
                <a:ea typeface="Times New Roman" pitchFamily="18" charset="0"/>
                <a:cs typeface="Times New Roman" pitchFamily="18" charset="0"/>
              </a:rPr>
              <a:t>	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Наиболее характерные черты — непоследовательность и непредсказуемость поступков в течение переходного периода. Они имеют, как правило, низкую самооценку. Стремятся стать лучше в чем-то, ищут новые методы работы, стили жизни. Быстрые, крутые и непредсказуемые изменения в поведении Прямоугольника обычно смущают и настораживают других людей, и они сознательно могут уклоняться от контактов с «человеком без стержня». Прямоугольникам же общение с другими людьми просто необходимо, и в этом заключается еще одна сложность переходного периода. </a:t>
            </a:r>
          </a:p>
          <a:p>
            <a:pPr lvl="0" eaLnBrk="0" hangingPunct="0"/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	Однако у Прямоугольника обнаруживаются и позитивные качества, привлекающие к нему окружающих: любознательность, пытливость, живой интерес ко всему происходящему и... смелость!</a:t>
            </a:r>
            <a:r>
              <a:rPr kumimoji="0" lang="ru-RU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</a:p>
          <a:p>
            <a:pPr lvl="0" eaLnBrk="0" hangingPunct="0"/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	В данный период они открыты для новых идей, ценностей, способов мышления и жизни, легко усваивают все новое. Правда, оборотной стороной этого является чрезмерная доверчивость, внушаемость. Поэтому Прямоугольниками легко манипулировать.   </a:t>
            </a:r>
            <a:endParaRPr lang="ru-RU" b="1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753600" cy="7343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179512" y="188640"/>
            <a:ext cx="9217024" cy="6984776"/>
          </a:xfrm>
        </p:spPr>
        <p:txBody>
          <a:bodyPr/>
          <a:lstStyle/>
          <a:p>
            <a:pPr marL="0" lvl="0" indent="0" algn="ctr" eaLnBrk="1" hangingPunct="1">
              <a:spcBef>
                <a:spcPct val="0"/>
              </a:spcBef>
              <a:buNone/>
            </a:pPr>
            <a:r>
              <a:rPr kumimoji="0" lang="ru-RU" sz="4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КРУГ </a:t>
            </a:r>
            <a:endParaRPr kumimoji="0" lang="ru-RU" sz="4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0" lvl="0" indent="0">
              <a:spcBef>
                <a:spcPct val="0"/>
              </a:spcBef>
              <a:buNone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Круг — это мифологический символ гармонии. Тот, кто уверенно выбирает его, искренне заинтересован прежде всего в хороших межличностных отношениях. Высшая ценность для Круга — люди. Круг — самая доброжелательная из пяти форм. Он чаще всего служит тем «клеем», который скрепляет и рабочий коллектив, и семью, т. е. стабилизирует группу. Круги — лучшие коммуникаторы прежде всего потому, что они лучшие слушатели. Они обладают высокой чувствительностью, развитой 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эмпатией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— способностью сопереживать. Круги великолепно «читают» людей и в одну минуту способны распознать притворщика, обманщика. 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lvl="0" indent="0">
              <a:spcBef>
                <a:spcPct val="0"/>
              </a:spcBef>
              <a:buNone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	Круги «болеют» за свой коллектив и популярны среди коллег по работе. Однако они, как правило, слабые менеджеры и руководители в сфере бизнеса.</a:t>
            </a:r>
          </a:p>
          <a:p>
            <a:pPr marL="0" lvl="0" indent="0">
              <a:spcBef>
                <a:spcPct val="0"/>
              </a:spcBef>
              <a:buNone/>
            </a:pPr>
            <a:r>
              <a:rPr lang="ru-RU" sz="16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	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Во-первых, Круги направлены скорее на людей, чем на дело. Пытаясь сохранить мир, они иногда избегают занимать «твердую» позицию и принимать непопулярные решения. Для Круга нет ничего более тяжкого, чем вступать в межличностный конфликт.</a:t>
            </a:r>
            <a:r>
              <a:rPr kumimoji="0" lang="ru-RU" sz="16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</a:p>
          <a:p>
            <a:pPr marL="0" lvl="0" indent="0">
              <a:spcBef>
                <a:spcPct val="0"/>
              </a:spcBef>
              <a:buNone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	Во-вторых, Круги вообще не отличаются решительностью, часто не могут подать себя должным образом. Треугольники, как правило, легко берут над ними верх. Однако Круги не слишком беспокоятся, в чьих руках находятся власть. В одном Круги проявляют завидную твердость — если дело касается вопросов морали или нарушения справедливости. 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lvl="0" indent="0">
              <a:spcBef>
                <a:spcPct val="0"/>
              </a:spcBef>
              <a:buNone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	Круг — нелинейная форма, и те, кто уверенно идентифицирует себя с кругом, скорее относятся к «правополушарным» мыслителям. 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lvl="0" indent="0">
              <a:spcBef>
                <a:spcPct val="0"/>
              </a:spcBef>
              <a:buNone/>
            </a:pPr>
            <a:r>
              <a:rPr lang="ru-RU" sz="16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	Ф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ормализм у них не получает приоритета в решении жизненных проблем. Главная</a:t>
            </a:r>
            <a:r>
              <a:rPr kumimoji="0" lang="ru-RU" sz="16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черта</a:t>
            </a:r>
            <a:r>
              <a:rPr kumimoji="0" lang="ru-RU" sz="16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 их мышлении стремление найти общее даже в противоположных точках зрения. 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lvl="0" indent="0">
              <a:spcBef>
                <a:spcPct val="0"/>
              </a:spcBef>
              <a:buNone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	Можно сказать, что Круг — прирожденный психолог. Однако часто он слабый организатор — ему не хватает «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левополушарных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» навыков своих «линейных братьев» — Треугольника и Квадрата. 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443</TotalTime>
  <Words>1078</Words>
  <Application>Microsoft Office PowerPoint</Application>
  <PresentationFormat>Экран (4:3)</PresentationFormat>
  <Paragraphs>117</Paragraphs>
  <Slides>27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28" baseType="lpstr">
      <vt:lpstr>Тема Office</vt:lpstr>
      <vt:lpstr>          «ПРОФОРИЕНТАЦИЯ»   «В мире профессий»      Истинное сокровище для       людей - умение трудиться. Эзоп  </vt:lpstr>
      <vt:lpstr>Презентация PowerPoint</vt:lpstr>
      <vt:lpstr>Как бы вы объяснили различие между этими словами?</vt:lpstr>
      <vt:lpstr>Презентация PowerPoint</vt:lpstr>
      <vt:lpstr>Взгляните на следующие фигуры: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Ключ к тесту</vt:lpstr>
      <vt:lpstr>Презентация PowerPoint</vt:lpstr>
      <vt:lpstr>Презентация PowerPoint</vt:lpstr>
      <vt:lpstr>Тесты на определение доминирующего полушария головного мозга!  </vt:lpstr>
      <vt:lpstr>Тест 1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Как бы вы объяснили различие между этими словами?</dc:title>
  <dc:creator>Середкина</dc:creator>
  <cp:lastModifiedBy>Середкина</cp:lastModifiedBy>
  <cp:revision>43</cp:revision>
  <dcterms:created xsi:type="dcterms:W3CDTF">2016-11-29T07:51:20Z</dcterms:created>
  <dcterms:modified xsi:type="dcterms:W3CDTF">2022-03-21T05:56:10Z</dcterms:modified>
</cp:coreProperties>
</file>