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9" r:id="rId2"/>
    <p:sldId id="258" r:id="rId3"/>
    <p:sldId id="256" r:id="rId4"/>
    <p:sldId id="257" r:id="rId5"/>
    <p:sldId id="276" r:id="rId6"/>
    <p:sldId id="261" r:id="rId7"/>
    <p:sldId id="260" r:id="rId8"/>
    <p:sldId id="262" r:id="rId9"/>
    <p:sldId id="263" r:id="rId10"/>
    <p:sldId id="266" r:id="rId11"/>
    <p:sldId id="264" r:id="rId12"/>
    <p:sldId id="267" r:id="rId13"/>
    <p:sldId id="268" r:id="rId14"/>
    <p:sldId id="269" r:id="rId15"/>
    <p:sldId id="271" r:id="rId16"/>
    <p:sldId id="270" r:id="rId17"/>
    <p:sldId id="281" r:id="rId18"/>
    <p:sldId id="288" r:id="rId19"/>
    <p:sldId id="287" r:id="rId20"/>
    <p:sldId id="286" r:id="rId21"/>
    <p:sldId id="285" r:id="rId22"/>
    <p:sldId id="284" r:id="rId23"/>
    <p:sldId id="283" r:id="rId24"/>
    <p:sldId id="282" r:id="rId25"/>
    <p:sldId id="290" r:id="rId26"/>
    <p:sldId id="289" r:id="rId27"/>
    <p:sldId id="291" r:id="rId28"/>
    <p:sldId id="292" r:id="rId29"/>
    <p:sldId id="265" r:id="rId30"/>
    <p:sldId id="28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1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1D00B-3FF7-4C1B-B747-C1D0A5BBCEA6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87434-9E0C-4254-8EC9-83D078F8F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0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A127D6-348A-4220-AFF2-BCC854E755DB}" type="slidenum">
              <a:rPr lang="ru-RU"/>
              <a:pPr/>
              <a:t>17</a:t>
            </a:fld>
            <a:endParaRPr lang="ru-RU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31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7DE2F0-0146-4969-9550-BFFF2694E70F}" type="slidenum">
              <a:rPr lang="ru-RU"/>
              <a:pPr/>
              <a:t>26</a:t>
            </a:fld>
            <a:endParaRPr lang="ru-RU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58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19FFCC-D332-44A5-916C-862F91184D93}" type="slidenum">
              <a:rPr lang="ru-RU"/>
              <a:pPr/>
              <a:t>27</a:t>
            </a:fld>
            <a:endParaRPr lang="ru-RU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569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AE6818-F904-4005-BA42-3A2E064023C2}" type="slidenum">
              <a:rPr lang="ru-RU"/>
              <a:pPr/>
              <a:t>28</a:t>
            </a:fld>
            <a:endParaRPr lang="ru-RU"/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429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66B360-0C31-4A19-BBA5-2AE0BDC9A57D}" type="slidenum">
              <a:rPr lang="ru-RU"/>
              <a:pPr/>
              <a:t>18</a:t>
            </a:fld>
            <a:endParaRPr lang="ru-RU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382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89C7AC-CB19-46F8-983D-D455A3AEF877}" type="slidenum">
              <a:rPr lang="ru-RU"/>
              <a:pPr/>
              <a:t>19</a:t>
            </a:fld>
            <a:endParaRPr lang="ru-RU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475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EF6DAC-28DE-43E5-B2A3-982E1B41A58D}" type="slidenum">
              <a:rPr lang="ru-RU"/>
              <a:pPr/>
              <a:t>20</a:t>
            </a:fld>
            <a:endParaRPr lang="ru-RU"/>
          </a:p>
        </p:txBody>
      </p:sp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37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CDCA7-F556-481B-86A1-BA4EA6904674}" type="slidenum">
              <a:rPr lang="ru-RU"/>
              <a:pPr/>
              <a:t>21</a:t>
            </a:fld>
            <a:endParaRPr lang="ru-RU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47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CF2CA-754C-4A54-9F89-ABC8DF12ABD4}" type="slidenum">
              <a:rPr lang="ru-RU"/>
              <a:pPr/>
              <a:t>22</a:t>
            </a:fld>
            <a:endParaRPr lang="ru-RU"/>
          </a:p>
        </p:txBody>
      </p:sp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90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62951D-A09D-471C-A622-463BC79C07D9}" type="slidenum">
              <a:rPr lang="ru-RU"/>
              <a:pPr/>
              <a:t>23</a:t>
            </a:fld>
            <a:endParaRPr lang="ru-RU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372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49C882-345F-4680-8D3A-B2A419690AE3}" type="slidenum">
              <a:rPr lang="ru-RU"/>
              <a:pPr/>
              <a:t>24</a:t>
            </a:fld>
            <a:endParaRPr lang="ru-RU"/>
          </a:p>
        </p:txBody>
      </p:sp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77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C1D916-1998-498C-8D90-6FB32B2898A2}" type="slidenum">
              <a:rPr lang="ru-RU"/>
              <a:pPr/>
              <a:t>25</a:t>
            </a:fld>
            <a:endParaRPr lang="ru-RU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296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F3E20-503C-4FDA-B43B-27C58CE276B3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222AF-50AF-431A-AE2C-52053A49BB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54;&#1048;%20&#1044;&#1054;&#1050;&#1059;&#1052;&#1045;&#1053;&#1058;&#1067;\&#1048;&#1088;&#1082;&#1091;&#1090;&#1089;&#1082;&#1091;%20350%20&#1082;&#1083;&#1072;&#1089;&#1089;&#1085;&#1099;&#1081;%20&#1095;&#1072;&#1089;\&#1090;&#1088;&#1080;%20&#1074;&#1077;&#1082;&#1072;.wmv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3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54;&#1048;%20&#1044;&#1054;&#1050;&#1059;&#1052;&#1045;&#1053;&#1058;&#1067;\&#1048;&#1088;&#1082;&#1091;&#1090;&#1089;&#1082;&#1091;%20350%20&#1082;&#1083;&#1072;&#1089;&#1089;&#1085;&#1099;&#1081;%20&#1095;&#1072;&#1089;\&#1075;&#1080;&#1084;&#1085;.wmv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5869006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Иркутску </a:t>
            </a:r>
            <a:r>
              <a:rPr lang="ru-RU" sz="8800" b="1" dirty="0" smtClean="0">
                <a:solidFill>
                  <a:srgbClr val="FF0000"/>
                </a:solidFill>
              </a:rPr>
              <a:t>360 </a:t>
            </a:r>
            <a:r>
              <a:rPr lang="ru-RU" sz="8800" b="1" dirty="0" smtClean="0">
                <a:solidFill>
                  <a:srgbClr val="FF0000"/>
                </a:solidFill>
              </a:rPr>
              <a:t>лет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Городская дума1 января 1787 года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8232801" cy="515839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Середина </a:t>
            </a:r>
            <a:r>
              <a:rPr lang="en-US" sz="5400" b="1" dirty="0" smtClean="0">
                <a:solidFill>
                  <a:srgbClr val="FF0000"/>
                </a:solidFill>
              </a:rPr>
              <a:t>XVIII</a:t>
            </a:r>
            <a:r>
              <a:rPr lang="ru-RU" sz="5400" b="1" dirty="0" smtClean="0">
                <a:solidFill>
                  <a:srgbClr val="FF0000"/>
                </a:solidFill>
              </a:rPr>
              <a:t> века</a:t>
            </a: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endParaRPr lang="ru-RU" sz="3100" b="1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9" y="1500174"/>
            <a:ext cx="2961789" cy="40576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500174"/>
            <a:ext cx="3071834" cy="40484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Иркутск в </a:t>
            </a:r>
            <a:r>
              <a:rPr lang="en-US" sz="5400" b="1" dirty="0" smtClean="0">
                <a:solidFill>
                  <a:srgbClr val="FF0000"/>
                </a:solidFill>
              </a:rPr>
              <a:t>XVIII</a:t>
            </a:r>
            <a:r>
              <a:rPr lang="ru-RU" sz="5400" b="1" dirty="0" smtClean="0">
                <a:solidFill>
                  <a:srgbClr val="FF0000"/>
                </a:solidFill>
              </a:rPr>
              <a:t> века</a:t>
            </a: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448" y="1338780"/>
            <a:ext cx="8198769" cy="51620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28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Иркутск в </a:t>
            </a:r>
            <a:r>
              <a:rPr lang="en-US" sz="5400" b="1" dirty="0" smtClean="0">
                <a:solidFill>
                  <a:srgbClr val="FF0000"/>
                </a:solidFill>
              </a:rPr>
              <a:t>XVIII</a:t>
            </a:r>
            <a:r>
              <a:rPr lang="ru-RU" sz="5400" b="1" dirty="0" smtClean="0">
                <a:solidFill>
                  <a:srgbClr val="FF0000"/>
                </a:solidFill>
              </a:rPr>
              <a:t> века</a:t>
            </a:r>
            <a:r>
              <a:rPr lang="en-US" sz="5400" b="1" dirty="0" smtClean="0">
                <a:solidFill>
                  <a:srgbClr val="FF0000"/>
                </a:solidFill>
              </a:rPr>
              <a:t/>
            </a:r>
            <a:br>
              <a:rPr lang="en-US" sz="5400" b="1" dirty="0" smtClean="0">
                <a:solidFill>
                  <a:srgbClr val="FF0000"/>
                </a:solidFill>
              </a:rPr>
            </a:br>
            <a:endParaRPr lang="ru-RU" sz="5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8472994" cy="48577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29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4051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Пожар в Иркутске в 1879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7143800" cy="534296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01122" cy="6286544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29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2639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Первые декабристы 1826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6108213" cy="41434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428736"/>
            <a:ext cx="3709581" cy="50006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fon1"/>
          <p:cNvPicPr>
            <a:picLocks noChangeAspect="1" noChangeArrowheads="1"/>
          </p:cNvPicPr>
          <p:nvPr/>
        </p:nvPicPr>
        <p:blipFill>
          <a:blip r:embed="rId3" cstate="print"/>
          <a:srcRect r="6096" b="26830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609600"/>
            <a:ext cx="8229600" cy="54991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200400" y="6172200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Вдоль берега Ангары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f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905000" y="5943600"/>
            <a:ext cx="548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>
                <a:solidFill>
                  <a:srgbClr val="CC6600"/>
                </a:solidFill>
              </a:rPr>
              <a:t>Здание городской администрации </a:t>
            </a:r>
          </a:p>
        </p:txBody>
      </p:sp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914400"/>
            <a:ext cx="7239000" cy="499903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838200" y="6096000"/>
            <a:ext cx="739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CC6600"/>
                </a:solidFill>
              </a:rPr>
              <a:t>Сквер им. Кирова в направлении к «Востсибуголь». </a:t>
            </a:r>
          </a:p>
        </p:txBody>
      </p:sp>
      <p:pic>
        <p:nvPicPr>
          <p:cNvPr id="1065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685800"/>
            <a:ext cx="8001000" cy="533558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три ве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107133"/>
            <a:ext cx="8786874" cy="6590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04800"/>
            <a:ext cx="7696200" cy="570865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3200400" y="6172200"/>
            <a:ext cx="2627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Байкал Бизнес Центр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81000"/>
            <a:ext cx="5562600" cy="370998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5562600" y="5638800"/>
            <a:ext cx="331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Здания по улице Декабрьских Событий</a:t>
            </a:r>
          </a:p>
        </p:txBody>
      </p:sp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173413"/>
            <a:ext cx="5029200" cy="34020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667000"/>
            <a:ext cx="5181600" cy="38893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5715000" y="6019800"/>
            <a:ext cx="254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Центральный рынок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1295400" y="457200"/>
            <a:ext cx="245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Торговый комплекс</a:t>
            </a:r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152400"/>
            <a:ext cx="4800600" cy="360203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3048000" y="6019800"/>
            <a:ext cx="3289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Железнодорожный вокзал.</a:t>
            </a:r>
          </a:p>
        </p:txBody>
      </p:sp>
      <p:pic>
        <p:nvPicPr>
          <p:cNvPr id="1382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143000"/>
            <a:ext cx="7620000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fon1"/>
          <p:cNvPicPr>
            <a:picLocks noChangeAspect="1" noChangeArrowheads="1"/>
          </p:cNvPicPr>
          <p:nvPr/>
        </p:nvPicPr>
        <p:blipFill>
          <a:blip r:embed="rId3" cstate="print"/>
          <a:srcRect r="6096" b="268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3352800" y="6172200"/>
            <a:ext cx="2697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3300"/>
                </a:solidFill>
              </a:rPr>
              <a:t>Бульвар им. Гагарина</a:t>
            </a:r>
          </a:p>
        </p:txBody>
      </p:sp>
      <p:pic>
        <p:nvPicPr>
          <p:cNvPr id="148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850900"/>
            <a:ext cx="8001000" cy="511492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495800" y="5638800"/>
            <a:ext cx="4435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6600"/>
                </a:solidFill>
              </a:rPr>
              <a:t>Кинорежиссёры М.И. Ромм и Л.И. Гайдай, 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7315200" y="487680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Л.И. Гайдай</a:t>
            </a:r>
          </a:p>
        </p:txBody>
      </p:sp>
      <p:pic>
        <p:nvPicPr>
          <p:cNvPr id="22537" name="Picture 9" descr="Безымянный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09800"/>
            <a:ext cx="3257550" cy="43434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505200" y="2209800"/>
            <a:ext cx="1362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М.И. Ромм</a:t>
            </a:r>
          </a:p>
        </p:txBody>
      </p:sp>
      <p:pic>
        <p:nvPicPr>
          <p:cNvPr id="22538" name="Picture 10" descr="Безымянный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8450" y="304800"/>
            <a:ext cx="3576638" cy="45720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04800" y="57912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6600"/>
                </a:solidFill>
              </a:rPr>
              <a:t>Это конструкторы вертолётов М.Л. Миль, Н.И. Камов, </a:t>
            </a:r>
          </a:p>
          <a:p>
            <a:pPr algn="ctr"/>
            <a:r>
              <a:rPr lang="ru-RU" sz="2400" b="1">
                <a:solidFill>
                  <a:srgbClr val="CC6600"/>
                </a:solidFill>
              </a:rPr>
              <a:t>космонавт Б.В. Волынов, </a:t>
            </a:r>
          </a:p>
        </p:txBody>
      </p:sp>
      <p:pic>
        <p:nvPicPr>
          <p:cNvPr id="21508" name="Picture 4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57200"/>
            <a:ext cx="2733675" cy="38862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28600" y="4419600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М.Л. Миль</a:t>
            </a:r>
          </a:p>
        </p:txBody>
      </p:sp>
      <p:pic>
        <p:nvPicPr>
          <p:cNvPr id="21511" name="Picture 7" descr="Безымянный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2050" y="381000"/>
            <a:ext cx="2727325" cy="38862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7467600" y="4343400"/>
            <a:ext cx="142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6600"/>
                </a:solidFill>
              </a:rPr>
              <a:t>Н.И. Камов</a:t>
            </a:r>
          </a:p>
        </p:txBody>
      </p:sp>
      <p:pic>
        <p:nvPicPr>
          <p:cNvPr id="21513" name="Picture 9" descr="Безымянный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676400"/>
            <a:ext cx="2751138" cy="38862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5943600" y="5181600"/>
            <a:ext cx="1768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Б.В. Волынов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04800" y="5715000"/>
            <a:ext cx="8610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6600"/>
                </a:solidFill>
              </a:rPr>
              <a:t>Известный экономист Н.Н. Некрасов,</a:t>
            </a:r>
          </a:p>
          <a:p>
            <a:pPr algn="ctr"/>
            <a:r>
              <a:rPr lang="ru-RU" sz="2400" b="1">
                <a:solidFill>
                  <a:srgbClr val="CC6600"/>
                </a:solidFill>
              </a:rPr>
              <a:t> геологи М.М. Одинцов и В.П. Солоненко,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086600" y="3581400"/>
            <a:ext cx="1779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М.М. Одинцов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5800" y="5334000"/>
            <a:ext cx="1785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Н.Н. Некрасов</a:t>
            </a:r>
          </a:p>
        </p:txBody>
      </p:sp>
      <p:pic>
        <p:nvPicPr>
          <p:cNvPr id="23560" name="Picture 8" descr="pn3658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09800"/>
            <a:ext cx="2728913" cy="30384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3562" name="Picture 10" descr="nvs_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304800"/>
            <a:ext cx="2601913" cy="3271838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3566" name="Picture 14" descr="-2734337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1524000"/>
            <a:ext cx="2566988" cy="29718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886200" y="4572000"/>
            <a:ext cx="1951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В.П. Солоненко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main5_1"/>
          <p:cNvPicPr>
            <a:picLocks noChangeAspect="1" noChangeArrowheads="1"/>
          </p:cNvPicPr>
          <p:nvPr/>
        </p:nvPicPr>
        <p:blipFill>
          <a:blip r:embed="rId3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28600" y="5638800"/>
            <a:ext cx="8534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CC6600"/>
                </a:solidFill>
              </a:rPr>
              <a:t>Оперные певцы И.И. Краузе и В.И. Лосев, писатели В.П. Скиф, В.Г. Распутин, М. Д. Сергеев, А.В. Вампилов </a:t>
            </a:r>
          </a:p>
          <a:p>
            <a:pPr algn="ctr"/>
            <a:r>
              <a:rPr lang="ru-RU" sz="2000" b="1">
                <a:solidFill>
                  <a:srgbClr val="CC6600"/>
                </a:solidFill>
              </a:rPr>
              <a:t>и многие, многие другие. 	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5800" y="2743200"/>
            <a:ext cx="1325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В.П. Скиф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467600" y="2819400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И.И. Краузе</a:t>
            </a:r>
          </a:p>
        </p:txBody>
      </p:sp>
      <p:pic>
        <p:nvPicPr>
          <p:cNvPr id="24585" name="Picture 9" descr="XGetDBPicServlet?xpub_id=36893&amp;img_id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3263" y="228600"/>
            <a:ext cx="1844675" cy="25908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4586" name="Picture 10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 t="4306" r="8920"/>
          <a:stretch>
            <a:fillRect/>
          </a:stretch>
        </p:blipFill>
        <p:spPr bwMode="auto">
          <a:xfrm>
            <a:off x="381000" y="227013"/>
            <a:ext cx="1597025" cy="251618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24587" name="Picture 11" descr="Изображение 0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05025" y="381000"/>
            <a:ext cx="2551113" cy="32004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953000" y="457200"/>
            <a:ext cx="173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В.Г. Распутин</a:t>
            </a:r>
          </a:p>
        </p:txBody>
      </p:sp>
      <p:pic>
        <p:nvPicPr>
          <p:cNvPr id="24589" name="Picture 13" descr="1"/>
          <p:cNvPicPr>
            <a:picLocks noChangeAspect="1" noChangeArrowheads="1"/>
          </p:cNvPicPr>
          <p:nvPr/>
        </p:nvPicPr>
        <p:blipFill>
          <a:blip r:embed="rId7" cstate="print"/>
          <a:srcRect l="8109" r="5405"/>
          <a:stretch>
            <a:fillRect/>
          </a:stretch>
        </p:blipFill>
        <p:spPr bwMode="auto">
          <a:xfrm>
            <a:off x="304800" y="3124200"/>
            <a:ext cx="2438400" cy="2365375"/>
          </a:xfrm>
          <a:prstGeom prst="rect">
            <a:avLst/>
          </a:prstGeom>
          <a:noFill/>
          <a:ln w="3175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2743200" y="5181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CC6600"/>
                </a:solidFill>
              </a:rPr>
              <a:t>М. Д. Сергеев</a:t>
            </a:r>
          </a:p>
        </p:txBody>
      </p:sp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8" cstate="print"/>
          <a:srcRect l="13422" t="15799" r="50935" b="7051"/>
          <a:stretch>
            <a:fillRect/>
          </a:stretch>
        </p:blipFill>
        <p:spPr bwMode="auto">
          <a:xfrm>
            <a:off x="4725988" y="2132013"/>
            <a:ext cx="2290762" cy="33528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7086600" y="50292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CC6600"/>
                </a:solidFill>
              </a:rPr>
              <a:t>А.В. Вампилов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им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160711"/>
            <a:ext cx="8715436" cy="6536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МОИ ДОКУМЕНТЫ\Иркутску 350 классный час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2" descr="D:\МОИ ДОКУМЕНТЫ\Иркутску 350 классный час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6" name="Picture 2" descr="D:\МОИ ДОКУМЕНТЫ\Иркутску 350 классный час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58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357167"/>
            <a:ext cx="4429156" cy="324328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6 июля 1661 года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86200"/>
            <a:ext cx="8715436" cy="2828948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И вдруг привидится такое: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В сплетенье судеб и тревог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Встает над дикою рекою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Иркутский рубленый острог.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27"/>
            <a:ext cx="4429156" cy="382907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28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Иркутск, ты в гуле напряжения и дел,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Ты на юру, ты временем отмечен.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Да будет твой удел красив и вечен,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Да будет благороден твой удел!”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D:\МОИ ДОКУМЕНТЫ\Иркутску 350 классный час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Спасская церковь 1672 год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357298"/>
            <a:ext cx="3929090" cy="533016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528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Герб Иркутска18 февраля 1690 года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643050"/>
            <a:ext cx="3604298" cy="376238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643050"/>
            <a:ext cx="4333884" cy="367904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528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Богоявленский собор 1690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8072494" cy="57150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857784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Иркутский посад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8605383" cy="5186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35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Тропою дикою звериной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По неизведанной тайге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Пришли казацкие дружины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К реке сибирской Ангаре.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Срубили здесь землепроходцы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На берегу реки острог,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Чтоб от врагов, коль доведется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Он земли русские сберег!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Истории сибирской веха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Землепроходцев бастион –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В разгар 17 века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Наш славный город был рожден.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Иркутску 350 классный час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528"/>
            <a:ext cx="9144000" cy="6852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Спасская церковь 1706-10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142984"/>
            <a:ext cx="7402901" cy="5357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234</Words>
  <Application>Microsoft Office PowerPoint</Application>
  <PresentationFormat>Экран (4:3)</PresentationFormat>
  <Paragraphs>60</Paragraphs>
  <Slides>30</Slides>
  <Notes>12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Иркутску 360 лет</vt:lpstr>
      <vt:lpstr>Презентация PowerPoint</vt:lpstr>
      <vt:lpstr>6 июля 1661 года </vt:lpstr>
      <vt:lpstr>Спасская церковь 1672 год</vt:lpstr>
      <vt:lpstr>Герб Иркутска18 февраля 1690 года       </vt:lpstr>
      <vt:lpstr>Богоявленский собор 1690      </vt:lpstr>
      <vt:lpstr>Иркутский посад     </vt:lpstr>
      <vt:lpstr>  Тропою дикою звериной По неизведанной тайге Пришли казацкие дружины К реке сибирской Ангаре. Срубили здесь землепроходцы На берегу реки острог, Чтоб от врагов, коль доведется Он земли русские сберег! Истории сибирской веха Землепроходцев бастион – В разгар 17 века Наш славный город был рожден.  </vt:lpstr>
      <vt:lpstr>Спасская церковь 1706-10       </vt:lpstr>
      <vt:lpstr>Городская дума1 января 1787 года        </vt:lpstr>
      <vt:lpstr>Середина XVIII века       </vt:lpstr>
      <vt:lpstr>Иркутск в XVIII века        </vt:lpstr>
      <vt:lpstr> Иркутск в XVIII века </vt:lpstr>
      <vt:lpstr>Пожар в Иркутске в 1879        </vt:lpstr>
      <vt:lpstr>Презентация PowerPoint</vt:lpstr>
      <vt:lpstr>Первые декабристы 1826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Иркутск, ты в гуле напряжения и дел, Ты на юру, ты временем отмечен. Да будет твой удел красив и вечен, Да будет благороден твой удел!” 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Тамара</cp:lastModifiedBy>
  <cp:revision>36</cp:revision>
  <dcterms:created xsi:type="dcterms:W3CDTF">2011-08-31T07:42:56Z</dcterms:created>
  <dcterms:modified xsi:type="dcterms:W3CDTF">2021-12-19T06:24:08Z</dcterms:modified>
</cp:coreProperties>
</file>