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78" r:id="rId2"/>
    <p:sldId id="279" r:id="rId3"/>
    <p:sldId id="280" r:id="rId4"/>
    <p:sldId id="256" r:id="rId5"/>
    <p:sldId id="281" r:id="rId6"/>
    <p:sldId id="257" r:id="rId7"/>
    <p:sldId id="282" r:id="rId8"/>
    <p:sldId id="283" r:id="rId9"/>
    <p:sldId id="284" r:id="rId10"/>
    <p:sldId id="267" r:id="rId11"/>
    <p:sldId id="285" r:id="rId12"/>
    <p:sldId id="286" r:id="rId13"/>
    <p:sldId id="287" r:id="rId14"/>
    <p:sldId id="294" r:id="rId15"/>
    <p:sldId id="288" r:id="rId16"/>
    <p:sldId id="289" r:id="rId17"/>
    <p:sldId id="290" r:id="rId18"/>
    <p:sldId id="291" r:id="rId19"/>
    <p:sldId id="292" r:id="rId20"/>
    <p:sldId id="295" r:id="rId21"/>
    <p:sldId id="297" r:id="rId22"/>
    <p:sldId id="298" r:id="rId23"/>
    <p:sldId id="293" r:id="rId24"/>
    <p:sldId id="299" r:id="rId25"/>
    <p:sldId id="300" r:id="rId26"/>
    <p:sldId id="301" r:id="rId27"/>
    <p:sldId id="306" r:id="rId28"/>
    <p:sldId id="302" r:id="rId29"/>
    <p:sldId id="303" r:id="rId30"/>
    <p:sldId id="304" r:id="rId31"/>
    <p:sldId id="305" r:id="rId32"/>
    <p:sldId id="307" r:id="rId33"/>
    <p:sldId id="308" r:id="rId34"/>
    <p:sldId id="309" r:id="rId35"/>
    <p:sldId id="310" r:id="rId36"/>
    <p:sldId id="311" r:id="rId37"/>
    <p:sldId id="312" r:id="rId38"/>
    <p:sldId id="313" r:id="rId39"/>
    <p:sldId id="314" r:id="rId40"/>
    <p:sldId id="276" r:id="rId41"/>
    <p:sldId id="315" r:id="rId4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94671" autoAdjust="0"/>
  </p:normalViewPr>
  <p:slideViewPr>
    <p:cSldViewPr>
      <p:cViewPr varScale="1">
        <p:scale>
          <a:sx n="53" d="100"/>
          <a:sy n="53" d="100"/>
        </p:scale>
        <p:origin x="-96" y="-37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ru-RU" smtClean="0"/>
              <a:t>Образец заголовка</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3A4692B2-3E8C-4281-8F0C-43DB843628B3}" type="datetimeFigureOut">
              <a:rPr lang="ru-RU" smtClean="0"/>
              <a:t>02.03.2022</a:t>
            </a:fld>
            <a:endParaRPr lang="ru-RU"/>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ru-RU"/>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D1B77924-CA40-49D6-8584-B24DAAE83E5C}" type="slidenum">
              <a:rPr lang="ru-RU" smtClean="0"/>
              <a:t>‹#›</a:t>
            </a:fld>
            <a:endParaRPr lang="ru-RU"/>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3A4692B2-3E8C-4281-8F0C-43DB843628B3}" type="datetimeFigureOut">
              <a:rPr lang="ru-RU" smtClean="0"/>
              <a:t>02.03.2022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1B77924-CA40-49D6-8584-B24DAAE83E5C}"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ru-RU" smtClean="0"/>
              <a:t>Образец заголовка</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3A4692B2-3E8C-4281-8F0C-43DB843628B3}" type="datetimeFigureOut">
              <a:rPr lang="ru-RU" smtClean="0"/>
              <a:t>02.03.2022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1B77924-CA40-49D6-8584-B24DAAE83E5C}"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3A4692B2-3E8C-4281-8F0C-43DB843628B3}" type="datetimeFigureOut">
              <a:rPr lang="ru-RU" smtClean="0"/>
              <a:t>02.03.2022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1B77924-CA40-49D6-8584-B24DAAE83E5C}"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3A4692B2-3E8C-4281-8F0C-43DB843628B3}" type="datetimeFigureOut">
              <a:rPr lang="ru-RU" smtClean="0"/>
              <a:t>02.03.2022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1B77924-CA40-49D6-8584-B24DAAE83E5C}"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5" name="Date Placeholder 4"/>
          <p:cNvSpPr>
            <a:spLocks noGrp="1"/>
          </p:cNvSpPr>
          <p:nvPr>
            <p:ph type="dt" sz="half" idx="10"/>
          </p:nvPr>
        </p:nvSpPr>
        <p:spPr/>
        <p:txBody>
          <a:bodyPr/>
          <a:lstStyle/>
          <a:p>
            <a:fld id="{3A4692B2-3E8C-4281-8F0C-43DB843628B3}" type="datetimeFigureOut">
              <a:rPr lang="ru-RU" smtClean="0"/>
              <a:t>02.03.2022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D1B77924-CA40-49D6-8584-B24DAAE83E5C}" type="slidenum">
              <a:rPr lang="ru-RU" smtClean="0"/>
              <a:t>‹#›</a:t>
            </a:fld>
            <a:endParaRPr lang="ru-RU"/>
          </a:p>
        </p:txBody>
      </p:sp>
      <p:sp>
        <p:nvSpPr>
          <p:cNvPr id="9" name="Content Placeholder 8"/>
          <p:cNvSpPr>
            <a:spLocks noGrp="1"/>
          </p:cNvSpPr>
          <p:nvPr>
            <p:ph sz="quarter" idx="13"/>
          </p:nvPr>
        </p:nvSpPr>
        <p:spPr>
          <a:xfrm>
            <a:off x="1042416" y="2313432"/>
            <a:ext cx="3419856" cy="349300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3A4692B2-3E8C-4281-8F0C-43DB843628B3}" type="datetimeFigureOut">
              <a:rPr lang="ru-RU" smtClean="0"/>
              <a:t>02.03.2022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D1B77924-CA40-49D6-8584-B24DAAE83E5C}"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3A4692B2-3E8C-4281-8F0C-43DB843628B3}" type="datetimeFigureOut">
              <a:rPr lang="ru-RU" smtClean="0"/>
              <a:t>02.03.2022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D1B77924-CA40-49D6-8584-B24DAAE83E5C}"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A4692B2-3E8C-4281-8F0C-43DB843628B3}" type="datetimeFigureOut">
              <a:rPr lang="ru-RU" smtClean="0"/>
              <a:t>02.03.2022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D1B77924-CA40-49D6-8584-B24DAAE83E5C}"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3A4692B2-3E8C-4281-8F0C-43DB843628B3}" type="datetimeFigureOut">
              <a:rPr lang="ru-RU" smtClean="0"/>
              <a:t>02.03.2022</a:t>
            </a:fld>
            <a:endParaRPr lang="ru-RU"/>
          </a:p>
        </p:txBody>
      </p:sp>
      <p:sp>
        <p:nvSpPr>
          <p:cNvPr id="7" name="Slide Number Placeholder 6"/>
          <p:cNvSpPr>
            <a:spLocks noGrp="1"/>
          </p:cNvSpPr>
          <p:nvPr>
            <p:ph type="sldNum" sz="quarter" idx="12"/>
          </p:nvPr>
        </p:nvSpPr>
        <p:spPr/>
        <p:txBody>
          <a:bodyPr/>
          <a:lstStyle/>
          <a:p>
            <a:fld id="{D1B77924-CA40-49D6-8584-B24DAAE83E5C}" type="slidenum">
              <a:rPr lang="ru-RU" smtClean="0"/>
              <a:t>‹#›</a:t>
            </a:fld>
            <a:endParaRPr lang="ru-RU"/>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ru-RU"/>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ru-RU" smtClean="0"/>
              <a:t>Образец заголовка</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ru-RU" smtClean="0"/>
              <a:t>Образец заголовка</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3A4692B2-3E8C-4281-8F0C-43DB843628B3}" type="datetimeFigureOut">
              <a:rPr lang="ru-RU" smtClean="0"/>
              <a:t>02.03.2022</a:t>
            </a:fld>
            <a:endParaRPr lang="ru-RU"/>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ru-RU"/>
          </a:p>
        </p:txBody>
      </p:sp>
      <p:sp>
        <p:nvSpPr>
          <p:cNvPr id="7" name="Slide Number Placeholder 6"/>
          <p:cNvSpPr>
            <a:spLocks noGrp="1"/>
          </p:cNvSpPr>
          <p:nvPr>
            <p:ph type="sldNum" sz="quarter" idx="12"/>
          </p:nvPr>
        </p:nvSpPr>
        <p:spPr/>
        <p:txBody>
          <a:bodyPr/>
          <a:lstStyle/>
          <a:p>
            <a:fld id="{D1B77924-CA40-49D6-8584-B24DAAE83E5C}"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3A4692B2-3E8C-4281-8F0C-43DB843628B3}" type="datetimeFigureOut">
              <a:rPr lang="ru-RU" smtClean="0"/>
              <a:t>02.03.2022</a:t>
            </a:fld>
            <a:endParaRPr lang="ru-RU"/>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ru-RU"/>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D1B77924-CA40-49D6-8584-B24DAAE83E5C}"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e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3.jp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image" Target="../media/image37.jp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99592" y="980728"/>
            <a:ext cx="7024744" cy="1143000"/>
          </a:xfrm>
        </p:spPr>
        <p:txBody>
          <a:bodyPr>
            <a:normAutofit fontScale="90000"/>
          </a:bodyPr>
          <a:lstStyle/>
          <a:p>
            <a:pPr algn="ctr"/>
            <a:r>
              <a:rPr lang="ru-RU" dirty="0" smtClean="0">
                <a:solidFill>
                  <a:srgbClr val="C00000"/>
                </a:solidFill>
              </a:rPr>
              <a:t>Выступление на педсовете по теме:</a:t>
            </a:r>
            <a:endParaRPr lang="ru-RU" dirty="0">
              <a:solidFill>
                <a:srgbClr val="C00000"/>
              </a:solidFill>
            </a:endParaRPr>
          </a:p>
        </p:txBody>
      </p:sp>
      <p:sp>
        <p:nvSpPr>
          <p:cNvPr id="3" name="Объект 2"/>
          <p:cNvSpPr>
            <a:spLocks noGrp="1"/>
          </p:cNvSpPr>
          <p:nvPr>
            <p:ph idx="1"/>
          </p:nvPr>
        </p:nvSpPr>
        <p:spPr/>
        <p:txBody>
          <a:bodyPr/>
          <a:lstStyle/>
          <a:p>
            <a:pPr algn="ctr"/>
            <a:r>
              <a:rPr lang="ru-RU" b="1" dirty="0" smtClean="0">
                <a:solidFill>
                  <a:srgbClr val="7030A0"/>
                </a:solidFill>
              </a:rPr>
              <a:t>Определение эффективности работы Отделения постинтернатного сопровождения выпускников Центра и молодых людей из замещающих семей</a:t>
            </a:r>
          </a:p>
          <a:p>
            <a:pPr algn="ctr"/>
            <a:r>
              <a:rPr lang="ru-RU" b="1" dirty="0" smtClean="0">
                <a:solidFill>
                  <a:srgbClr val="7030A0"/>
                </a:solidFill>
              </a:rPr>
              <a:t>Период: 2021 год</a:t>
            </a:r>
            <a:endParaRPr lang="ru-RU" b="1" dirty="0">
              <a:solidFill>
                <a:srgbClr val="7030A0"/>
              </a:solidFill>
            </a:endParaRPr>
          </a:p>
        </p:txBody>
      </p:sp>
    </p:spTree>
    <p:extLst>
      <p:ext uri="{BB962C8B-B14F-4D97-AF65-F5344CB8AC3E}">
        <p14:creationId xmlns:p14="http://schemas.microsoft.com/office/powerpoint/2010/main" val="25845148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3490" y="764704"/>
            <a:ext cx="7024744" cy="1008112"/>
          </a:xfrm>
        </p:spPr>
        <p:txBody>
          <a:bodyPr>
            <a:normAutofit fontScale="90000"/>
          </a:bodyPr>
          <a:lstStyle/>
          <a:p>
            <a:r>
              <a:rPr lang="ru-RU" sz="2000" dirty="0"/>
              <a:t> </a:t>
            </a:r>
            <a:r>
              <a:rPr lang="ru-RU" sz="2000" dirty="0">
                <a:solidFill>
                  <a:srgbClr val="FF0000"/>
                </a:solidFill>
              </a:rPr>
              <a:t>Основную деятельность осуществляют специалисты Отделения  постинтернатного сопровождения выпускников Центра: социальный педагог, педагог – психолог.</a:t>
            </a:r>
          </a:p>
        </p:txBody>
      </p:sp>
      <p:sp>
        <p:nvSpPr>
          <p:cNvPr id="3" name="Текст 2"/>
          <p:cNvSpPr>
            <a:spLocks noGrp="1"/>
          </p:cNvSpPr>
          <p:nvPr>
            <p:ph type="body" idx="1"/>
          </p:nvPr>
        </p:nvSpPr>
        <p:spPr/>
        <p:txBody>
          <a:bodyPr>
            <a:noAutofit/>
          </a:bodyPr>
          <a:lstStyle/>
          <a:p>
            <a:r>
              <a:rPr lang="ru-RU" sz="1800" dirty="0" smtClean="0"/>
              <a:t>Социальный </a:t>
            </a:r>
            <a:r>
              <a:rPr lang="ru-RU" sz="1800" dirty="0" err="1" smtClean="0"/>
              <a:t>педагог:Надёжкина</a:t>
            </a:r>
            <a:r>
              <a:rPr lang="ru-RU" sz="1800" dirty="0" smtClean="0"/>
              <a:t> И.Н.</a:t>
            </a:r>
          </a:p>
          <a:p>
            <a:r>
              <a:rPr lang="ru-RU" sz="1800" dirty="0" smtClean="0"/>
              <a:t>(автор проекта)</a:t>
            </a:r>
            <a:endParaRPr lang="ru-RU" sz="1800" dirty="0"/>
          </a:p>
        </p:txBody>
      </p:sp>
      <p:sp>
        <p:nvSpPr>
          <p:cNvPr id="5" name="Текст 4"/>
          <p:cNvSpPr>
            <a:spLocks noGrp="1"/>
          </p:cNvSpPr>
          <p:nvPr>
            <p:ph type="body" sz="quarter" idx="3"/>
          </p:nvPr>
        </p:nvSpPr>
        <p:spPr/>
        <p:txBody>
          <a:bodyPr>
            <a:noAutofit/>
          </a:bodyPr>
          <a:lstStyle/>
          <a:p>
            <a:r>
              <a:rPr lang="ru-RU" sz="1800" dirty="0" smtClean="0"/>
              <a:t>Педагог – психолог: </a:t>
            </a:r>
            <a:r>
              <a:rPr lang="ru-RU" sz="1800" dirty="0" err="1" smtClean="0"/>
              <a:t>Байтулинова</a:t>
            </a:r>
            <a:r>
              <a:rPr lang="ru-RU" sz="1800" dirty="0" smtClean="0"/>
              <a:t> О.Р.</a:t>
            </a:r>
            <a:endParaRPr lang="ru-RU" sz="1800" dirty="0"/>
          </a:p>
        </p:txBody>
      </p:sp>
      <p:pic>
        <p:nvPicPr>
          <p:cNvPr id="7" name="Объект 6"/>
          <p:cNvPicPr>
            <a:picLocks noGrp="1" noChangeAspect="1"/>
          </p:cNvPicPr>
          <p:nvPr>
            <p:ph sz="quarter" idx="4"/>
          </p:nvPr>
        </p:nvPicPr>
        <p:blipFill>
          <a:blip r:embed="rId2" cstate="print">
            <a:extLst>
              <a:ext uri="{28A0092B-C50C-407E-A947-70E740481C1C}">
                <a14:useLocalDpi xmlns:a14="http://schemas.microsoft.com/office/drawing/2010/main" val="0"/>
              </a:ext>
            </a:extLst>
          </a:blip>
          <a:stretch>
            <a:fillRect/>
          </a:stretch>
        </p:blipFill>
        <p:spPr>
          <a:xfrm>
            <a:off x="4645025" y="3110309"/>
            <a:ext cx="3419475" cy="2564606"/>
          </a:xfrm>
        </p:spPr>
      </p:pic>
      <p:pic>
        <p:nvPicPr>
          <p:cNvPr id="6" name="Объект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1687909" y="2974975"/>
            <a:ext cx="2126456" cy="2835275"/>
          </a:xfrm>
        </p:spPr>
      </p:pic>
    </p:spTree>
    <p:extLst>
      <p:ext uri="{BB962C8B-B14F-4D97-AF65-F5344CB8AC3E}">
        <p14:creationId xmlns:p14="http://schemas.microsoft.com/office/powerpoint/2010/main" val="57266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58645" y="764705"/>
            <a:ext cx="6637468" cy="864095"/>
          </a:xfrm>
        </p:spPr>
        <p:txBody>
          <a:bodyPr>
            <a:noAutofit/>
          </a:bodyPr>
          <a:lstStyle/>
          <a:p>
            <a:pPr algn="ctr"/>
            <a:r>
              <a:rPr lang="ru-RU" sz="2000" b="1" dirty="0">
                <a:solidFill>
                  <a:srgbClr val="C00000"/>
                </a:solidFill>
              </a:rPr>
              <a:t>И</a:t>
            </a:r>
            <a:r>
              <a:rPr lang="ru-RU" sz="2000" b="1" dirty="0" smtClean="0">
                <a:solidFill>
                  <a:srgbClr val="C00000"/>
                </a:solidFill>
              </a:rPr>
              <a:t>нформационная </a:t>
            </a:r>
            <a:r>
              <a:rPr lang="ru-RU" sz="2000" b="1" dirty="0">
                <a:solidFill>
                  <a:srgbClr val="C00000"/>
                </a:solidFill>
              </a:rPr>
              <a:t>компания по распространению информации о работе нашего </a:t>
            </a:r>
            <a:r>
              <a:rPr lang="ru-RU" sz="2000" b="1" dirty="0" smtClean="0">
                <a:solidFill>
                  <a:srgbClr val="C00000"/>
                </a:solidFill>
              </a:rPr>
              <a:t>Отделения</a:t>
            </a:r>
            <a:endParaRPr lang="ru-RU" sz="2000" b="1" dirty="0">
              <a:solidFill>
                <a:srgbClr val="C00000"/>
              </a:solidFill>
            </a:endParaRPr>
          </a:p>
        </p:txBody>
      </p:sp>
      <p:sp>
        <p:nvSpPr>
          <p:cNvPr id="3" name="Текст 2"/>
          <p:cNvSpPr>
            <a:spLocks noGrp="1"/>
          </p:cNvSpPr>
          <p:nvPr>
            <p:ph type="body" idx="1"/>
          </p:nvPr>
        </p:nvSpPr>
        <p:spPr>
          <a:xfrm>
            <a:off x="1258645" y="1700808"/>
            <a:ext cx="6637467" cy="4086805"/>
          </a:xfrm>
        </p:spPr>
        <p:txBody>
          <a:bodyPr>
            <a:normAutofit fontScale="92500" lnSpcReduction="20000"/>
          </a:bodyPr>
          <a:lstStyle/>
          <a:p>
            <a:pPr marL="457200" indent="-457200">
              <a:buAutoNum type="arabicPeriod"/>
            </a:pPr>
            <a:r>
              <a:rPr lang="ru-RU" b="1" dirty="0" smtClean="0">
                <a:solidFill>
                  <a:schemeClr val="tx1"/>
                </a:solidFill>
              </a:rPr>
              <a:t>Информационные стенды в Центре:</a:t>
            </a:r>
          </a:p>
          <a:p>
            <a:r>
              <a:rPr lang="ru-RU" dirty="0" smtClean="0">
                <a:solidFill>
                  <a:schemeClr val="tx1"/>
                </a:solidFill>
              </a:rPr>
              <a:t>* «Жизнь вопреки стереотипам»;</a:t>
            </a:r>
          </a:p>
          <a:p>
            <a:r>
              <a:rPr lang="ru-RU" dirty="0" smtClean="0">
                <a:solidFill>
                  <a:schemeClr val="tx1"/>
                </a:solidFill>
              </a:rPr>
              <a:t>* Информация по сопровождению выпускников Центра;</a:t>
            </a:r>
          </a:p>
          <a:p>
            <a:r>
              <a:rPr lang="ru-RU" dirty="0" smtClean="0">
                <a:solidFill>
                  <a:schemeClr val="tx1"/>
                </a:solidFill>
              </a:rPr>
              <a:t>* «Полезная информация»;</a:t>
            </a:r>
          </a:p>
          <a:p>
            <a:pPr marL="342900" indent="-342900">
              <a:buFont typeface="Arial" charset="0"/>
              <a:buChar char="•"/>
            </a:pPr>
            <a:r>
              <a:rPr lang="ru-RU" dirty="0" smtClean="0">
                <a:solidFill>
                  <a:schemeClr val="tx1"/>
                </a:solidFill>
              </a:rPr>
              <a:t>«Мы рядом» (фотоматериалы);</a:t>
            </a:r>
          </a:p>
          <a:p>
            <a:r>
              <a:rPr lang="ru-RU" b="1" dirty="0" smtClean="0">
                <a:solidFill>
                  <a:schemeClr val="tx1"/>
                </a:solidFill>
              </a:rPr>
              <a:t>2. Сайт Центра:</a:t>
            </a:r>
          </a:p>
          <a:p>
            <a:r>
              <a:rPr lang="ru-RU" sz="1900" dirty="0" smtClean="0">
                <a:solidFill>
                  <a:schemeClr val="tx1"/>
                </a:solidFill>
              </a:rPr>
              <a:t>содержит </a:t>
            </a:r>
            <a:r>
              <a:rPr lang="ru-RU" sz="1900" dirty="0">
                <a:solidFill>
                  <a:schemeClr val="tx1"/>
                </a:solidFill>
              </a:rPr>
              <a:t>общую информацию по </a:t>
            </a:r>
            <a:r>
              <a:rPr lang="ru-RU" sz="1900" dirty="0" err="1">
                <a:solidFill>
                  <a:schemeClr val="tx1"/>
                </a:solidFill>
              </a:rPr>
              <a:t>постинтернатому</a:t>
            </a:r>
            <a:r>
              <a:rPr lang="ru-RU" sz="1900" dirty="0">
                <a:solidFill>
                  <a:schemeClr val="tx1"/>
                </a:solidFill>
              </a:rPr>
              <a:t> сопровождению  выпускников Центра. В течение года информация  обновляется.</a:t>
            </a:r>
          </a:p>
          <a:p>
            <a:r>
              <a:rPr lang="ru-RU" sz="1900" dirty="0" smtClean="0">
                <a:solidFill>
                  <a:schemeClr val="tx1"/>
                </a:solidFill>
              </a:rPr>
              <a:t>*  </a:t>
            </a:r>
            <a:r>
              <a:rPr lang="ru-RU" sz="1900" dirty="0">
                <a:solidFill>
                  <a:schemeClr val="tx1"/>
                </a:solidFill>
              </a:rPr>
              <a:t>Статья  «Оказание психологической помощи» от 11.01.2021 г.;</a:t>
            </a:r>
          </a:p>
          <a:p>
            <a:r>
              <a:rPr lang="ru-RU" sz="1900" dirty="0">
                <a:solidFill>
                  <a:schemeClr val="tx1"/>
                </a:solidFill>
              </a:rPr>
              <a:t> </a:t>
            </a:r>
            <a:r>
              <a:rPr lang="ru-RU" sz="1900" dirty="0" smtClean="0">
                <a:solidFill>
                  <a:schemeClr val="tx1"/>
                </a:solidFill>
              </a:rPr>
              <a:t>*  </a:t>
            </a:r>
            <a:r>
              <a:rPr lang="ru-RU" sz="1900" dirty="0">
                <a:solidFill>
                  <a:schemeClr val="tx1"/>
                </a:solidFill>
              </a:rPr>
              <a:t>В сентябре 2021 года размещен проект «Вместе учимся жить» и результаты мониторинга данного проекта; </a:t>
            </a:r>
          </a:p>
          <a:p>
            <a:endParaRPr lang="ru-RU" dirty="0">
              <a:solidFill>
                <a:schemeClr val="tx1"/>
              </a:solidFill>
            </a:endParaRPr>
          </a:p>
        </p:txBody>
      </p:sp>
    </p:spTree>
    <p:extLst>
      <p:ext uri="{BB962C8B-B14F-4D97-AF65-F5344CB8AC3E}">
        <p14:creationId xmlns:p14="http://schemas.microsoft.com/office/powerpoint/2010/main" val="17253116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58645" y="692697"/>
            <a:ext cx="6637468" cy="1080119"/>
          </a:xfrm>
        </p:spPr>
        <p:txBody>
          <a:bodyPr>
            <a:normAutofit fontScale="90000"/>
          </a:bodyPr>
          <a:lstStyle/>
          <a:p>
            <a:r>
              <a:rPr lang="ru-RU" sz="2000" b="1" dirty="0">
                <a:solidFill>
                  <a:srgbClr val="C00000"/>
                </a:solidFill>
              </a:rPr>
              <a:t>СМИ районная газета «Сельские новости», в которой публикуются  статьи о социализации и адаптации выпускников Центра (не менее 2 раза в год):</a:t>
            </a:r>
            <a:br>
              <a:rPr lang="ru-RU" sz="2000" b="1" dirty="0">
                <a:solidFill>
                  <a:srgbClr val="C00000"/>
                </a:solidFill>
              </a:rPr>
            </a:br>
            <a:endParaRPr lang="ru-RU" sz="2000" b="1" dirty="0">
              <a:solidFill>
                <a:srgbClr val="C00000"/>
              </a:solidFill>
            </a:endParaRPr>
          </a:p>
        </p:txBody>
      </p:sp>
      <p:sp>
        <p:nvSpPr>
          <p:cNvPr id="3" name="Текст 2"/>
          <p:cNvSpPr>
            <a:spLocks noGrp="1"/>
          </p:cNvSpPr>
          <p:nvPr>
            <p:ph type="body" idx="1"/>
          </p:nvPr>
        </p:nvSpPr>
        <p:spPr>
          <a:xfrm>
            <a:off x="1258645" y="1700808"/>
            <a:ext cx="6637467" cy="4086805"/>
          </a:xfrm>
        </p:spPr>
        <p:txBody>
          <a:bodyPr/>
          <a:lstStyle/>
          <a:p>
            <a:r>
              <a:rPr lang="ru-RU" sz="1800" dirty="0">
                <a:solidFill>
                  <a:schemeClr val="tx1"/>
                </a:solidFill>
              </a:rPr>
              <a:t>- статья «Всё у вас поучится!» от 28.08.2021 г; </a:t>
            </a:r>
          </a:p>
          <a:p>
            <a:r>
              <a:rPr lang="ru-RU" sz="1800" dirty="0">
                <a:solidFill>
                  <a:schemeClr val="tx1"/>
                </a:solidFill>
              </a:rPr>
              <a:t>- статья «Жить вопреки стереотипам!» от 04.11.2021 г.;</a:t>
            </a:r>
          </a:p>
          <a:p>
            <a:r>
              <a:rPr lang="ru-RU" sz="1800" dirty="0" smtClean="0">
                <a:solidFill>
                  <a:schemeClr val="tx1"/>
                </a:solidFill>
              </a:rPr>
              <a:t>- статья </a:t>
            </a:r>
            <a:r>
              <a:rPr lang="ru-RU" sz="1800" dirty="0">
                <a:solidFill>
                  <a:schemeClr val="tx1"/>
                </a:solidFill>
              </a:rPr>
              <a:t>«Сумела преодолеть все трудности» от 18.11.2021 г.; </a:t>
            </a:r>
            <a:endParaRPr lang="ru-RU" sz="1800" dirty="0" smtClean="0">
              <a:solidFill>
                <a:schemeClr val="tx1"/>
              </a:solidFill>
            </a:endParaRPr>
          </a:p>
          <a:p>
            <a:pPr marL="285750" indent="-285750">
              <a:buFontTx/>
              <a:buChar char="-"/>
            </a:pPr>
            <a:endParaRPr lang="ru-RU" sz="1800" dirty="0">
              <a:solidFill>
                <a:schemeClr val="tx1"/>
              </a:solidFill>
            </a:endParaRPr>
          </a:p>
          <a:p>
            <a:r>
              <a:rPr lang="ru-RU" sz="1800" b="1" dirty="0" smtClean="0">
                <a:solidFill>
                  <a:srgbClr val="C00000"/>
                </a:solidFill>
              </a:rPr>
              <a:t>Сайт </a:t>
            </a:r>
            <a:r>
              <a:rPr lang="ru-RU" sz="1800" b="1" dirty="0" err="1">
                <a:solidFill>
                  <a:srgbClr val="C00000"/>
                </a:solidFill>
              </a:rPr>
              <a:t>Мининстерства</a:t>
            </a:r>
            <a:r>
              <a:rPr lang="ru-RU" sz="1800" b="1" dirty="0">
                <a:solidFill>
                  <a:srgbClr val="C00000"/>
                </a:solidFill>
              </a:rPr>
              <a:t> социальных отношений Челябинской области. Размещение значимых событий  выпускников Центра (не менее 2-х раз в год</a:t>
            </a:r>
            <a:r>
              <a:rPr lang="ru-RU" sz="1800" b="1" dirty="0" smtClean="0">
                <a:solidFill>
                  <a:srgbClr val="C00000"/>
                </a:solidFill>
              </a:rPr>
              <a:t>):</a:t>
            </a:r>
          </a:p>
          <a:p>
            <a:endParaRPr lang="ru-RU" sz="1800" b="1" dirty="0" smtClean="0">
              <a:solidFill>
                <a:srgbClr val="C00000"/>
              </a:solidFill>
            </a:endParaRPr>
          </a:p>
          <a:p>
            <a:r>
              <a:rPr lang="ru-RU" sz="1800" dirty="0">
                <a:solidFill>
                  <a:schemeClr val="tx1"/>
                </a:solidFill>
              </a:rPr>
              <a:t>- статья «Мечта реализована»  от 14.09.2021 г.;</a:t>
            </a:r>
          </a:p>
          <a:p>
            <a:r>
              <a:rPr lang="ru-RU" sz="1800" dirty="0">
                <a:solidFill>
                  <a:schemeClr val="tx1"/>
                </a:solidFill>
              </a:rPr>
              <a:t>- статья «С непростым детством и добрым нравом – к высокой мечте» от 18.11.2021 г.; </a:t>
            </a:r>
          </a:p>
          <a:p>
            <a:endParaRPr lang="ru-RU" sz="1800" b="1" dirty="0">
              <a:solidFill>
                <a:schemeClr val="tx1"/>
              </a:solidFill>
            </a:endParaRPr>
          </a:p>
          <a:p>
            <a:endParaRPr lang="ru-RU" dirty="0"/>
          </a:p>
        </p:txBody>
      </p:sp>
    </p:spTree>
    <p:extLst>
      <p:ext uri="{BB962C8B-B14F-4D97-AF65-F5344CB8AC3E}">
        <p14:creationId xmlns:p14="http://schemas.microsoft.com/office/powerpoint/2010/main" val="15669119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58645" y="692697"/>
            <a:ext cx="6637468" cy="576063"/>
          </a:xfrm>
        </p:spPr>
        <p:txBody>
          <a:bodyPr>
            <a:noAutofit/>
          </a:bodyPr>
          <a:lstStyle/>
          <a:p>
            <a:r>
              <a:rPr lang="ru-RU" sz="2000" b="1" dirty="0"/>
              <a:t> </a:t>
            </a:r>
            <a:r>
              <a:rPr lang="ru-RU" sz="2000" b="1" dirty="0">
                <a:solidFill>
                  <a:srgbClr val="C00000"/>
                </a:solidFill>
              </a:rPr>
              <a:t>Дистанционные способы взаимодействия:</a:t>
            </a:r>
            <a:br>
              <a:rPr lang="ru-RU" sz="2000" b="1" dirty="0">
                <a:solidFill>
                  <a:srgbClr val="C00000"/>
                </a:solidFill>
              </a:rPr>
            </a:br>
            <a:endParaRPr lang="ru-RU" sz="2000" b="1" dirty="0">
              <a:solidFill>
                <a:srgbClr val="C00000"/>
              </a:solidFill>
            </a:endParaRPr>
          </a:p>
        </p:txBody>
      </p:sp>
      <p:sp>
        <p:nvSpPr>
          <p:cNvPr id="3" name="Текст 2"/>
          <p:cNvSpPr>
            <a:spLocks noGrp="1"/>
          </p:cNvSpPr>
          <p:nvPr>
            <p:ph type="body" idx="1"/>
          </p:nvPr>
        </p:nvSpPr>
        <p:spPr>
          <a:xfrm>
            <a:off x="899592" y="1052736"/>
            <a:ext cx="7344816" cy="5112568"/>
          </a:xfrm>
        </p:spPr>
        <p:txBody>
          <a:bodyPr/>
          <a:lstStyle/>
          <a:p>
            <a:r>
              <a:rPr lang="ru-RU" dirty="0">
                <a:solidFill>
                  <a:schemeClr val="tx1"/>
                </a:solidFill>
              </a:rPr>
              <a:t>1. Телефонная связь – 29 чел;</a:t>
            </a:r>
          </a:p>
          <a:p>
            <a:r>
              <a:rPr lang="ru-RU" dirty="0">
                <a:solidFill>
                  <a:schemeClr val="tx1"/>
                </a:solidFill>
              </a:rPr>
              <a:t>2. Социальные  сети – 29 чел;</a:t>
            </a:r>
          </a:p>
          <a:p>
            <a:r>
              <a:rPr lang="ru-RU" dirty="0">
                <a:solidFill>
                  <a:schemeClr val="tx1"/>
                </a:solidFill>
              </a:rPr>
              <a:t>  </a:t>
            </a:r>
            <a:r>
              <a:rPr lang="en-US" dirty="0">
                <a:solidFill>
                  <a:schemeClr val="tx1"/>
                </a:solidFill>
              </a:rPr>
              <a:t>VK </a:t>
            </a:r>
            <a:r>
              <a:rPr lang="ru-RU" dirty="0">
                <a:solidFill>
                  <a:schemeClr val="tx1"/>
                </a:solidFill>
              </a:rPr>
              <a:t> группа «Расправь свои крылья»;</a:t>
            </a:r>
          </a:p>
          <a:p>
            <a:r>
              <a:rPr lang="ru-RU" dirty="0">
                <a:solidFill>
                  <a:schemeClr val="tx1"/>
                </a:solidFill>
              </a:rPr>
              <a:t>   </a:t>
            </a:r>
            <a:r>
              <a:rPr lang="en-US" dirty="0" err="1">
                <a:solidFill>
                  <a:schemeClr val="tx1"/>
                </a:solidFill>
              </a:rPr>
              <a:t>WhatsApp</a:t>
            </a:r>
            <a:r>
              <a:rPr lang="en-US" dirty="0">
                <a:solidFill>
                  <a:schemeClr val="tx1"/>
                </a:solidFill>
              </a:rPr>
              <a:t>  </a:t>
            </a:r>
            <a:r>
              <a:rPr lang="ru-RU" dirty="0">
                <a:solidFill>
                  <a:schemeClr val="tx1"/>
                </a:solidFill>
              </a:rPr>
              <a:t>группы «Выпускники»;  </a:t>
            </a:r>
            <a:endParaRPr lang="ru-RU" dirty="0" smtClean="0">
              <a:solidFill>
                <a:schemeClr val="tx1"/>
              </a:solidFill>
            </a:endParaRPr>
          </a:p>
          <a:p>
            <a:r>
              <a:rPr lang="ru-RU" dirty="0" smtClean="0">
                <a:solidFill>
                  <a:schemeClr val="tx1"/>
                </a:solidFill>
              </a:rPr>
              <a:t>3. </a:t>
            </a:r>
            <a:r>
              <a:rPr lang="ru-RU" dirty="0" smtClean="0"/>
              <a:t> </a:t>
            </a:r>
            <a:r>
              <a:rPr lang="ru-RU" dirty="0">
                <a:solidFill>
                  <a:schemeClr val="tx1"/>
                </a:solidFill>
              </a:rPr>
              <a:t>Электронная почта получателей </a:t>
            </a:r>
          </a:p>
          <a:p>
            <a:r>
              <a:rPr lang="ru-RU" dirty="0">
                <a:solidFill>
                  <a:schemeClr val="tx1"/>
                </a:solidFill>
              </a:rPr>
              <a:t>   услуг;</a:t>
            </a:r>
          </a:p>
          <a:p>
            <a:endParaRPr lang="ru-RU" dirty="0"/>
          </a:p>
        </p:txBody>
      </p:sp>
    </p:spTree>
    <p:extLst>
      <p:ext uri="{BB962C8B-B14F-4D97-AF65-F5344CB8AC3E}">
        <p14:creationId xmlns:p14="http://schemas.microsoft.com/office/powerpoint/2010/main" val="24509334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58645" y="836713"/>
            <a:ext cx="6637468" cy="792087"/>
          </a:xfrm>
        </p:spPr>
        <p:txBody>
          <a:bodyPr>
            <a:normAutofit/>
          </a:bodyPr>
          <a:lstStyle/>
          <a:p>
            <a:pPr algn="ctr"/>
            <a:r>
              <a:rPr lang="ru-RU" sz="2400" b="1" dirty="0" smtClean="0">
                <a:solidFill>
                  <a:srgbClr val="C00000"/>
                </a:solidFill>
              </a:rPr>
              <a:t>Методическая работа</a:t>
            </a:r>
            <a:endParaRPr lang="ru-RU" sz="2400" b="1" dirty="0">
              <a:solidFill>
                <a:srgbClr val="C00000"/>
              </a:solidFill>
            </a:endParaRPr>
          </a:p>
        </p:txBody>
      </p:sp>
      <p:sp>
        <p:nvSpPr>
          <p:cNvPr id="3" name="Текст 2"/>
          <p:cNvSpPr>
            <a:spLocks noGrp="1"/>
          </p:cNvSpPr>
          <p:nvPr>
            <p:ph type="body" idx="1"/>
          </p:nvPr>
        </p:nvSpPr>
        <p:spPr>
          <a:xfrm>
            <a:off x="1258645" y="1844824"/>
            <a:ext cx="6637467" cy="3942789"/>
          </a:xfrm>
        </p:spPr>
        <p:txBody>
          <a:bodyPr/>
          <a:lstStyle/>
          <a:p>
            <a:r>
              <a:rPr lang="ru-RU" dirty="0">
                <a:solidFill>
                  <a:schemeClr val="tx1"/>
                </a:solidFill>
              </a:rPr>
              <a:t>Специалисты Отделения делятся опытом работы  на сайтах «</a:t>
            </a:r>
            <a:r>
              <a:rPr lang="ru-RU" dirty="0" err="1">
                <a:solidFill>
                  <a:schemeClr val="tx1"/>
                </a:solidFill>
              </a:rPr>
              <a:t>Инфоурок</a:t>
            </a:r>
            <a:r>
              <a:rPr lang="ru-RU" dirty="0">
                <a:solidFill>
                  <a:schemeClr val="tx1"/>
                </a:solidFill>
              </a:rPr>
              <a:t>»,  Академии Развития Творчества «Арт – талант»,  «Фонд 21 века», размещая свои наработки,  которые имеют высокие оценки от экспертов. Имеют благодарность за существенный вклад в методическое обеспечение учебного процесса в рамках крупнейшей онлайн – библиотеки методических разработок, диплом победителя 1 степени всероссийского педагогического мастерства «Современное воспитание подрастающего поколения».</a:t>
            </a:r>
          </a:p>
          <a:p>
            <a:endParaRPr lang="ru-RU" dirty="0">
              <a:solidFill>
                <a:schemeClr val="tx1"/>
              </a:solidFill>
            </a:endParaRPr>
          </a:p>
        </p:txBody>
      </p:sp>
    </p:spTree>
    <p:extLst>
      <p:ext uri="{BB962C8B-B14F-4D97-AF65-F5344CB8AC3E}">
        <p14:creationId xmlns:p14="http://schemas.microsoft.com/office/powerpoint/2010/main" val="20975154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58645" y="692697"/>
            <a:ext cx="6637468" cy="720079"/>
          </a:xfrm>
        </p:spPr>
        <p:txBody>
          <a:bodyPr>
            <a:normAutofit/>
          </a:bodyPr>
          <a:lstStyle/>
          <a:p>
            <a:pPr algn="ctr"/>
            <a:r>
              <a:rPr lang="ru-RU" sz="2000" b="1" dirty="0">
                <a:solidFill>
                  <a:srgbClr val="C00000"/>
                </a:solidFill>
              </a:rPr>
              <a:t>Проведены онлайн занятия по темам:</a:t>
            </a:r>
            <a:br>
              <a:rPr lang="ru-RU" sz="2000" b="1" dirty="0">
                <a:solidFill>
                  <a:srgbClr val="C00000"/>
                </a:solidFill>
              </a:rPr>
            </a:br>
            <a:endParaRPr lang="ru-RU" sz="2000" b="1" dirty="0">
              <a:solidFill>
                <a:srgbClr val="C00000"/>
              </a:solidFill>
            </a:endParaRPr>
          </a:p>
        </p:txBody>
      </p:sp>
      <p:sp>
        <p:nvSpPr>
          <p:cNvPr id="3" name="Текст 2"/>
          <p:cNvSpPr>
            <a:spLocks noGrp="1"/>
          </p:cNvSpPr>
          <p:nvPr>
            <p:ph type="body" idx="1"/>
          </p:nvPr>
        </p:nvSpPr>
        <p:spPr>
          <a:xfrm>
            <a:off x="1258645" y="1268760"/>
            <a:ext cx="7057771" cy="4518853"/>
          </a:xfrm>
        </p:spPr>
        <p:txBody>
          <a:bodyPr>
            <a:normAutofit fontScale="92500"/>
          </a:bodyPr>
          <a:lstStyle/>
          <a:p>
            <a:r>
              <a:rPr lang="ru-RU" dirty="0">
                <a:solidFill>
                  <a:schemeClr val="tx1"/>
                </a:solidFill>
              </a:rPr>
              <a:t>- Видеопоздравление  с Днем </a:t>
            </a:r>
            <a:r>
              <a:rPr lang="ru-RU" dirty="0" smtClean="0">
                <a:solidFill>
                  <a:schemeClr val="tx1"/>
                </a:solidFill>
              </a:rPr>
              <a:t>защитника </a:t>
            </a:r>
            <a:r>
              <a:rPr lang="ru-RU" dirty="0">
                <a:solidFill>
                  <a:schemeClr val="tx1"/>
                </a:solidFill>
              </a:rPr>
              <a:t>Отечества с привлечением воспитанников Центра (19.02.2021 г.);</a:t>
            </a:r>
          </a:p>
          <a:p>
            <a:r>
              <a:rPr lang="ru-RU" dirty="0">
                <a:solidFill>
                  <a:schemeClr val="tx1"/>
                </a:solidFill>
              </a:rPr>
              <a:t>- Видеопоздравление с </a:t>
            </a:r>
            <a:r>
              <a:rPr lang="ru-RU" dirty="0" smtClean="0">
                <a:solidFill>
                  <a:schemeClr val="tx1"/>
                </a:solidFill>
              </a:rPr>
              <a:t>Международным </a:t>
            </a:r>
            <a:r>
              <a:rPr lang="ru-RU" dirty="0">
                <a:solidFill>
                  <a:schemeClr val="tx1"/>
                </a:solidFill>
              </a:rPr>
              <a:t>женским днем (05.03.2021 г.);</a:t>
            </a:r>
          </a:p>
          <a:p>
            <a:r>
              <a:rPr lang="ru-RU" dirty="0">
                <a:solidFill>
                  <a:schemeClr val="tx1"/>
                </a:solidFill>
              </a:rPr>
              <a:t>- Информирование по оказанию гуманитарной помощи из средств Центра (мебель, постельные </a:t>
            </a:r>
            <a:r>
              <a:rPr lang="ru-RU" dirty="0" smtClean="0">
                <a:solidFill>
                  <a:schemeClr val="tx1"/>
                </a:solidFill>
              </a:rPr>
              <a:t>принадлежности </a:t>
            </a:r>
            <a:r>
              <a:rPr lang="ru-RU" dirty="0">
                <a:solidFill>
                  <a:schemeClr val="tx1"/>
                </a:solidFill>
              </a:rPr>
              <a:t>от 18.03.2021 г.);</a:t>
            </a:r>
          </a:p>
          <a:p>
            <a:r>
              <a:rPr lang="ru-RU" dirty="0">
                <a:solidFill>
                  <a:schemeClr val="tx1"/>
                </a:solidFill>
              </a:rPr>
              <a:t>- Информирование о заключение </a:t>
            </a:r>
            <a:r>
              <a:rPr lang="ru-RU" dirty="0" smtClean="0">
                <a:solidFill>
                  <a:schemeClr val="tx1"/>
                </a:solidFill>
              </a:rPr>
              <a:t>договоров </a:t>
            </a:r>
            <a:r>
              <a:rPr lang="ru-RU" dirty="0">
                <a:solidFill>
                  <a:schemeClr val="tx1"/>
                </a:solidFill>
              </a:rPr>
              <a:t>на водоснабжение (22.09.2021 г.);</a:t>
            </a:r>
          </a:p>
          <a:p>
            <a:r>
              <a:rPr lang="ru-RU" dirty="0">
                <a:solidFill>
                  <a:schemeClr val="tx1"/>
                </a:solidFill>
              </a:rPr>
              <a:t>- Онлайн занятие ко Дню правовой помощи «Жестокость порождает жестокость»  (18.11.2021 г.);   </a:t>
            </a:r>
          </a:p>
          <a:p>
            <a:r>
              <a:rPr lang="ru-RU" dirty="0">
                <a:solidFill>
                  <a:schemeClr val="tx1"/>
                </a:solidFill>
              </a:rPr>
              <a:t>- Новогоднее онлайн поздравление с наступающим Новым годом </a:t>
            </a:r>
          </a:p>
          <a:p>
            <a:r>
              <a:rPr lang="ru-RU" dirty="0">
                <a:solidFill>
                  <a:schemeClr val="tx1"/>
                </a:solidFill>
              </a:rPr>
              <a:t>(декабрь 2021 г.);</a:t>
            </a:r>
          </a:p>
          <a:p>
            <a:endParaRPr lang="ru-RU" dirty="0"/>
          </a:p>
        </p:txBody>
      </p:sp>
    </p:spTree>
    <p:extLst>
      <p:ext uri="{BB962C8B-B14F-4D97-AF65-F5344CB8AC3E}">
        <p14:creationId xmlns:p14="http://schemas.microsoft.com/office/powerpoint/2010/main" val="12352981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58645" y="548681"/>
            <a:ext cx="6637468" cy="576063"/>
          </a:xfrm>
        </p:spPr>
        <p:txBody>
          <a:bodyPr>
            <a:normAutofit/>
          </a:bodyPr>
          <a:lstStyle/>
          <a:p>
            <a:pPr algn="ctr"/>
            <a:r>
              <a:rPr lang="ru-RU" sz="2000" b="1" dirty="0" smtClean="0">
                <a:solidFill>
                  <a:srgbClr val="C00000"/>
                </a:solidFill>
              </a:rPr>
              <a:t>Получение помощи и оказанных услуг:</a:t>
            </a:r>
            <a:endParaRPr lang="ru-RU" sz="2000" b="1" dirty="0">
              <a:solidFill>
                <a:srgbClr val="C00000"/>
              </a:solidFill>
            </a:endParaRPr>
          </a:p>
        </p:txBody>
      </p:sp>
      <p:sp>
        <p:nvSpPr>
          <p:cNvPr id="3" name="Текст 2"/>
          <p:cNvSpPr>
            <a:spLocks noGrp="1"/>
          </p:cNvSpPr>
          <p:nvPr>
            <p:ph type="body" idx="1"/>
          </p:nvPr>
        </p:nvSpPr>
        <p:spPr>
          <a:xfrm>
            <a:off x="755576" y="1268760"/>
            <a:ext cx="7632847" cy="4896544"/>
          </a:xfrm>
        </p:spPr>
        <p:txBody>
          <a:bodyPr>
            <a:normAutofit fontScale="92500"/>
          </a:bodyPr>
          <a:lstStyle/>
          <a:p>
            <a:r>
              <a:rPr lang="ru-RU" sz="1800" b="1" u="sng" dirty="0">
                <a:solidFill>
                  <a:schemeClr val="tx1"/>
                </a:solidFill>
              </a:rPr>
              <a:t>Медицинская помощь</a:t>
            </a:r>
            <a:r>
              <a:rPr lang="ru-RU" sz="1800" b="1" dirty="0">
                <a:solidFill>
                  <a:schemeClr val="tx1"/>
                </a:solidFill>
              </a:rPr>
              <a:t> оказана </a:t>
            </a:r>
          </a:p>
          <a:p>
            <a:r>
              <a:rPr lang="ru-RU" sz="1800" b="1" dirty="0">
                <a:solidFill>
                  <a:schemeClr val="tx1"/>
                </a:solidFill>
              </a:rPr>
              <a:t>14 чел. из них: </a:t>
            </a:r>
          </a:p>
          <a:p>
            <a:r>
              <a:rPr lang="ru-RU" sz="1800" dirty="0">
                <a:solidFill>
                  <a:schemeClr val="tx1"/>
                </a:solidFill>
              </a:rPr>
              <a:t>- сопровождение на прием к психиатру (5 чел);</a:t>
            </a:r>
          </a:p>
          <a:p>
            <a:r>
              <a:rPr lang="ru-RU" sz="1800" dirty="0">
                <a:solidFill>
                  <a:schemeClr val="tx1"/>
                </a:solidFill>
              </a:rPr>
              <a:t>- запись на прием и сопровождение к врачу (6 чел);</a:t>
            </a:r>
          </a:p>
          <a:p>
            <a:r>
              <a:rPr lang="ru-RU" sz="1800" dirty="0">
                <a:solidFill>
                  <a:schemeClr val="tx1"/>
                </a:solidFill>
              </a:rPr>
              <a:t>- получение льготного лекарства по назначению психиатра (1 чел);</a:t>
            </a:r>
          </a:p>
          <a:p>
            <a:r>
              <a:rPr lang="ru-RU" sz="1800" dirty="0">
                <a:solidFill>
                  <a:schemeClr val="tx1"/>
                </a:solidFill>
              </a:rPr>
              <a:t>-  продление инвалидности (2 чел.);</a:t>
            </a:r>
          </a:p>
          <a:p>
            <a:r>
              <a:rPr lang="ru-RU" sz="1900" b="1" u="sng" dirty="0">
                <a:solidFill>
                  <a:schemeClr val="tx1"/>
                </a:solidFill>
              </a:rPr>
              <a:t>Юридическая помощь</a:t>
            </a:r>
            <a:r>
              <a:rPr lang="ru-RU" sz="1900" b="1" dirty="0">
                <a:solidFill>
                  <a:schemeClr val="tx1"/>
                </a:solidFill>
              </a:rPr>
              <a:t> оказана в форме консультаций 29 чел.</a:t>
            </a:r>
          </a:p>
          <a:p>
            <a:r>
              <a:rPr lang="ru-RU" sz="1900" b="1" dirty="0">
                <a:solidFill>
                  <a:schemeClr val="tx1"/>
                </a:solidFill>
              </a:rPr>
              <a:t> по вопросам:</a:t>
            </a:r>
          </a:p>
          <a:p>
            <a:r>
              <a:rPr lang="ru-RU" sz="1900" dirty="0">
                <a:solidFill>
                  <a:schemeClr val="tx1"/>
                </a:solidFill>
              </a:rPr>
              <a:t>- оформление пенсии по ПК при смене фамилии (2 чел);</a:t>
            </a:r>
          </a:p>
          <a:p>
            <a:r>
              <a:rPr lang="ru-RU" sz="1900" dirty="0">
                <a:solidFill>
                  <a:schemeClr val="tx1"/>
                </a:solidFill>
              </a:rPr>
              <a:t>- оформление пенсии по ПК при обучении (5 чел);</a:t>
            </a:r>
          </a:p>
          <a:p>
            <a:r>
              <a:rPr lang="ru-RU" sz="1900" dirty="0">
                <a:solidFill>
                  <a:schemeClr val="tx1"/>
                </a:solidFill>
              </a:rPr>
              <a:t>- действия при утере документов (3 ч);</a:t>
            </a:r>
          </a:p>
          <a:p>
            <a:r>
              <a:rPr lang="ru-RU" sz="1900" dirty="0">
                <a:solidFill>
                  <a:schemeClr val="tx1"/>
                </a:solidFill>
              </a:rPr>
              <a:t>- оформление детских пособий и документов на новорожденного (4ч.);</a:t>
            </a:r>
          </a:p>
          <a:p>
            <a:r>
              <a:rPr lang="ru-RU" sz="1900" dirty="0">
                <a:solidFill>
                  <a:schemeClr val="tx1"/>
                </a:solidFill>
              </a:rPr>
              <a:t>- оформление прописки (6 чел);</a:t>
            </a:r>
          </a:p>
          <a:p>
            <a:r>
              <a:rPr lang="ru-RU" sz="1900" dirty="0">
                <a:solidFill>
                  <a:schemeClr val="tx1"/>
                </a:solidFill>
              </a:rPr>
              <a:t>- замена паспорта ( 9 чел);</a:t>
            </a:r>
          </a:p>
          <a:p>
            <a:endParaRPr lang="ru-RU" dirty="0"/>
          </a:p>
        </p:txBody>
      </p:sp>
    </p:spTree>
    <p:extLst>
      <p:ext uri="{BB962C8B-B14F-4D97-AF65-F5344CB8AC3E}">
        <p14:creationId xmlns:p14="http://schemas.microsoft.com/office/powerpoint/2010/main" val="22446073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58645" y="476673"/>
            <a:ext cx="6637468" cy="792087"/>
          </a:xfrm>
        </p:spPr>
        <p:txBody>
          <a:bodyPr>
            <a:normAutofit/>
          </a:bodyPr>
          <a:lstStyle/>
          <a:p>
            <a:pPr algn="ctr"/>
            <a:r>
              <a:rPr lang="ru-RU" sz="2000" b="1" dirty="0" smtClean="0">
                <a:solidFill>
                  <a:srgbClr val="C00000"/>
                </a:solidFill>
              </a:rPr>
              <a:t>Содействие в получении образования:</a:t>
            </a:r>
            <a:endParaRPr lang="ru-RU" sz="2000" b="1" dirty="0">
              <a:solidFill>
                <a:srgbClr val="C00000"/>
              </a:solidFill>
            </a:endParaRPr>
          </a:p>
        </p:txBody>
      </p:sp>
      <p:sp>
        <p:nvSpPr>
          <p:cNvPr id="3" name="Текст 2"/>
          <p:cNvSpPr>
            <a:spLocks noGrp="1"/>
          </p:cNvSpPr>
          <p:nvPr>
            <p:ph type="body" idx="1"/>
          </p:nvPr>
        </p:nvSpPr>
        <p:spPr>
          <a:xfrm>
            <a:off x="1258645" y="1340768"/>
            <a:ext cx="6637467" cy="4446845"/>
          </a:xfrm>
        </p:spPr>
        <p:txBody>
          <a:bodyPr>
            <a:normAutofit fontScale="92500" lnSpcReduction="10000"/>
          </a:bodyPr>
          <a:lstStyle/>
          <a:p>
            <a:r>
              <a:rPr lang="ru-RU" sz="1900" dirty="0">
                <a:solidFill>
                  <a:schemeClr val="tx1"/>
                </a:solidFill>
              </a:rPr>
              <a:t>1. </a:t>
            </a:r>
            <a:r>
              <a:rPr lang="ru-RU" sz="1900" u="sng" dirty="0">
                <a:solidFill>
                  <a:schemeClr val="tx1"/>
                </a:solidFill>
              </a:rPr>
              <a:t>Имеют НПО</a:t>
            </a:r>
            <a:r>
              <a:rPr lang="ru-RU" sz="1900" dirty="0">
                <a:solidFill>
                  <a:schemeClr val="tx1"/>
                </a:solidFill>
              </a:rPr>
              <a:t> – 17 чел;</a:t>
            </a:r>
          </a:p>
          <a:p>
            <a:r>
              <a:rPr lang="ru-RU" sz="1900" dirty="0">
                <a:solidFill>
                  <a:schemeClr val="tx1"/>
                </a:solidFill>
              </a:rPr>
              <a:t>2. </a:t>
            </a:r>
            <a:r>
              <a:rPr lang="ru-RU" sz="1900" u="sng" dirty="0">
                <a:solidFill>
                  <a:schemeClr val="tx1"/>
                </a:solidFill>
              </a:rPr>
              <a:t>Обучаются в НПО </a:t>
            </a:r>
            <a:r>
              <a:rPr lang="ru-RU" sz="1900" dirty="0">
                <a:solidFill>
                  <a:schemeClr val="tx1"/>
                </a:solidFill>
              </a:rPr>
              <a:t> – 7 чел; </a:t>
            </a:r>
          </a:p>
          <a:p>
            <a:r>
              <a:rPr lang="ru-RU" sz="1900" dirty="0" smtClean="0">
                <a:solidFill>
                  <a:schemeClr val="tx1"/>
                </a:solidFill>
              </a:rPr>
              <a:t>3</a:t>
            </a:r>
            <a:r>
              <a:rPr lang="ru-RU" sz="1900" dirty="0">
                <a:solidFill>
                  <a:schemeClr val="tx1"/>
                </a:solidFill>
              </a:rPr>
              <a:t>. </a:t>
            </a:r>
            <a:r>
              <a:rPr lang="ru-RU" sz="1900" u="sng" dirty="0">
                <a:solidFill>
                  <a:schemeClr val="tx1"/>
                </a:solidFill>
              </a:rPr>
              <a:t>Получают втрое образование – 3 ч:</a:t>
            </a:r>
            <a:endParaRPr lang="ru-RU" sz="1900" dirty="0">
              <a:solidFill>
                <a:schemeClr val="tx1"/>
              </a:solidFill>
            </a:endParaRPr>
          </a:p>
          <a:p>
            <a:r>
              <a:rPr lang="ru-RU" sz="1900" dirty="0">
                <a:solidFill>
                  <a:schemeClr val="tx1"/>
                </a:solidFill>
              </a:rPr>
              <a:t>- в НПО - 2 чел.;</a:t>
            </a:r>
          </a:p>
          <a:p>
            <a:r>
              <a:rPr lang="ru-RU" sz="1900" dirty="0">
                <a:solidFill>
                  <a:schemeClr val="tx1"/>
                </a:solidFill>
              </a:rPr>
              <a:t>- в ВУЗе – 1 чел;</a:t>
            </a:r>
          </a:p>
          <a:p>
            <a:r>
              <a:rPr lang="ru-RU" sz="1900" dirty="0">
                <a:solidFill>
                  <a:schemeClr val="tx1"/>
                </a:solidFill>
              </a:rPr>
              <a:t> </a:t>
            </a:r>
          </a:p>
          <a:p>
            <a:r>
              <a:rPr lang="ru-RU" sz="1900" dirty="0">
                <a:solidFill>
                  <a:schemeClr val="tx1"/>
                </a:solidFill>
              </a:rPr>
              <a:t>4. </a:t>
            </a:r>
            <a:r>
              <a:rPr lang="ru-RU" sz="1900" u="sng" dirty="0">
                <a:solidFill>
                  <a:schemeClr val="tx1"/>
                </a:solidFill>
              </a:rPr>
              <a:t>Не имеют проф. образования –</a:t>
            </a:r>
            <a:r>
              <a:rPr lang="ru-RU" sz="1900" dirty="0">
                <a:solidFill>
                  <a:schemeClr val="tx1"/>
                </a:solidFill>
              </a:rPr>
              <a:t> 4 чел. (из них 1 чел. отчислен за </a:t>
            </a:r>
            <a:r>
              <a:rPr lang="ru-RU" sz="1900" dirty="0" smtClean="0">
                <a:solidFill>
                  <a:schemeClr val="tx1"/>
                </a:solidFill>
              </a:rPr>
              <a:t>отчетный </a:t>
            </a:r>
            <a:r>
              <a:rPr lang="ru-RU" sz="1900" dirty="0">
                <a:solidFill>
                  <a:schemeClr val="tx1"/>
                </a:solidFill>
              </a:rPr>
              <a:t>период</a:t>
            </a:r>
            <a:r>
              <a:rPr lang="ru-RU" sz="1900" dirty="0" smtClean="0">
                <a:solidFill>
                  <a:schemeClr val="tx1"/>
                </a:solidFill>
              </a:rPr>
              <a:t>);</a:t>
            </a:r>
          </a:p>
          <a:p>
            <a:pPr algn="ctr"/>
            <a:r>
              <a:rPr lang="ru-RU" b="1" dirty="0" smtClean="0">
                <a:solidFill>
                  <a:srgbClr val="C00000"/>
                </a:solidFill>
              </a:rPr>
              <a:t>Трудоустройство:</a:t>
            </a:r>
            <a:endParaRPr lang="ru-RU" b="1" dirty="0">
              <a:solidFill>
                <a:srgbClr val="C00000"/>
              </a:solidFill>
            </a:endParaRPr>
          </a:p>
          <a:p>
            <a:r>
              <a:rPr lang="ru-RU" dirty="0">
                <a:solidFill>
                  <a:schemeClr val="tx1"/>
                </a:solidFill>
              </a:rPr>
              <a:t>8 чел.</a:t>
            </a:r>
          </a:p>
          <a:p>
            <a:r>
              <a:rPr lang="ru-RU" dirty="0">
                <a:solidFill>
                  <a:schemeClr val="tx1"/>
                </a:solidFill>
              </a:rPr>
              <a:t>Из них:</a:t>
            </a:r>
          </a:p>
          <a:p>
            <a:r>
              <a:rPr lang="ru-RU" dirty="0">
                <a:solidFill>
                  <a:schemeClr val="tx1"/>
                </a:solidFill>
              </a:rPr>
              <a:t>- постоянно – 2 чел;</a:t>
            </a:r>
          </a:p>
          <a:p>
            <a:r>
              <a:rPr lang="ru-RU" dirty="0">
                <a:solidFill>
                  <a:schemeClr val="tx1"/>
                </a:solidFill>
              </a:rPr>
              <a:t>- временно – 3 чел.;</a:t>
            </a:r>
          </a:p>
          <a:p>
            <a:r>
              <a:rPr lang="ru-RU" dirty="0">
                <a:solidFill>
                  <a:schemeClr val="tx1"/>
                </a:solidFill>
              </a:rPr>
              <a:t>- постановлены на учет в ЦЗН - 3чел;</a:t>
            </a:r>
          </a:p>
        </p:txBody>
      </p:sp>
    </p:spTree>
    <p:extLst>
      <p:ext uri="{BB962C8B-B14F-4D97-AF65-F5344CB8AC3E}">
        <p14:creationId xmlns:p14="http://schemas.microsoft.com/office/powerpoint/2010/main" val="13803178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99592" y="908719"/>
            <a:ext cx="6637468" cy="792089"/>
          </a:xfrm>
        </p:spPr>
        <p:txBody>
          <a:bodyPr>
            <a:normAutofit fontScale="90000"/>
          </a:bodyPr>
          <a:lstStyle/>
          <a:p>
            <a:pPr algn="ctr"/>
            <a:r>
              <a:rPr lang="ru-RU" sz="2000" b="1" dirty="0">
                <a:solidFill>
                  <a:srgbClr val="C00000"/>
                </a:solidFill>
              </a:rPr>
              <a:t>1. </a:t>
            </a:r>
            <a:r>
              <a:rPr lang="ru-RU" sz="2000" b="1" u="sng" dirty="0">
                <a:solidFill>
                  <a:srgbClr val="C00000"/>
                </a:solidFill>
              </a:rPr>
              <a:t>Оказано содействие в реализации права на получение жилья  </a:t>
            </a:r>
            <a:r>
              <a:rPr lang="ru-RU" sz="2000" b="1" dirty="0">
                <a:solidFill>
                  <a:srgbClr val="C00000"/>
                </a:solidFill>
              </a:rPr>
              <a:t>-8 чел.</a:t>
            </a:r>
            <a:br>
              <a:rPr lang="ru-RU" sz="2000" b="1" dirty="0">
                <a:solidFill>
                  <a:srgbClr val="C00000"/>
                </a:solidFill>
              </a:rPr>
            </a:br>
            <a:r>
              <a:rPr lang="ru-RU" sz="2000" b="1" dirty="0">
                <a:solidFill>
                  <a:srgbClr val="C00000"/>
                </a:solidFill>
              </a:rPr>
              <a:t>Из них:</a:t>
            </a:r>
            <a:br>
              <a:rPr lang="ru-RU" sz="2000" b="1" dirty="0">
                <a:solidFill>
                  <a:srgbClr val="C00000"/>
                </a:solidFill>
              </a:rPr>
            </a:br>
            <a:endParaRPr lang="ru-RU" sz="2000" b="1" dirty="0">
              <a:solidFill>
                <a:srgbClr val="C00000"/>
              </a:solidFill>
            </a:endParaRPr>
          </a:p>
        </p:txBody>
      </p:sp>
      <p:sp>
        <p:nvSpPr>
          <p:cNvPr id="3" name="Текст 2"/>
          <p:cNvSpPr>
            <a:spLocks noGrp="1"/>
          </p:cNvSpPr>
          <p:nvPr>
            <p:ph type="body" idx="1"/>
          </p:nvPr>
        </p:nvSpPr>
        <p:spPr>
          <a:xfrm>
            <a:off x="1115616" y="1484784"/>
            <a:ext cx="6637467" cy="4680520"/>
          </a:xfrm>
        </p:spPr>
        <p:txBody>
          <a:bodyPr>
            <a:normAutofit fontScale="92500" lnSpcReduction="10000"/>
          </a:bodyPr>
          <a:lstStyle/>
          <a:p>
            <a:r>
              <a:rPr lang="ru-RU" sz="1800" dirty="0" smtClean="0">
                <a:solidFill>
                  <a:schemeClr val="tx1"/>
                </a:solidFill>
              </a:rPr>
              <a:t>- поставлены </a:t>
            </a:r>
            <a:r>
              <a:rPr lang="ru-RU" sz="1800" dirty="0">
                <a:solidFill>
                  <a:schemeClr val="tx1"/>
                </a:solidFill>
              </a:rPr>
              <a:t>в очередь на   </a:t>
            </a:r>
          </a:p>
          <a:p>
            <a:r>
              <a:rPr lang="ru-RU" sz="1800" dirty="0">
                <a:solidFill>
                  <a:schemeClr val="tx1"/>
                </a:solidFill>
              </a:rPr>
              <a:t>  получение жилья – 4 чел.;</a:t>
            </a:r>
          </a:p>
          <a:p>
            <a:r>
              <a:rPr lang="ru-RU" sz="1800" dirty="0">
                <a:solidFill>
                  <a:schemeClr val="tx1"/>
                </a:solidFill>
              </a:rPr>
              <a:t>- получили жильё по решению </a:t>
            </a:r>
          </a:p>
          <a:p>
            <a:r>
              <a:rPr lang="ru-RU" sz="1800" dirty="0">
                <a:solidFill>
                  <a:schemeClr val="tx1"/>
                </a:solidFill>
              </a:rPr>
              <a:t>  суда –  3 чел.;</a:t>
            </a:r>
          </a:p>
          <a:p>
            <a:r>
              <a:rPr lang="ru-RU" sz="1800" dirty="0" smtClean="0">
                <a:solidFill>
                  <a:schemeClr val="tx1"/>
                </a:solidFill>
              </a:rPr>
              <a:t>- получил </a:t>
            </a:r>
            <a:r>
              <a:rPr lang="ru-RU" sz="1800" dirty="0">
                <a:solidFill>
                  <a:schemeClr val="tx1"/>
                </a:solidFill>
              </a:rPr>
              <a:t>жилье по очередности –1 ч. </a:t>
            </a:r>
            <a:endParaRPr lang="ru-RU" sz="1800" dirty="0" smtClean="0">
              <a:solidFill>
                <a:schemeClr val="tx1"/>
              </a:solidFill>
            </a:endParaRPr>
          </a:p>
          <a:p>
            <a:pPr algn="ctr"/>
            <a:r>
              <a:rPr lang="ru-RU" b="1" dirty="0">
                <a:solidFill>
                  <a:srgbClr val="C00000"/>
                </a:solidFill>
              </a:rPr>
              <a:t>2. </a:t>
            </a:r>
            <a:r>
              <a:rPr lang="ru-RU" b="1" u="sng" dirty="0">
                <a:solidFill>
                  <a:srgbClr val="C00000"/>
                </a:solidFill>
              </a:rPr>
              <a:t>Обеспечены жилой площадью -15 ч.</a:t>
            </a:r>
            <a:endParaRPr lang="ru-RU" b="1" dirty="0">
              <a:solidFill>
                <a:srgbClr val="C00000"/>
              </a:solidFill>
            </a:endParaRPr>
          </a:p>
          <a:p>
            <a:pPr algn="ctr"/>
            <a:r>
              <a:rPr lang="ru-RU" b="1" u="sng" dirty="0">
                <a:solidFill>
                  <a:srgbClr val="C00000"/>
                </a:solidFill>
              </a:rPr>
              <a:t>из них</a:t>
            </a:r>
            <a:r>
              <a:rPr lang="ru-RU" b="1" u="sng" dirty="0" smtClean="0">
                <a:solidFill>
                  <a:srgbClr val="C00000"/>
                </a:solidFill>
              </a:rPr>
              <a:t>:</a:t>
            </a:r>
          </a:p>
          <a:p>
            <a:pPr marL="285750" indent="-285750">
              <a:buFontTx/>
              <a:buChar char="-"/>
            </a:pPr>
            <a:r>
              <a:rPr lang="ru-RU" sz="1800" dirty="0" smtClean="0">
                <a:solidFill>
                  <a:schemeClr val="tx1"/>
                </a:solidFill>
              </a:rPr>
              <a:t>по </a:t>
            </a:r>
            <a:r>
              <a:rPr lang="ru-RU" sz="1800" dirty="0">
                <a:solidFill>
                  <a:schemeClr val="tx1"/>
                </a:solidFill>
              </a:rPr>
              <a:t>договору спей</a:t>
            </a:r>
            <a:r>
              <a:rPr lang="ru-RU" sz="1800" dirty="0" smtClean="0">
                <a:solidFill>
                  <a:schemeClr val="tx1"/>
                </a:solidFill>
              </a:rPr>
              <a:t>. найма </a:t>
            </a:r>
            <a:r>
              <a:rPr lang="ru-RU" sz="1800" dirty="0">
                <a:solidFill>
                  <a:schemeClr val="tx1"/>
                </a:solidFill>
              </a:rPr>
              <a:t>– 15 </a:t>
            </a:r>
            <a:r>
              <a:rPr lang="ru-RU" sz="1800" dirty="0" smtClean="0">
                <a:solidFill>
                  <a:schemeClr val="tx1"/>
                </a:solidFill>
              </a:rPr>
              <a:t>чел.</a:t>
            </a:r>
          </a:p>
          <a:p>
            <a:pPr marL="285750" indent="-285750" algn="ctr">
              <a:buFontTx/>
              <a:buChar char="-"/>
            </a:pPr>
            <a:r>
              <a:rPr lang="ru-RU" sz="1800" b="1" u="sng" dirty="0">
                <a:solidFill>
                  <a:srgbClr val="C00000"/>
                </a:solidFill>
              </a:rPr>
              <a:t>Оплата ЖКХ (15 квартир) :</a:t>
            </a:r>
            <a:endParaRPr lang="ru-RU" sz="1800" b="1" dirty="0">
              <a:solidFill>
                <a:srgbClr val="C00000"/>
              </a:solidFill>
            </a:endParaRPr>
          </a:p>
          <a:p>
            <a:r>
              <a:rPr lang="ru-RU" dirty="0"/>
              <a:t> </a:t>
            </a:r>
            <a:r>
              <a:rPr lang="ru-RU" sz="1900" dirty="0">
                <a:solidFill>
                  <a:schemeClr val="tx1"/>
                </a:solidFill>
              </a:rPr>
              <a:t>- </a:t>
            </a:r>
            <a:r>
              <a:rPr lang="ru-RU" sz="1900" b="1" dirty="0">
                <a:solidFill>
                  <a:schemeClr val="tx1"/>
                </a:solidFill>
              </a:rPr>
              <a:t>имеют долги 8 чел</a:t>
            </a:r>
            <a:r>
              <a:rPr lang="ru-RU" sz="1900" dirty="0">
                <a:solidFill>
                  <a:schemeClr val="tx1"/>
                </a:solidFill>
              </a:rPr>
              <a:t>. </a:t>
            </a:r>
          </a:p>
          <a:p>
            <a:r>
              <a:rPr lang="ru-RU" sz="1900" dirty="0">
                <a:solidFill>
                  <a:schemeClr val="tx1"/>
                </a:solidFill>
              </a:rPr>
              <a:t>(общая сумма долга 247 324 руб.). </a:t>
            </a:r>
          </a:p>
          <a:p>
            <a:r>
              <a:rPr lang="ru-RU" sz="1900" dirty="0">
                <a:solidFill>
                  <a:schemeClr val="tx1"/>
                </a:solidFill>
              </a:rPr>
              <a:t>В среднем долг на 1 чел. составляет 30 916 руб.</a:t>
            </a:r>
          </a:p>
          <a:p>
            <a:r>
              <a:rPr lang="ru-RU" sz="1900" dirty="0">
                <a:solidFill>
                  <a:schemeClr val="tx1"/>
                </a:solidFill>
              </a:rPr>
              <a:t> </a:t>
            </a:r>
          </a:p>
          <a:p>
            <a:r>
              <a:rPr lang="ru-RU" sz="1900" dirty="0">
                <a:solidFill>
                  <a:schemeClr val="tx1"/>
                </a:solidFill>
              </a:rPr>
              <a:t>- не имеют долги 7 чел. (из них 2 чел. оформили субсидию)</a:t>
            </a:r>
          </a:p>
          <a:p>
            <a:endParaRPr lang="ru-RU" dirty="0"/>
          </a:p>
          <a:p>
            <a:endParaRPr lang="ru-RU" b="1" dirty="0">
              <a:solidFill>
                <a:srgbClr val="C00000"/>
              </a:solidFill>
            </a:endParaRPr>
          </a:p>
          <a:p>
            <a:pPr marL="342900" indent="-342900" algn="ctr">
              <a:buFontTx/>
              <a:buChar char="-"/>
            </a:pPr>
            <a:endParaRPr lang="ru-RU" dirty="0">
              <a:solidFill>
                <a:schemeClr val="tx1"/>
              </a:solidFill>
            </a:endParaRPr>
          </a:p>
          <a:p>
            <a:endParaRPr lang="ru-RU" dirty="0"/>
          </a:p>
        </p:txBody>
      </p:sp>
    </p:spTree>
    <p:extLst>
      <p:ext uri="{BB962C8B-B14F-4D97-AF65-F5344CB8AC3E}">
        <p14:creationId xmlns:p14="http://schemas.microsoft.com/office/powerpoint/2010/main" val="33190692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58645" y="692697"/>
            <a:ext cx="6637468" cy="864095"/>
          </a:xfrm>
        </p:spPr>
        <p:txBody>
          <a:bodyPr>
            <a:noAutofit/>
          </a:bodyPr>
          <a:lstStyle/>
          <a:p>
            <a:pPr algn="ctr"/>
            <a:r>
              <a:rPr lang="ru-RU" sz="2000" b="1" u="sng" dirty="0" smtClean="0">
                <a:solidFill>
                  <a:srgbClr val="C00000"/>
                </a:solidFill>
              </a:rPr>
              <a:t>Содействие </a:t>
            </a:r>
            <a:r>
              <a:rPr lang="ru-RU" sz="2000" b="1" u="sng" dirty="0">
                <a:solidFill>
                  <a:srgbClr val="C00000"/>
                </a:solidFill>
              </a:rPr>
              <a:t>в приобретении навыков адаптации в обществе – 29 чел:</a:t>
            </a:r>
            <a:r>
              <a:rPr lang="ru-RU" sz="2000" b="1" dirty="0">
                <a:solidFill>
                  <a:srgbClr val="C00000"/>
                </a:solidFill>
              </a:rPr>
              <a:t/>
            </a:r>
            <a:br>
              <a:rPr lang="ru-RU" sz="2000" b="1" dirty="0">
                <a:solidFill>
                  <a:srgbClr val="C00000"/>
                </a:solidFill>
              </a:rPr>
            </a:br>
            <a:endParaRPr lang="ru-RU" sz="2000" b="1" dirty="0">
              <a:solidFill>
                <a:srgbClr val="C00000"/>
              </a:solidFill>
            </a:endParaRPr>
          </a:p>
        </p:txBody>
      </p:sp>
      <p:sp>
        <p:nvSpPr>
          <p:cNvPr id="3" name="Текст 2"/>
          <p:cNvSpPr>
            <a:spLocks noGrp="1"/>
          </p:cNvSpPr>
          <p:nvPr>
            <p:ph type="body" idx="1"/>
          </p:nvPr>
        </p:nvSpPr>
        <p:spPr>
          <a:xfrm>
            <a:off x="1258645" y="1340768"/>
            <a:ext cx="6637467" cy="4824536"/>
          </a:xfrm>
        </p:spPr>
        <p:txBody>
          <a:bodyPr/>
          <a:lstStyle/>
          <a:p>
            <a:r>
              <a:rPr lang="ru-RU" b="1" dirty="0">
                <a:solidFill>
                  <a:schemeClr val="tx1"/>
                </a:solidFill>
              </a:rPr>
              <a:t>-</a:t>
            </a:r>
            <a:r>
              <a:rPr lang="ru-RU" dirty="0">
                <a:solidFill>
                  <a:schemeClr val="tx1"/>
                </a:solidFill>
              </a:rPr>
              <a:t> оказание содействия в решении бытовых вопросов;</a:t>
            </a:r>
          </a:p>
          <a:p>
            <a:r>
              <a:rPr lang="ru-RU" b="1" dirty="0">
                <a:solidFill>
                  <a:schemeClr val="tx1"/>
                </a:solidFill>
              </a:rPr>
              <a:t>-</a:t>
            </a:r>
            <a:r>
              <a:rPr lang="ru-RU" dirty="0">
                <a:solidFill>
                  <a:schemeClr val="tx1"/>
                </a:solidFill>
              </a:rPr>
              <a:t> оказание помощи в решении </a:t>
            </a:r>
            <a:r>
              <a:rPr lang="ru-RU" dirty="0" smtClean="0">
                <a:solidFill>
                  <a:schemeClr val="tx1"/>
                </a:solidFill>
              </a:rPr>
              <a:t>вопросов </a:t>
            </a:r>
            <a:r>
              <a:rPr lang="ru-RU" dirty="0">
                <a:solidFill>
                  <a:schemeClr val="tx1"/>
                </a:solidFill>
              </a:rPr>
              <a:t>оплаты коммунальных услуг;</a:t>
            </a:r>
          </a:p>
          <a:p>
            <a:r>
              <a:rPr lang="ru-RU" b="1" dirty="0">
                <a:solidFill>
                  <a:schemeClr val="tx1"/>
                </a:solidFill>
              </a:rPr>
              <a:t>-</a:t>
            </a:r>
            <a:r>
              <a:rPr lang="ru-RU" dirty="0">
                <a:solidFill>
                  <a:schemeClr val="tx1"/>
                </a:solidFill>
              </a:rPr>
              <a:t> оказание содействия в </a:t>
            </a:r>
            <a:r>
              <a:rPr lang="ru-RU" dirty="0" smtClean="0">
                <a:solidFill>
                  <a:schemeClr val="tx1"/>
                </a:solidFill>
              </a:rPr>
              <a:t>трудоустройстве</a:t>
            </a:r>
            <a:r>
              <a:rPr lang="ru-RU" dirty="0">
                <a:solidFill>
                  <a:schemeClr val="tx1"/>
                </a:solidFill>
              </a:rPr>
              <a:t>;</a:t>
            </a:r>
          </a:p>
          <a:p>
            <a:r>
              <a:rPr lang="ru-RU" b="1" dirty="0">
                <a:solidFill>
                  <a:schemeClr val="tx1"/>
                </a:solidFill>
              </a:rPr>
              <a:t>-</a:t>
            </a:r>
            <a:r>
              <a:rPr lang="ru-RU" dirty="0">
                <a:solidFill>
                  <a:schemeClr val="tx1"/>
                </a:solidFill>
              </a:rPr>
              <a:t> психологическая поддержка в </a:t>
            </a:r>
            <a:r>
              <a:rPr lang="ru-RU" dirty="0" smtClean="0">
                <a:solidFill>
                  <a:schemeClr val="tx1"/>
                </a:solidFill>
              </a:rPr>
              <a:t>вопросах </a:t>
            </a:r>
            <a:r>
              <a:rPr lang="ru-RU" dirty="0">
                <a:solidFill>
                  <a:schemeClr val="tx1"/>
                </a:solidFill>
              </a:rPr>
              <a:t>социализации (</a:t>
            </a:r>
            <a:r>
              <a:rPr lang="ru-RU" dirty="0" smtClean="0">
                <a:solidFill>
                  <a:schemeClr val="tx1"/>
                </a:solidFill>
              </a:rPr>
              <a:t>консультирование</a:t>
            </a:r>
            <a:r>
              <a:rPr lang="ru-RU" dirty="0">
                <a:solidFill>
                  <a:schemeClr val="tx1"/>
                </a:solidFill>
              </a:rPr>
              <a:t>, буклеты, памятки);</a:t>
            </a:r>
          </a:p>
          <a:p>
            <a:r>
              <a:rPr lang="ru-RU" dirty="0">
                <a:solidFill>
                  <a:schemeClr val="tx1"/>
                </a:solidFill>
              </a:rPr>
              <a:t>- содействие в получении бесплатных лекарств;</a:t>
            </a:r>
          </a:p>
          <a:p>
            <a:r>
              <a:rPr lang="ru-RU" dirty="0">
                <a:solidFill>
                  <a:schemeClr val="tx1"/>
                </a:solidFill>
              </a:rPr>
              <a:t>- формирование </a:t>
            </a:r>
            <a:r>
              <a:rPr lang="ru-RU" dirty="0" smtClean="0">
                <a:solidFill>
                  <a:schemeClr val="tx1"/>
                </a:solidFill>
              </a:rPr>
              <a:t>культурно-гигиени</a:t>
            </a:r>
            <a:r>
              <a:rPr lang="ru-RU" dirty="0">
                <a:solidFill>
                  <a:schemeClr val="tx1"/>
                </a:solidFill>
              </a:rPr>
              <a:t>ч</a:t>
            </a:r>
            <a:r>
              <a:rPr lang="ru-RU" dirty="0" smtClean="0">
                <a:solidFill>
                  <a:schemeClr val="tx1"/>
                </a:solidFill>
              </a:rPr>
              <a:t>еских </a:t>
            </a:r>
            <a:r>
              <a:rPr lang="ru-RU" dirty="0">
                <a:solidFill>
                  <a:schemeClr val="tx1"/>
                </a:solidFill>
              </a:rPr>
              <a:t>навыков (беседы, </a:t>
            </a:r>
            <a:r>
              <a:rPr lang="ru-RU" dirty="0" smtClean="0">
                <a:solidFill>
                  <a:schemeClr val="tx1"/>
                </a:solidFill>
              </a:rPr>
              <a:t>рекомендации</a:t>
            </a:r>
            <a:r>
              <a:rPr lang="ru-RU" dirty="0">
                <a:solidFill>
                  <a:schemeClr val="tx1"/>
                </a:solidFill>
              </a:rPr>
              <a:t>);</a:t>
            </a:r>
          </a:p>
          <a:p>
            <a:r>
              <a:rPr lang="ru-RU" dirty="0">
                <a:solidFill>
                  <a:schemeClr val="tx1"/>
                </a:solidFill>
              </a:rPr>
              <a:t>-проведение групповых онлайн занятий;</a:t>
            </a:r>
          </a:p>
          <a:p>
            <a:endParaRPr lang="ru-RU" dirty="0"/>
          </a:p>
        </p:txBody>
      </p:sp>
    </p:spTree>
    <p:extLst>
      <p:ext uri="{BB962C8B-B14F-4D97-AF65-F5344CB8AC3E}">
        <p14:creationId xmlns:p14="http://schemas.microsoft.com/office/powerpoint/2010/main" val="6367625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3490" y="548680"/>
            <a:ext cx="7024744" cy="4824536"/>
          </a:xfrm>
        </p:spPr>
        <p:txBody>
          <a:bodyPr>
            <a:noAutofit/>
          </a:bodyPr>
          <a:lstStyle/>
          <a:p>
            <a:r>
              <a:rPr lang="ru-RU" sz="1800" dirty="0" smtClean="0">
                <a:solidFill>
                  <a:schemeClr val="tx1">
                    <a:lumMod val="95000"/>
                    <a:lumOff val="5000"/>
                  </a:schemeClr>
                </a:solidFill>
              </a:rPr>
              <a:t>Одной </a:t>
            </a:r>
            <a:r>
              <a:rPr lang="ru-RU" sz="1800" dirty="0">
                <a:solidFill>
                  <a:schemeClr val="tx1">
                    <a:lumMod val="95000"/>
                    <a:lumOff val="5000"/>
                  </a:schemeClr>
                </a:solidFill>
              </a:rPr>
              <a:t>из задач Отделения является подготовка выпускников и поддержка их в самостоятельной жизни. В связи с этим в </a:t>
            </a:r>
            <a:r>
              <a:rPr lang="ru-RU" sz="1800" dirty="0" smtClean="0">
                <a:solidFill>
                  <a:schemeClr val="tx1">
                    <a:lumMod val="95000"/>
                    <a:lumOff val="5000"/>
                  </a:schemeClr>
                </a:solidFill>
              </a:rPr>
              <a:t>2017 </a:t>
            </a:r>
            <a:r>
              <a:rPr lang="ru-RU" sz="1800" dirty="0">
                <a:solidFill>
                  <a:schemeClr val="tx1">
                    <a:lumMod val="95000"/>
                    <a:lumOff val="5000"/>
                  </a:schemeClr>
                </a:solidFill>
              </a:rPr>
              <a:t>году была разработана </a:t>
            </a:r>
            <a:br>
              <a:rPr lang="ru-RU" sz="1800" dirty="0">
                <a:solidFill>
                  <a:schemeClr val="tx1">
                    <a:lumMod val="95000"/>
                    <a:lumOff val="5000"/>
                  </a:schemeClr>
                </a:solidFill>
              </a:rPr>
            </a:br>
            <a:r>
              <a:rPr lang="ru-RU" sz="1800" dirty="0">
                <a:solidFill>
                  <a:schemeClr val="tx1">
                    <a:lumMod val="95000"/>
                    <a:lumOff val="5000"/>
                  </a:schemeClr>
                </a:solidFill>
              </a:rPr>
              <a:t>программа по </a:t>
            </a:r>
            <a:r>
              <a:rPr lang="ru-RU" sz="1800" dirty="0" err="1">
                <a:solidFill>
                  <a:schemeClr val="tx1">
                    <a:lumMod val="95000"/>
                    <a:lumOff val="5000"/>
                  </a:schemeClr>
                </a:solidFill>
              </a:rPr>
              <a:t>постинтернатному</a:t>
            </a:r>
            <a:r>
              <a:rPr lang="ru-RU" sz="1800" dirty="0">
                <a:solidFill>
                  <a:schemeClr val="tx1">
                    <a:lumMod val="95000"/>
                    <a:lumOff val="5000"/>
                  </a:schemeClr>
                </a:solidFill>
              </a:rPr>
              <a:t> сопровождению выпускников. Программа является бессрочной, реализуется в течение периода нахождения выпускника на постинтернатном сопровождении. Данная программа по мере необходимости корректируется. </a:t>
            </a:r>
            <a:br>
              <a:rPr lang="ru-RU" sz="1800" dirty="0">
                <a:solidFill>
                  <a:schemeClr val="tx1">
                    <a:lumMod val="95000"/>
                    <a:lumOff val="5000"/>
                  </a:schemeClr>
                </a:solidFill>
              </a:rPr>
            </a:br>
            <a:r>
              <a:rPr lang="ru-RU" sz="1800" dirty="0">
                <a:solidFill>
                  <a:schemeClr val="tx1">
                    <a:lumMod val="95000"/>
                    <a:lumOff val="5000"/>
                  </a:schemeClr>
                </a:solidFill>
              </a:rPr>
              <a:t>Процесс организации деятельности </a:t>
            </a:r>
            <a:r>
              <a:rPr lang="ru-RU" sz="1800" b="1" dirty="0">
                <a:solidFill>
                  <a:schemeClr val="tx1">
                    <a:lumMod val="95000"/>
                    <a:lumOff val="5000"/>
                  </a:schemeClr>
                </a:solidFill>
              </a:rPr>
              <a:t> по </a:t>
            </a:r>
            <a:r>
              <a:rPr lang="ru-RU" sz="1800" b="1" dirty="0" err="1">
                <a:solidFill>
                  <a:schemeClr val="tx1">
                    <a:lumMod val="95000"/>
                    <a:lumOff val="5000"/>
                  </a:schemeClr>
                </a:solidFill>
              </a:rPr>
              <a:t>постинтернатному</a:t>
            </a:r>
            <a:r>
              <a:rPr lang="ru-RU" sz="1800" b="1" dirty="0">
                <a:solidFill>
                  <a:schemeClr val="tx1">
                    <a:lumMod val="95000"/>
                    <a:lumOff val="5000"/>
                  </a:schemeClr>
                </a:solidFill>
              </a:rPr>
              <a:t> сопровождению выпускников </a:t>
            </a:r>
            <a:r>
              <a:rPr lang="ru-RU" sz="1800" dirty="0">
                <a:solidFill>
                  <a:schemeClr val="tx1">
                    <a:lumMod val="95000"/>
                    <a:lumOff val="5000"/>
                  </a:schemeClr>
                </a:solidFill>
              </a:rPr>
              <a:t>удобнее всего представить как проект. </a:t>
            </a:r>
            <a:r>
              <a:rPr lang="ru-RU" sz="1800" dirty="0" smtClean="0">
                <a:solidFill>
                  <a:schemeClr val="tx1">
                    <a:lumMod val="95000"/>
                    <a:lumOff val="5000"/>
                  </a:schemeClr>
                </a:solidFill>
              </a:rPr>
              <a:t/>
            </a:r>
            <a:br>
              <a:rPr lang="ru-RU" sz="1800" dirty="0" smtClean="0">
                <a:solidFill>
                  <a:schemeClr val="tx1">
                    <a:lumMod val="95000"/>
                    <a:lumOff val="5000"/>
                  </a:schemeClr>
                </a:solidFill>
              </a:rPr>
            </a:br>
            <a:r>
              <a:rPr lang="ru-RU" sz="1800" dirty="0" smtClean="0">
                <a:solidFill>
                  <a:schemeClr val="tx1">
                    <a:lumMod val="95000"/>
                    <a:lumOff val="5000"/>
                  </a:schemeClr>
                </a:solidFill>
              </a:rPr>
              <a:t>Исходя </a:t>
            </a:r>
            <a:r>
              <a:rPr lang="ru-RU" sz="1800" dirty="0">
                <a:solidFill>
                  <a:schemeClr val="tx1">
                    <a:lumMod val="95000"/>
                    <a:lumOff val="5000"/>
                  </a:schemeClr>
                </a:solidFill>
              </a:rPr>
              <a:t>из вышеизложенного, было принято решение Отделением о создании проекта постинтернатного  сопровождения выпускников «Вместе учимся жить» по повышению результативности адаптации ребят в социуме.</a:t>
            </a:r>
            <a:br>
              <a:rPr lang="ru-RU" sz="1800" dirty="0">
                <a:solidFill>
                  <a:schemeClr val="tx1">
                    <a:lumMod val="95000"/>
                    <a:lumOff val="5000"/>
                  </a:schemeClr>
                </a:solidFill>
              </a:rPr>
            </a:br>
            <a:endParaRPr lang="ru-RU" sz="1800" dirty="0">
              <a:solidFill>
                <a:schemeClr val="tx1">
                  <a:lumMod val="95000"/>
                  <a:lumOff val="5000"/>
                </a:schemeClr>
              </a:solidFill>
            </a:endParaRPr>
          </a:p>
        </p:txBody>
      </p:sp>
    </p:spTree>
    <p:extLst>
      <p:ext uri="{BB962C8B-B14F-4D97-AF65-F5344CB8AC3E}">
        <p14:creationId xmlns:p14="http://schemas.microsoft.com/office/powerpoint/2010/main" val="35344487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3490" y="1027664"/>
            <a:ext cx="7024744" cy="529128"/>
          </a:xfrm>
        </p:spPr>
        <p:txBody>
          <a:bodyPr>
            <a:normAutofit/>
          </a:bodyPr>
          <a:lstStyle/>
          <a:p>
            <a:pPr algn="ctr"/>
            <a:r>
              <a:rPr lang="ru-RU" sz="2400" b="1" dirty="0" smtClean="0">
                <a:solidFill>
                  <a:srgbClr val="C00000"/>
                </a:solidFill>
              </a:rPr>
              <a:t>Посещение по месту проживания</a:t>
            </a:r>
            <a:endParaRPr lang="ru-RU" sz="2400" b="1" dirty="0">
              <a:solidFill>
                <a:srgbClr val="C00000"/>
              </a:solidFill>
            </a:endParaRPr>
          </a:p>
        </p:txBody>
      </p:sp>
      <p:pic>
        <p:nvPicPr>
          <p:cNvPr id="5" name="Объект 4"/>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1442443" y="2060848"/>
            <a:ext cx="2620565" cy="3746227"/>
          </a:xfrm>
        </p:spPr>
      </p:pic>
      <p:pic>
        <p:nvPicPr>
          <p:cNvPr id="6" name="Объект 5"/>
          <p:cNvPicPr>
            <a:picLocks noGrp="1" noChangeAspect="1"/>
          </p:cNvPicPr>
          <p:nvPr>
            <p:ph sz="quarter" idx="14"/>
          </p:nvPr>
        </p:nvPicPr>
        <p:blipFill>
          <a:blip r:embed="rId3" cstate="print">
            <a:extLst>
              <a:ext uri="{28A0092B-C50C-407E-A947-70E740481C1C}">
                <a14:useLocalDpi xmlns:a14="http://schemas.microsoft.com/office/drawing/2010/main" val="0"/>
              </a:ext>
            </a:extLst>
          </a:blip>
          <a:stretch>
            <a:fillRect/>
          </a:stretch>
        </p:blipFill>
        <p:spPr>
          <a:xfrm>
            <a:off x="5044480" y="2312988"/>
            <a:ext cx="2620565" cy="3494087"/>
          </a:xfrm>
        </p:spPr>
      </p:pic>
      <p:pic>
        <p:nvPicPr>
          <p:cNvPr id="7" name="Объект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76056" y="2348880"/>
            <a:ext cx="2620565" cy="3494087"/>
          </a:xfrm>
          <a:prstGeom prst="rect">
            <a:avLst/>
          </a:prstGeom>
        </p:spPr>
      </p:pic>
    </p:spTree>
    <p:extLst>
      <p:ext uri="{BB962C8B-B14F-4D97-AF65-F5344CB8AC3E}">
        <p14:creationId xmlns:p14="http://schemas.microsoft.com/office/powerpoint/2010/main" val="14107530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3490" y="1027664"/>
            <a:ext cx="7024744" cy="529128"/>
          </a:xfrm>
        </p:spPr>
        <p:txBody>
          <a:bodyPr>
            <a:normAutofit/>
          </a:bodyPr>
          <a:lstStyle/>
          <a:p>
            <a:pPr algn="ctr"/>
            <a:r>
              <a:rPr lang="ru-RU" sz="2000" b="1" dirty="0" smtClean="0">
                <a:solidFill>
                  <a:srgbClr val="C00000"/>
                </a:solidFill>
              </a:rPr>
              <a:t>Обследование состояния квартир спец. найма</a:t>
            </a:r>
            <a:endParaRPr lang="ru-RU" sz="2000" b="1" dirty="0">
              <a:solidFill>
                <a:srgbClr val="C00000"/>
              </a:solidFill>
            </a:endParaRPr>
          </a:p>
        </p:txBody>
      </p:sp>
      <p:sp>
        <p:nvSpPr>
          <p:cNvPr id="3" name="Текст 2"/>
          <p:cNvSpPr>
            <a:spLocks noGrp="1"/>
          </p:cNvSpPr>
          <p:nvPr>
            <p:ph type="body" idx="1"/>
          </p:nvPr>
        </p:nvSpPr>
        <p:spPr/>
        <p:txBody>
          <a:bodyPr>
            <a:normAutofit fontScale="92500" lnSpcReduction="20000"/>
          </a:bodyPr>
          <a:lstStyle/>
          <a:p>
            <a:r>
              <a:rPr lang="ru-RU" dirty="0" smtClean="0"/>
              <a:t>Посещение семьи </a:t>
            </a:r>
            <a:r>
              <a:rPr lang="ru-RU" dirty="0" err="1" smtClean="0"/>
              <a:t>Демартыновых</a:t>
            </a:r>
            <a:endParaRPr lang="ru-RU" dirty="0"/>
          </a:p>
        </p:txBody>
      </p:sp>
      <p:pic>
        <p:nvPicPr>
          <p:cNvPr id="7" name="Объект 6"/>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1763688" y="2924944"/>
            <a:ext cx="2596059" cy="3317354"/>
          </a:xfrm>
        </p:spPr>
      </p:pic>
      <p:sp>
        <p:nvSpPr>
          <p:cNvPr id="5" name="Текст 4"/>
          <p:cNvSpPr>
            <a:spLocks noGrp="1"/>
          </p:cNvSpPr>
          <p:nvPr>
            <p:ph type="body" sz="quarter" idx="3"/>
          </p:nvPr>
        </p:nvSpPr>
        <p:spPr/>
        <p:txBody>
          <a:bodyPr>
            <a:normAutofit fontScale="92500"/>
          </a:bodyPr>
          <a:lstStyle/>
          <a:p>
            <a:r>
              <a:rPr lang="ru-RU" dirty="0" err="1" smtClean="0"/>
              <a:t>Новгородова</a:t>
            </a:r>
            <a:r>
              <a:rPr lang="ru-RU" dirty="0" smtClean="0"/>
              <a:t> Настя</a:t>
            </a:r>
            <a:endParaRPr lang="ru-RU" dirty="0"/>
          </a:p>
        </p:txBody>
      </p:sp>
      <p:pic>
        <p:nvPicPr>
          <p:cNvPr id="8" name="Объект 7"/>
          <p:cNvPicPr>
            <a:picLocks noGrp="1" noChangeAspect="1"/>
          </p:cNvPicPr>
          <p:nvPr>
            <p:ph sz="quarter" idx="4"/>
          </p:nvPr>
        </p:nvPicPr>
        <p:blipFill>
          <a:blip r:embed="rId3" cstate="print">
            <a:extLst>
              <a:ext uri="{28A0092B-C50C-407E-A947-70E740481C1C}">
                <a14:useLocalDpi xmlns:a14="http://schemas.microsoft.com/office/drawing/2010/main" val="0"/>
              </a:ext>
            </a:extLst>
          </a:blip>
          <a:stretch>
            <a:fillRect/>
          </a:stretch>
        </p:blipFill>
        <p:spPr>
          <a:xfrm>
            <a:off x="4716016" y="3068960"/>
            <a:ext cx="3421062" cy="3043935"/>
          </a:xfrm>
        </p:spPr>
      </p:pic>
    </p:spTree>
    <p:extLst>
      <p:ext uri="{BB962C8B-B14F-4D97-AF65-F5344CB8AC3E}">
        <p14:creationId xmlns:p14="http://schemas.microsoft.com/office/powerpoint/2010/main" val="33896633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2400" b="1" dirty="0" smtClean="0">
                <a:solidFill>
                  <a:srgbClr val="C00000"/>
                </a:solidFill>
              </a:rPr>
              <a:t>На посещении семьи Михайловой Елены</a:t>
            </a:r>
            <a:endParaRPr lang="ru-RU" sz="2400" b="1" dirty="0">
              <a:solidFill>
                <a:srgbClr val="C00000"/>
              </a:solidFill>
            </a:endParaRPr>
          </a:p>
        </p:txBody>
      </p:sp>
      <p:pic>
        <p:nvPicPr>
          <p:cNvPr id="5" name="Объект 4"/>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1042988" y="2777728"/>
            <a:ext cx="3419475" cy="2564606"/>
          </a:xfrm>
        </p:spPr>
      </p:pic>
      <p:pic>
        <p:nvPicPr>
          <p:cNvPr id="6" name="Объект 5"/>
          <p:cNvPicPr>
            <a:picLocks noGrp="1" noChangeAspect="1"/>
          </p:cNvPicPr>
          <p:nvPr>
            <p:ph sz="quarter" idx="14"/>
          </p:nvPr>
        </p:nvPicPr>
        <p:blipFill>
          <a:blip r:embed="rId3" cstate="print">
            <a:extLst>
              <a:ext uri="{28A0092B-C50C-407E-A947-70E740481C1C}">
                <a14:useLocalDpi xmlns:a14="http://schemas.microsoft.com/office/drawing/2010/main" val="0"/>
              </a:ext>
            </a:extLst>
          </a:blip>
          <a:stretch>
            <a:fillRect/>
          </a:stretch>
        </p:blipFill>
        <p:spPr>
          <a:xfrm>
            <a:off x="4645025" y="2790681"/>
            <a:ext cx="3419475" cy="2538701"/>
          </a:xfrm>
        </p:spPr>
      </p:pic>
    </p:spTree>
    <p:extLst>
      <p:ext uri="{BB962C8B-B14F-4D97-AF65-F5344CB8AC3E}">
        <p14:creationId xmlns:p14="http://schemas.microsoft.com/office/powerpoint/2010/main" val="30638914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71600" y="764705"/>
            <a:ext cx="6637468" cy="504055"/>
          </a:xfrm>
        </p:spPr>
        <p:txBody>
          <a:bodyPr>
            <a:normAutofit/>
          </a:bodyPr>
          <a:lstStyle/>
          <a:p>
            <a:pPr algn="ctr"/>
            <a:r>
              <a:rPr lang="ru-RU" sz="2000" dirty="0" smtClean="0"/>
              <a:t> </a:t>
            </a:r>
            <a:r>
              <a:rPr lang="ru-RU" sz="2000" b="1" u="sng" dirty="0">
                <a:solidFill>
                  <a:srgbClr val="C00000"/>
                </a:solidFill>
              </a:rPr>
              <a:t>Организации досуга - 29 чел.: </a:t>
            </a:r>
            <a:endParaRPr lang="ru-RU" sz="2000" b="1" dirty="0">
              <a:solidFill>
                <a:srgbClr val="C00000"/>
              </a:solidFill>
            </a:endParaRPr>
          </a:p>
        </p:txBody>
      </p:sp>
      <p:sp>
        <p:nvSpPr>
          <p:cNvPr id="3" name="Текст 2"/>
          <p:cNvSpPr>
            <a:spLocks noGrp="1"/>
          </p:cNvSpPr>
          <p:nvPr>
            <p:ph type="body" idx="1"/>
          </p:nvPr>
        </p:nvSpPr>
        <p:spPr>
          <a:xfrm>
            <a:off x="1115616" y="1628800"/>
            <a:ext cx="6637467" cy="4392488"/>
          </a:xfrm>
        </p:spPr>
        <p:txBody>
          <a:bodyPr/>
          <a:lstStyle/>
          <a:p>
            <a:r>
              <a:rPr lang="ru-RU" dirty="0">
                <a:solidFill>
                  <a:schemeClr val="tx1"/>
                </a:solidFill>
              </a:rPr>
              <a:t>- побуждение к участию в </a:t>
            </a:r>
            <a:r>
              <a:rPr lang="ru-RU" dirty="0" smtClean="0">
                <a:solidFill>
                  <a:schemeClr val="tx1"/>
                </a:solidFill>
              </a:rPr>
              <a:t>общественной </a:t>
            </a:r>
            <a:r>
              <a:rPr lang="ru-RU" dirty="0">
                <a:solidFill>
                  <a:schemeClr val="tx1"/>
                </a:solidFill>
              </a:rPr>
              <a:t>жизни, проведение онлайн-занятий по темам:</a:t>
            </a:r>
          </a:p>
          <a:p>
            <a:r>
              <a:rPr lang="ru-RU" dirty="0">
                <a:solidFill>
                  <a:schemeClr val="tx1"/>
                </a:solidFill>
              </a:rPr>
              <a:t>-«Выпекаем блины в Масленицу» от 14.03.2021 г.;</a:t>
            </a:r>
          </a:p>
          <a:p>
            <a:r>
              <a:rPr lang="ru-RU" dirty="0">
                <a:solidFill>
                  <a:schemeClr val="tx1"/>
                </a:solidFill>
              </a:rPr>
              <a:t>- Привлечение к участию во Всероссийском проекте «Онлайн – каникулы в Челябинске» с 19.08.2021 по 25.09.2021 г.;</a:t>
            </a:r>
          </a:p>
          <a:p>
            <a:r>
              <a:rPr lang="ru-RU" dirty="0">
                <a:solidFill>
                  <a:schemeClr val="tx1"/>
                </a:solidFill>
              </a:rPr>
              <a:t>- Мероприятие, посвященное  Дню защиты детей от 31.05.2021 г.; </a:t>
            </a:r>
          </a:p>
          <a:p>
            <a:r>
              <a:rPr lang="ru-RU" dirty="0">
                <a:solidFill>
                  <a:schemeClr val="tx1"/>
                </a:solidFill>
              </a:rPr>
              <a:t>- Онлайн-поздравлении с </a:t>
            </a:r>
            <a:r>
              <a:rPr lang="ru-RU" dirty="0" smtClean="0">
                <a:solidFill>
                  <a:schemeClr val="tx1"/>
                </a:solidFill>
              </a:rPr>
              <a:t>наступающим </a:t>
            </a:r>
            <a:r>
              <a:rPr lang="ru-RU" dirty="0">
                <a:solidFill>
                  <a:schemeClr val="tx1"/>
                </a:solidFill>
              </a:rPr>
              <a:t>Новым годом в декабре 2021 г.; </a:t>
            </a:r>
          </a:p>
          <a:p>
            <a:r>
              <a:rPr lang="ru-RU" dirty="0">
                <a:solidFill>
                  <a:schemeClr val="tx1"/>
                </a:solidFill>
              </a:rPr>
              <a:t> </a:t>
            </a:r>
          </a:p>
          <a:p>
            <a:endParaRPr lang="ru-RU" dirty="0">
              <a:solidFill>
                <a:schemeClr val="tx1"/>
              </a:solidFill>
            </a:endParaRPr>
          </a:p>
        </p:txBody>
      </p:sp>
    </p:spTree>
    <p:extLst>
      <p:ext uri="{BB962C8B-B14F-4D97-AF65-F5344CB8AC3E}">
        <p14:creationId xmlns:p14="http://schemas.microsoft.com/office/powerpoint/2010/main" val="10405544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3490" y="1027664"/>
            <a:ext cx="7024744" cy="457120"/>
          </a:xfrm>
        </p:spPr>
        <p:txBody>
          <a:bodyPr>
            <a:normAutofit/>
          </a:bodyPr>
          <a:lstStyle/>
          <a:p>
            <a:pPr algn="ctr"/>
            <a:r>
              <a:rPr lang="ru-RU" sz="2000" b="1" dirty="0" smtClean="0">
                <a:solidFill>
                  <a:srgbClr val="C00000"/>
                </a:solidFill>
              </a:rPr>
              <a:t>Выезды по месту нахождения выпускника</a:t>
            </a:r>
            <a:endParaRPr lang="ru-RU" sz="2000" b="1" dirty="0">
              <a:solidFill>
                <a:srgbClr val="C00000"/>
              </a:solidFill>
            </a:endParaRPr>
          </a:p>
        </p:txBody>
      </p:sp>
      <p:sp>
        <p:nvSpPr>
          <p:cNvPr id="3" name="Текст 2"/>
          <p:cNvSpPr>
            <a:spLocks noGrp="1"/>
          </p:cNvSpPr>
          <p:nvPr>
            <p:ph type="body" idx="1"/>
          </p:nvPr>
        </p:nvSpPr>
        <p:spPr>
          <a:xfrm>
            <a:off x="1412111" y="1556793"/>
            <a:ext cx="3057148" cy="432048"/>
          </a:xfrm>
        </p:spPr>
        <p:txBody>
          <a:bodyPr>
            <a:normAutofit/>
          </a:bodyPr>
          <a:lstStyle/>
          <a:p>
            <a:r>
              <a:rPr lang="ru-RU" sz="2000" dirty="0" smtClean="0"/>
              <a:t>Иванищева Люба</a:t>
            </a:r>
            <a:endParaRPr lang="ru-RU" sz="2000" dirty="0"/>
          </a:p>
        </p:txBody>
      </p:sp>
      <p:pic>
        <p:nvPicPr>
          <p:cNvPr id="7" name="Объект 6"/>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1475656" y="2348880"/>
            <a:ext cx="2342480" cy="2835275"/>
          </a:xfrm>
        </p:spPr>
      </p:pic>
      <p:sp>
        <p:nvSpPr>
          <p:cNvPr id="5" name="Текст 4"/>
          <p:cNvSpPr>
            <a:spLocks noGrp="1"/>
          </p:cNvSpPr>
          <p:nvPr>
            <p:ph type="body" sz="quarter" idx="3"/>
          </p:nvPr>
        </p:nvSpPr>
        <p:spPr>
          <a:xfrm>
            <a:off x="5011837" y="1556792"/>
            <a:ext cx="3055717" cy="432048"/>
          </a:xfrm>
        </p:spPr>
        <p:txBody>
          <a:bodyPr>
            <a:normAutofit/>
          </a:bodyPr>
          <a:lstStyle/>
          <a:p>
            <a:r>
              <a:rPr lang="ru-RU" sz="2000" dirty="0" smtClean="0"/>
              <a:t>Иванов Степан</a:t>
            </a:r>
            <a:endParaRPr lang="ru-RU" sz="2000" dirty="0"/>
          </a:p>
        </p:txBody>
      </p:sp>
      <p:pic>
        <p:nvPicPr>
          <p:cNvPr id="8" name="Объект 7"/>
          <p:cNvPicPr>
            <a:picLocks noGrp="1" noChangeAspect="1"/>
          </p:cNvPicPr>
          <p:nvPr>
            <p:ph sz="quarter" idx="4"/>
          </p:nvPr>
        </p:nvPicPr>
        <p:blipFill>
          <a:blip r:embed="rId3" cstate="print">
            <a:extLst>
              <a:ext uri="{28A0092B-C50C-407E-A947-70E740481C1C}">
                <a14:useLocalDpi xmlns:a14="http://schemas.microsoft.com/office/drawing/2010/main" val="0"/>
              </a:ext>
            </a:extLst>
          </a:blip>
          <a:stretch>
            <a:fillRect/>
          </a:stretch>
        </p:blipFill>
        <p:spPr>
          <a:xfrm>
            <a:off x="5302274" y="2276871"/>
            <a:ext cx="2654102" cy="3533379"/>
          </a:xfrm>
        </p:spPr>
      </p:pic>
    </p:spTree>
    <p:extLst>
      <p:ext uri="{BB962C8B-B14F-4D97-AF65-F5344CB8AC3E}">
        <p14:creationId xmlns:p14="http://schemas.microsoft.com/office/powerpoint/2010/main" val="24305820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endParaRPr lang="ru-RU" sz="2000" dirty="0"/>
          </a:p>
        </p:txBody>
      </p:sp>
      <p:sp>
        <p:nvSpPr>
          <p:cNvPr id="3" name="Текст 2"/>
          <p:cNvSpPr>
            <a:spLocks noGrp="1"/>
          </p:cNvSpPr>
          <p:nvPr>
            <p:ph type="body" idx="1"/>
          </p:nvPr>
        </p:nvSpPr>
        <p:spPr>
          <a:xfrm>
            <a:off x="1412111" y="980729"/>
            <a:ext cx="3057148" cy="720080"/>
          </a:xfrm>
        </p:spPr>
        <p:txBody>
          <a:bodyPr>
            <a:normAutofit fontScale="92500" lnSpcReduction="20000"/>
          </a:bodyPr>
          <a:lstStyle/>
          <a:p>
            <a:r>
              <a:rPr lang="ru-RU" dirty="0" smtClean="0"/>
              <a:t>Злобин Павел</a:t>
            </a:r>
          </a:p>
          <a:p>
            <a:r>
              <a:rPr lang="ru-RU" dirty="0" err="1" smtClean="0"/>
              <a:t>Г.Челябинск</a:t>
            </a:r>
            <a:endParaRPr lang="ru-RU" dirty="0"/>
          </a:p>
        </p:txBody>
      </p:sp>
      <p:pic>
        <p:nvPicPr>
          <p:cNvPr id="7" name="Объект 6"/>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755576" y="2132856"/>
            <a:ext cx="3635499" cy="3384376"/>
          </a:xfrm>
        </p:spPr>
      </p:pic>
      <p:sp>
        <p:nvSpPr>
          <p:cNvPr id="5" name="Текст 4"/>
          <p:cNvSpPr>
            <a:spLocks noGrp="1"/>
          </p:cNvSpPr>
          <p:nvPr>
            <p:ph type="body" sz="quarter" idx="3"/>
          </p:nvPr>
        </p:nvSpPr>
        <p:spPr>
          <a:xfrm>
            <a:off x="5011837" y="908720"/>
            <a:ext cx="3055717" cy="720080"/>
          </a:xfrm>
        </p:spPr>
        <p:txBody>
          <a:bodyPr>
            <a:normAutofit fontScale="85000" lnSpcReduction="10000"/>
          </a:bodyPr>
          <a:lstStyle/>
          <a:p>
            <a:r>
              <a:rPr lang="ru-RU" dirty="0" err="1" smtClean="0"/>
              <a:t>Жаныспаева</a:t>
            </a:r>
            <a:r>
              <a:rPr lang="ru-RU" dirty="0" smtClean="0"/>
              <a:t> </a:t>
            </a:r>
            <a:r>
              <a:rPr lang="ru-RU" dirty="0" err="1" smtClean="0"/>
              <a:t>Самига</a:t>
            </a:r>
            <a:endParaRPr lang="ru-RU" dirty="0" smtClean="0"/>
          </a:p>
          <a:p>
            <a:r>
              <a:rPr lang="ru-RU" dirty="0" smtClean="0"/>
              <a:t>техникум</a:t>
            </a:r>
            <a:endParaRPr lang="ru-RU" dirty="0"/>
          </a:p>
        </p:txBody>
      </p:sp>
      <p:pic>
        <p:nvPicPr>
          <p:cNvPr id="8" name="Объект 7"/>
          <p:cNvPicPr>
            <a:picLocks noGrp="1" noChangeAspect="1"/>
          </p:cNvPicPr>
          <p:nvPr>
            <p:ph sz="quarter" idx="4"/>
          </p:nvPr>
        </p:nvPicPr>
        <p:blipFill>
          <a:blip r:embed="rId3" cstate="print">
            <a:extLst>
              <a:ext uri="{28A0092B-C50C-407E-A947-70E740481C1C}">
                <a14:useLocalDpi xmlns:a14="http://schemas.microsoft.com/office/drawing/2010/main" val="0"/>
              </a:ext>
            </a:extLst>
          </a:blip>
          <a:stretch>
            <a:fillRect/>
          </a:stretch>
        </p:blipFill>
        <p:spPr>
          <a:xfrm>
            <a:off x="5292080" y="2060848"/>
            <a:ext cx="2736304" cy="3384376"/>
          </a:xfrm>
        </p:spPr>
      </p:pic>
    </p:spTree>
    <p:extLst>
      <p:ext uri="{BB962C8B-B14F-4D97-AF65-F5344CB8AC3E}">
        <p14:creationId xmlns:p14="http://schemas.microsoft.com/office/powerpoint/2010/main" val="23700797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3490" y="1027664"/>
            <a:ext cx="7024744" cy="529128"/>
          </a:xfrm>
        </p:spPr>
        <p:txBody>
          <a:bodyPr>
            <a:normAutofit/>
          </a:bodyPr>
          <a:lstStyle/>
          <a:p>
            <a:pPr algn="ctr"/>
            <a:r>
              <a:rPr lang="ru-RU" sz="2000" b="1" dirty="0" smtClean="0">
                <a:solidFill>
                  <a:srgbClr val="C00000"/>
                </a:solidFill>
              </a:rPr>
              <a:t>Посещение в общежитии и техникуме</a:t>
            </a:r>
            <a:endParaRPr lang="ru-RU" sz="2000" b="1" dirty="0">
              <a:solidFill>
                <a:srgbClr val="C00000"/>
              </a:solidFill>
            </a:endParaRPr>
          </a:p>
        </p:txBody>
      </p:sp>
      <p:pic>
        <p:nvPicPr>
          <p:cNvPr id="5" name="Объект 4"/>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683568" y="1916832"/>
            <a:ext cx="3778895" cy="3888431"/>
          </a:xfrm>
        </p:spPr>
      </p:pic>
      <p:pic>
        <p:nvPicPr>
          <p:cNvPr id="6" name="Объект 5"/>
          <p:cNvPicPr>
            <a:picLocks noGrp="1" noChangeAspect="1"/>
          </p:cNvPicPr>
          <p:nvPr>
            <p:ph sz="quarter" idx="14"/>
          </p:nvPr>
        </p:nvPicPr>
        <p:blipFill>
          <a:blip r:embed="rId3" cstate="print">
            <a:extLst>
              <a:ext uri="{28A0092B-C50C-407E-A947-70E740481C1C}">
                <a14:useLocalDpi xmlns:a14="http://schemas.microsoft.com/office/drawing/2010/main" val="0"/>
              </a:ext>
            </a:extLst>
          </a:blip>
          <a:stretch>
            <a:fillRect/>
          </a:stretch>
        </p:blipFill>
        <p:spPr>
          <a:xfrm>
            <a:off x="4645025" y="1988840"/>
            <a:ext cx="3743399" cy="3744416"/>
          </a:xfrm>
        </p:spPr>
      </p:pic>
    </p:spTree>
    <p:extLst>
      <p:ext uri="{BB962C8B-B14F-4D97-AF65-F5344CB8AC3E}">
        <p14:creationId xmlns:p14="http://schemas.microsoft.com/office/powerpoint/2010/main" val="376894920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3490" y="1027664"/>
            <a:ext cx="7024744" cy="601136"/>
          </a:xfrm>
        </p:spPr>
        <p:txBody>
          <a:bodyPr>
            <a:normAutofit/>
          </a:bodyPr>
          <a:lstStyle/>
          <a:p>
            <a:pPr algn="ctr"/>
            <a:r>
              <a:rPr lang="ru-RU" sz="2000" b="1" dirty="0" smtClean="0">
                <a:solidFill>
                  <a:srgbClr val="C00000"/>
                </a:solidFill>
              </a:rPr>
              <a:t>Посещение Центра выпускниками </a:t>
            </a:r>
            <a:endParaRPr lang="ru-RU" sz="2000" b="1" dirty="0">
              <a:solidFill>
                <a:srgbClr val="C00000"/>
              </a:solidFill>
            </a:endParaRPr>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092590" y="2060848"/>
            <a:ext cx="5935794" cy="3771627"/>
          </a:xfrm>
        </p:spPr>
      </p:pic>
    </p:spTree>
    <p:extLst>
      <p:ext uri="{BB962C8B-B14F-4D97-AF65-F5344CB8AC3E}">
        <p14:creationId xmlns:p14="http://schemas.microsoft.com/office/powerpoint/2010/main" val="9923064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3490" y="1027664"/>
            <a:ext cx="7024744" cy="457120"/>
          </a:xfrm>
        </p:spPr>
        <p:txBody>
          <a:bodyPr>
            <a:normAutofit/>
          </a:bodyPr>
          <a:lstStyle/>
          <a:p>
            <a:pPr algn="ctr"/>
            <a:r>
              <a:rPr lang="ru-RU" sz="2000" b="1" dirty="0" smtClean="0">
                <a:solidFill>
                  <a:srgbClr val="C00000"/>
                </a:solidFill>
              </a:rPr>
              <a:t>Сопровождение в различные организации</a:t>
            </a:r>
            <a:endParaRPr lang="ru-RU" sz="2000" b="1" dirty="0">
              <a:solidFill>
                <a:srgbClr val="C00000"/>
              </a:solidFill>
            </a:endParaRPr>
          </a:p>
        </p:txBody>
      </p:sp>
      <p:pic>
        <p:nvPicPr>
          <p:cNvPr id="5" name="Объект 4"/>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1442443" y="2312988"/>
            <a:ext cx="2620565" cy="3494087"/>
          </a:xfrm>
        </p:spPr>
      </p:pic>
      <p:pic>
        <p:nvPicPr>
          <p:cNvPr id="6" name="Объект 5"/>
          <p:cNvPicPr>
            <a:picLocks noGrp="1" noChangeAspect="1"/>
          </p:cNvPicPr>
          <p:nvPr>
            <p:ph sz="quarter" idx="14"/>
          </p:nvPr>
        </p:nvPicPr>
        <p:blipFill>
          <a:blip r:embed="rId3" cstate="print">
            <a:extLst>
              <a:ext uri="{28A0092B-C50C-407E-A947-70E740481C1C}">
                <a14:useLocalDpi xmlns:a14="http://schemas.microsoft.com/office/drawing/2010/main" val="0"/>
              </a:ext>
            </a:extLst>
          </a:blip>
          <a:stretch>
            <a:fillRect/>
          </a:stretch>
        </p:blipFill>
        <p:spPr>
          <a:xfrm>
            <a:off x="5044480" y="2312988"/>
            <a:ext cx="2620565" cy="3494087"/>
          </a:xfrm>
        </p:spPr>
      </p:pic>
    </p:spTree>
    <p:extLst>
      <p:ext uri="{BB962C8B-B14F-4D97-AF65-F5344CB8AC3E}">
        <p14:creationId xmlns:p14="http://schemas.microsoft.com/office/powerpoint/2010/main" val="35812362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5" name="Объект 4"/>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1331640" y="2852936"/>
            <a:ext cx="3419475" cy="2564606"/>
          </a:xfrm>
        </p:spPr>
      </p:pic>
      <p:pic>
        <p:nvPicPr>
          <p:cNvPr id="6" name="Объект 5"/>
          <p:cNvPicPr>
            <a:picLocks noGrp="1" noChangeAspect="1"/>
          </p:cNvPicPr>
          <p:nvPr>
            <p:ph sz="quarter" idx="14"/>
          </p:nvPr>
        </p:nvPicPr>
        <p:blipFill>
          <a:blip r:embed="rId3" cstate="print">
            <a:extLst>
              <a:ext uri="{28A0092B-C50C-407E-A947-70E740481C1C}">
                <a14:useLocalDpi xmlns:a14="http://schemas.microsoft.com/office/drawing/2010/main" val="0"/>
              </a:ext>
            </a:extLst>
          </a:blip>
          <a:stretch>
            <a:fillRect/>
          </a:stretch>
        </p:blipFill>
        <p:spPr>
          <a:xfrm>
            <a:off x="5004048" y="1340768"/>
            <a:ext cx="3096344" cy="4536504"/>
          </a:xfrm>
        </p:spPr>
      </p:pic>
    </p:spTree>
    <p:extLst>
      <p:ext uri="{BB962C8B-B14F-4D97-AF65-F5344CB8AC3E}">
        <p14:creationId xmlns:p14="http://schemas.microsoft.com/office/powerpoint/2010/main" val="28241516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3490" y="1027664"/>
            <a:ext cx="7024744" cy="5065632"/>
          </a:xfrm>
        </p:spPr>
        <p:txBody>
          <a:bodyPr>
            <a:normAutofit/>
          </a:bodyPr>
          <a:lstStyle/>
          <a:p>
            <a:r>
              <a:rPr lang="ru-RU" sz="1800" dirty="0">
                <a:solidFill>
                  <a:schemeClr val="accent2">
                    <a:lumMod val="50000"/>
                  </a:schemeClr>
                </a:solidFill>
              </a:rPr>
              <a:t>Начиная с </a:t>
            </a:r>
            <a:r>
              <a:rPr lang="ru-RU" sz="1800" b="1" dirty="0">
                <a:solidFill>
                  <a:schemeClr val="accent2">
                    <a:lumMod val="50000"/>
                  </a:schemeClr>
                </a:solidFill>
              </a:rPr>
              <a:t>сентября 2017 года</a:t>
            </a:r>
            <a:r>
              <a:rPr lang="ru-RU" sz="1800" dirty="0">
                <a:solidFill>
                  <a:schemeClr val="accent2">
                    <a:lumMod val="50000"/>
                  </a:schemeClr>
                </a:solidFill>
              </a:rPr>
              <a:t>, социальным педагогом Отделения разработан проект «Вместе учимся жить», направленный на оказание социальной поддержки выпускникам, направленной на  адаптацию  и их самореализацию. </a:t>
            </a:r>
            <a:r>
              <a:rPr lang="ru-RU" sz="1800" dirty="0" smtClean="0">
                <a:solidFill>
                  <a:schemeClr val="accent2">
                    <a:lumMod val="50000"/>
                  </a:schemeClr>
                </a:solidFill>
              </a:rPr>
              <a:t/>
            </a:r>
            <a:br>
              <a:rPr lang="ru-RU" sz="1800" dirty="0" smtClean="0">
                <a:solidFill>
                  <a:schemeClr val="accent2">
                    <a:lumMod val="50000"/>
                  </a:schemeClr>
                </a:solidFill>
              </a:rPr>
            </a:br>
            <a:r>
              <a:rPr lang="ru-RU" sz="1800" dirty="0" smtClean="0">
                <a:solidFill>
                  <a:schemeClr val="accent2">
                    <a:lumMod val="50000"/>
                  </a:schemeClr>
                </a:solidFill>
              </a:rPr>
              <a:t>В </a:t>
            </a:r>
            <a:r>
              <a:rPr lang="ru-RU" sz="1800" dirty="0">
                <a:solidFill>
                  <a:schemeClr val="accent2">
                    <a:lumMod val="50000"/>
                  </a:schemeClr>
                </a:solidFill>
              </a:rPr>
              <a:t>рамках этого проекта разработана система совместной деятельности специалистов, педагогического коллектива Центра с Государственными профессиональными учреждениями среднего и начального образования, социальными партнерами и выпускниками Центра помощи детям Брединского муниципального района. </a:t>
            </a:r>
            <a:r>
              <a:rPr lang="ru-RU" sz="1800" dirty="0" smtClean="0">
                <a:solidFill>
                  <a:schemeClr val="accent2">
                    <a:lumMod val="50000"/>
                  </a:schemeClr>
                </a:solidFill>
              </a:rPr>
              <a:t/>
            </a:r>
            <a:br>
              <a:rPr lang="ru-RU" sz="1800" dirty="0" smtClean="0">
                <a:solidFill>
                  <a:schemeClr val="accent2">
                    <a:lumMod val="50000"/>
                  </a:schemeClr>
                </a:solidFill>
              </a:rPr>
            </a:br>
            <a:r>
              <a:rPr lang="ru-RU" sz="1800" dirty="0" smtClean="0">
                <a:solidFill>
                  <a:schemeClr val="accent2">
                    <a:lumMod val="50000"/>
                  </a:schemeClr>
                </a:solidFill>
              </a:rPr>
              <a:t>Проект </a:t>
            </a:r>
            <a:r>
              <a:rPr lang="ru-RU" sz="1800" dirty="0">
                <a:solidFill>
                  <a:schemeClr val="accent2">
                    <a:lumMod val="50000"/>
                  </a:schemeClr>
                </a:solidFill>
              </a:rPr>
              <a:t>позволит создать педагогически правильную организованную среду, которая является мощным воспитывающим и развивающим фактором и стимулом к самовоспитанию.</a:t>
            </a:r>
            <a:br>
              <a:rPr lang="ru-RU" sz="1800" dirty="0">
                <a:solidFill>
                  <a:schemeClr val="accent2">
                    <a:lumMod val="50000"/>
                  </a:schemeClr>
                </a:solidFill>
              </a:rPr>
            </a:br>
            <a:r>
              <a:rPr lang="ru-RU" sz="1800" dirty="0">
                <a:solidFill>
                  <a:schemeClr val="accent2">
                    <a:lumMod val="50000"/>
                  </a:schemeClr>
                </a:solidFill>
              </a:rPr>
              <a:t> </a:t>
            </a:r>
            <a:br>
              <a:rPr lang="ru-RU" sz="1800" dirty="0">
                <a:solidFill>
                  <a:schemeClr val="accent2">
                    <a:lumMod val="50000"/>
                  </a:schemeClr>
                </a:solidFill>
              </a:rPr>
            </a:br>
            <a:endParaRPr lang="ru-RU" sz="1800" dirty="0">
              <a:solidFill>
                <a:schemeClr val="accent2">
                  <a:lumMod val="50000"/>
                </a:schemeClr>
              </a:solidFill>
            </a:endParaRPr>
          </a:p>
        </p:txBody>
      </p:sp>
    </p:spTree>
    <p:extLst>
      <p:ext uri="{BB962C8B-B14F-4D97-AF65-F5344CB8AC3E}">
        <p14:creationId xmlns:p14="http://schemas.microsoft.com/office/powerpoint/2010/main" val="290959486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5" name="Объект 4"/>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1442443" y="2312988"/>
            <a:ext cx="2620565" cy="3494087"/>
          </a:xfrm>
        </p:spPr>
      </p:pic>
      <p:pic>
        <p:nvPicPr>
          <p:cNvPr id="6" name="Объект 5"/>
          <p:cNvPicPr>
            <a:picLocks noGrp="1" noChangeAspect="1"/>
          </p:cNvPicPr>
          <p:nvPr>
            <p:ph sz="quarter" idx="14"/>
          </p:nvPr>
        </p:nvPicPr>
        <p:blipFill>
          <a:blip r:embed="rId3" cstate="print">
            <a:extLst>
              <a:ext uri="{28A0092B-C50C-407E-A947-70E740481C1C}">
                <a14:useLocalDpi xmlns:a14="http://schemas.microsoft.com/office/drawing/2010/main" val="0"/>
              </a:ext>
            </a:extLst>
          </a:blip>
          <a:stretch>
            <a:fillRect/>
          </a:stretch>
        </p:blipFill>
        <p:spPr>
          <a:xfrm>
            <a:off x="5059426" y="2312988"/>
            <a:ext cx="2590672" cy="3494087"/>
          </a:xfrm>
        </p:spPr>
      </p:pic>
    </p:spTree>
    <p:extLst>
      <p:ext uri="{BB962C8B-B14F-4D97-AF65-F5344CB8AC3E}">
        <p14:creationId xmlns:p14="http://schemas.microsoft.com/office/powerpoint/2010/main" val="84821516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3490" y="1027664"/>
            <a:ext cx="7024744" cy="529128"/>
          </a:xfrm>
        </p:spPr>
        <p:txBody>
          <a:bodyPr>
            <a:normAutofit fontScale="90000"/>
          </a:bodyPr>
          <a:lstStyle/>
          <a:p>
            <a:pPr algn="ctr"/>
            <a:r>
              <a:rPr lang="ru-RU" sz="2000" b="1" dirty="0" smtClean="0">
                <a:solidFill>
                  <a:srgbClr val="C00000"/>
                </a:solidFill>
              </a:rPr>
              <a:t>Занятия с выпускниками по программе «Шаг за шагом»</a:t>
            </a:r>
            <a:endParaRPr lang="ru-RU" sz="2000" b="1" dirty="0">
              <a:solidFill>
                <a:srgbClr val="C00000"/>
              </a:solidFill>
            </a:endParaRPr>
          </a:p>
        </p:txBody>
      </p:sp>
      <p:pic>
        <p:nvPicPr>
          <p:cNvPr id="5" name="Объект 4"/>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827584" y="2060848"/>
            <a:ext cx="3634879" cy="3281486"/>
          </a:xfrm>
        </p:spPr>
      </p:pic>
      <p:pic>
        <p:nvPicPr>
          <p:cNvPr id="6" name="Объект 5"/>
          <p:cNvPicPr>
            <a:picLocks noGrp="1" noChangeAspect="1"/>
          </p:cNvPicPr>
          <p:nvPr>
            <p:ph sz="quarter" idx="14"/>
          </p:nvPr>
        </p:nvPicPr>
        <p:blipFill>
          <a:blip r:embed="rId3" cstate="print">
            <a:extLst>
              <a:ext uri="{28A0092B-C50C-407E-A947-70E740481C1C}">
                <a14:useLocalDpi xmlns:a14="http://schemas.microsoft.com/office/drawing/2010/main" val="0"/>
              </a:ext>
            </a:extLst>
          </a:blip>
          <a:stretch>
            <a:fillRect/>
          </a:stretch>
        </p:blipFill>
        <p:spPr>
          <a:xfrm>
            <a:off x="4572000" y="2060848"/>
            <a:ext cx="3888432" cy="3209478"/>
          </a:xfrm>
        </p:spPr>
      </p:pic>
    </p:spTree>
    <p:extLst>
      <p:ext uri="{BB962C8B-B14F-4D97-AF65-F5344CB8AC3E}">
        <p14:creationId xmlns:p14="http://schemas.microsoft.com/office/powerpoint/2010/main" val="2211949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3490" y="1027664"/>
            <a:ext cx="7024744" cy="529128"/>
          </a:xfrm>
        </p:spPr>
        <p:txBody>
          <a:bodyPr>
            <a:noAutofit/>
          </a:bodyPr>
          <a:lstStyle/>
          <a:p>
            <a:pPr algn="ctr"/>
            <a:r>
              <a:rPr lang="ru-RU" sz="2000" b="1" dirty="0" smtClean="0">
                <a:solidFill>
                  <a:srgbClr val="C00000"/>
                </a:solidFill>
              </a:rPr>
              <a:t>Участие в акции «Согревая сердца»</a:t>
            </a:r>
            <a:endParaRPr lang="ru-RU" sz="2000" b="1" dirty="0">
              <a:solidFill>
                <a:srgbClr val="C00000"/>
              </a:solidFill>
            </a:endParaRPr>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131840" y="2060848"/>
            <a:ext cx="3096344" cy="3508375"/>
          </a:xfrm>
        </p:spPr>
      </p:pic>
    </p:spTree>
    <p:extLst>
      <p:ext uri="{BB962C8B-B14F-4D97-AF65-F5344CB8AC3E}">
        <p14:creationId xmlns:p14="http://schemas.microsoft.com/office/powerpoint/2010/main" val="32052130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3490" y="1027664"/>
            <a:ext cx="7024744" cy="529128"/>
          </a:xfrm>
        </p:spPr>
        <p:txBody>
          <a:bodyPr>
            <a:normAutofit/>
          </a:bodyPr>
          <a:lstStyle/>
          <a:p>
            <a:pPr algn="ctr"/>
            <a:r>
              <a:rPr lang="ru-RU" sz="2000" b="1" dirty="0" smtClean="0">
                <a:solidFill>
                  <a:srgbClr val="C00000"/>
                </a:solidFill>
              </a:rPr>
              <a:t>Поздравления с Днем Матери</a:t>
            </a:r>
            <a:endParaRPr lang="ru-RU" sz="2000" b="1" dirty="0">
              <a:solidFill>
                <a:srgbClr val="C00000"/>
              </a:solidFill>
            </a:endParaRPr>
          </a:p>
        </p:txBody>
      </p:sp>
      <p:pic>
        <p:nvPicPr>
          <p:cNvPr id="5" name="Объект 4"/>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1442443" y="2312988"/>
            <a:ext cx="2620565" cy="3494087"/>
          </a:xfrm>
        </p:spPr>
      </p:pic>
      <p:pic>
        <p:nvPicPr>
          <p:cNvPr id="6" name="Объект 5"/>
          <p:cNvPicPr>
            <a:picLocks noGrp="1" noChangeAspect="1"/>
          </p:cNvPicPr>
          <p:nvPr>
            <p:ph sz="quarter" idx="14"/>
          </p:nvPr>
        </p:nvPicPr>
        <p:blipFill>
          <a:blip r:embed="rId3" cstate="print">
            <a:extLst>
              <a:ext uri="{28A0092B-C50C-407E-A947-70E740481C1C}">
                <a14:useLocalDpi xmlns:a14="http://schemas.microsoft.com/office/drawing/2010/main" val="0"/>
              </a:ext>
            </a:extLst>
          </a:blip>
          <a:stretch>
            <a:fillRect/>
          </a:stretch>
        </p:blipFill>
        <p:spPr>
          <a:xfrm>
            <a:off x="5059426" y="2312988"/>
            <a:ext cx="2590672" cy="3494087"/>
          </a:xfrm>
        </p:spPr>
      </p:pic>
    </p:spTree>
    <p:extLst>
      <p:ext uri="{BB962C8B-B14F-4D97-AF65-F5344CB8AC3E}">
        <p14:creationId xmlns:p14="http://schemas.microsoft.com/office/powerpoint/2010/main" val="347465971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3490" y="1027664"/>
            <a:ext cx="7024744" cy="601136"/>
          </a:xfrm>
        </p:spPr>
        <p:txBody>
          <a:bodyPr>
            <a:normAutofit/>
          </a:bodyPr>
          <a:lstStyle/>
          <a:p>
            <a:pPr algn="ctr"/>
            <a:r>
              <a:rPr lang="ru-RU" sz="2000" b="1" dirty="0" smtClean="0">
                <a:solidFill>
                  <a:srgbClr val="C00000"/>
                </a:solidFill>
              </a:rPr>
              <a:t>День Матери</a:t>
            </a:r>
            <a:endParaRPr lang="ru-RU" sz="2000" b="1" dirty="0">
              <a:solidFill>
                <a:srgbClr val="C00000"/>
              </a:solidFill>
            </a:endParaRPr>
          </a:p>
        </p:txBody>
      </p:sp>
      <p:pic>
        <p:nvPicPr>
          <p:cNvPr id="5" name="Объект 4"/>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1442443" y="2312988"/>
            <a:ext cx="2620565" cy="3494087"/>
          </a:xfrm>
        </p:spPr>
      </p:pic>
      <p:pic>
        <p:nvPicPr>
          <p:cNvPr id="6" name="Объект 5"/>
          <p:cNvPicPr>
            <a:picLocks noGrp="1" noChangeAspect="1"/>
          </p:cNvPicPr>
          <p:nvPr>
            <p:ph sz="quarter" idx="14"/>
          </p:nvPr>
        </p:nvPicPr>
        <p:blipFill>
          <a:blip r:embed="rId3" cstate="print">
            <a:extLst>
              <a:ext uri="{28A0092B-C50C-407E-A947-70E740481C1C}">
                <a14:useLocalDpi xmlns:a14="http://schemas.microsoft.com/office/drawing/2010/main" val="0"/>
              </a:ext>
            </a:extLst>
          </a:blip>
          <a:stretch>
            <a:fillRect/>
          </a:stretch>
        </p:blipFill>
        <p:spPr>
          <a:xfrm>
            <a:off x="5044480" y="2312988"/>
            <a:ext cx="2620565" cy="3494087"/>
          </a:xfrm>
        </p:spPr>
      </p:pic>
    </p:spTree>
    <p:extLst>
      <p:ext uri="{BB962C8B-B14F-4D97-AF65-F5344CB8AC3E}">
        <p14:creationId xmlns:p14="http://schemas.microsoft.com/office/powerpoint/2010/main" val="358807667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71600" y="692696"/>
            <a:ext cx="7024744" cy="720080"/>
          </a:xfrm>
        </p:spPr>
        <p:txBody>
          <a:bodyPr>
            <a:normAutofit/>
          </a:bodyPr>
          <a:lstStyle/>
          <a:p>
            <a:pPr algn="ctr"/>
            <a:r>
              <a:rPr lang="ru-RU" sz="2000" b="1" dirty="0" smtClean="0">
                <a:solidFill>
                  <a:srgbClr val="C00000"/>
                </a:solidFill>
              </a:rPr>
              <a:t>Мероприятие «Получите письмо от Деда Мороза»</a:t>
            </a:r>
            <a:endParaRPr lang="ru-RU" sz="2000" b="1" dirty="0">
              <a:solidFill>
                <a:srgbClr val="C00000"/>
              </a:solidFill>
            </a:endParaRPr>
          </a:p>
        </p:txBody>
      </p:sp>
      <p:pic>
        <p:nvPicPr>
          <p:cNvPr id="5" name="Объект 4"/>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1042988" y="2777728"/>
            <a:ext cx="3419475" cy="2564606"/>
          </a:xfrm>
        </p:spPr>
      </p:pic>
      <p:pic>
        <p:nvPicPr>
          <p:cNvPr id="6" name="Объект 5"/>
          <p:cNvPicPr>
            <a:picLocks noGrp="1" noChangeAspect="1"/>
          </p:cNvPicPr>
          <p:nvPr>
            <p:ph sz="quarter" idx="14"/>
          </p:nvPr>
        </p:nvPicPr>
        <p:blipFill>
          <a:blip r:embed="rId3" cstate="print">
            <a:extLst>
              <a:ext uri="{28A0092B-C50C-407E-A947-70E740481C1C}">
                <a14:useLocalDpi xmlns:a14="http://schemas.microsoft.com/office/drawing/2010/main" val="0"/>
              </a:ext>
            </a:extLst>
          </a:blip>
          <a:stretch>
            <a:fillRect/>
          </a:stretch>
        </p:blipFill>
        <p:spPr>
          <a:xfrm>
            <a:off x="5044480" y="2312988"/>
            <a:ext cx="2620565" cy="3494087"/>
          </a:xfrm>
        </p:spPr>
      </p:pic>
    </p:spTree>
    <p:extLst>
      <p:ext uri="{BB962C8B-B14F-4D97-AF65-F5344CB8AC3E}">
        <p14:creationId xmlns:p14="http://schemas.microsoft.com/office/powerpoint/2010/main" val="19202671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3490" y="1027664"/>
            <a:ext cx="7024744" cy="673144"/>
          </a:xfrm>
        </p:spPr>
        <p:txBody>
          <a:bodyPr>
            <a:normAutofit/>
          </a:bodyPr>
          <a:lstStyle/>
          <a:p>
            <a:pPr algn="ctr"/>
            <a:r>
              <a:rPr lang="ru-RU" sz="2000" b="1" dirty="0" smtClean="0">
                <a:solidFill>
                  <a:srgbClr val="C00000"/>
                </a:solidFill>
              </a:rPr>
              <a:t>Благотворительна акция «Новогодний подарок»</a:t>
            </a:r>
            <a:endParaRPr lang="ru-RU" sz="2000" b="1" dirty="0">
              <a:solidFill>
                <a:srgbClr val="C00000"/>
              </a:solidFill>
            </a:endParaRPr>
          </a:p>
        </p:txBody>
      </p:sp>
      <p:pic>
        <p:nvPicPr>
          <p:cNvPr id="5" name="Объект 4"/>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1442443" y="2312988"/>
            <a:ext cx="2620565" cy="3494087"/>
          </a:xfrm>
        </p:spPr>
      </p:pic>
      <p:pic>
        <p:nvPicPr>
          <p:cNvPr id="6" name="Объект 5"/>
          <p:cNvPicPr>
            <a:picLocks noGrp="1" noChangeAspect="1"/>
          </p:cNvPicPr>
          <p:nvPr>
            <p:ph sz="quarter" idx="14"/>
          </p:nvPr>
        </p:nvPicPr>
        <p:blipFill>
          <a:blip r:embed="rId3" cstate="print">
            <a:extLst>
              <a:ext uri="{28A0092B-C50C-407E-A947-70E740481C1C}">
                <a14:useLocalDpi xmlns:a14="http://schemas.microsoft.com/office/drawing/2010/main" val="0"/>
              </a:ext>
            </a:extLst>
          </a:blip>
          <a:stretch>
            <a:fillRect/>
          </a:stretch>
        </p:blipFill>
        <p:spPr>
          <a:xfrm>
            <a:off x="5044480" y="2312988"/>
            <a:ext cx="2620565" cy="3494087"/>
          </a:xfrm>
        </p:spPr>
      </p:pic>
    </p:spTree>
    <p:extLst>
      <p:ext uri="{BB962C8B-B14F-4D97-AF65-F5344CB8AC3E}">
        <p14:creationId xmlns:p14="http://schemas.microsoft.com/office/powerpoint/2010/main" val="43039063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5" name="Объект 4"/>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1442443" y="2312988"/>
            <a:ext cx="2620565" cy="3494087"/>
          </a:xfrm>
        </p:spPr>
      </p:pic>
      <p:pic>
        <p:nvPicPr>
          <p:cNvPr id="6" name="Объект 5"/>
          <p:cNvPicPr>
            <a:picLocks noGrp="1" noChangeAspect="1"/>
          </p:cNvPicPr>
          <p:nvPr>
            <p:ph sz="quarter" idx="14"/>
          </p:nvPr>
        </p:nvPicPr>
        <p:blipFill>
          <a:blip r:embed="rId3" cstate="print">
            <a:extLst>
              <a:ext uri="{28A0092B-C50C-407E-A947-70E740481C1C}">
                <a14:useLocalDpi xmlns:a14="http://schemas.microsoft.com/office/drawing/2010/main" val="0"/>
              </a:ext>
            </a:extLst>
          </a:blip>
          <a:stretch>
            <a:fillRect/>
          </a:stretch>
        </p:blipFill>
        <p:spPr>
          <a:xfrm>
            <a:off x="5044480" y="2312988"/>
            <a:ext cx="2620565" cy="3494087"/>
          </a:xfrm>
        </p:spPr>
      </p:pic>
    </p:spTree>
    <p:extLst>
      <p:ext uri="{BB962C8B-B14F-4D97-AF65-F5344CB8AC3E}">
        <p14:creationId xmlns:p14="http://schemas.microsoft.com/office/powerpoint/2010/main" val="65231001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2000" b="1" dirty="0" smtClean="0">
                <a:solidFill>
                  <a:srgbClr val="C00000"/>
                </a:solidFill>
              </a:rPr>
              <a:t>Мероприятие ко Дню студента «Права и льготы студентов из категории детей – сирот» в техникуме</a:t>
            </a:r>
            <a:endParaRPr lang="ru-RU" sz="2000" b="1" dirty="0">
              <a:solidFill>
                <a:srgbClr val="C00000"/>
              </a:solidFill>
            </a:endParaRPr>
          </a:p>
        </p:txBody>
      </p:sp>
      <p:pic>
        <p:nvPicPr>
          <p:cNvPr id="5" name="Объект 4"/>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1442443" y="2312988"/>
            <a:ext cx="2620565" cy="3494087"/>
          </a:xfrm>
        </p:spPr>
      </p:pic>
      <p:pic>
        <p:nvPicPr>
          <p:cNvPr id="6" name="Объект 5"/>
          <p:cNvPicPr>
            <a:picLocks noGrp="1" noChangeAspect="1"/>
          </p:cNvPicPr>
          <p:nvPr>
            <p:ph sz="quarter" idx="14"/>
          </p:nvPr>
        </p:nvPicPr>
        <p:blipFill>
          <a:blip r:embed="rId3" cstate="print">
            <a:extLst>
              <a:ext uri="{28A0092B-C50C-407E-A947-70E740481C1C}">
                <a14:useLocalDpi xmlns:a14="http://schemas.microsoft.com/office/drawing/2010/main" val="0"/>
              </a:ext>
            </a:extLst>
          </a:blip>
          <a:stretch>
            <a:fillRect/>
          </a:stretch>
        </p:blipFill>
        <p:spPr>
          <a:xfrm>
            <a:off x="4645025" y="2777728"/>
            <a:ext cx="3419475" cy="2564606"/>
          </a:xfrm>
        </p:spPr>
      </p:pic>
    </p:spTree>
    <p:extLst>
      <p:ext uri="{BB962C8B-B14F-4D97-AF65-F5344CB8AC3E}">
        <p14:creationId xmlns:p14="http://schemas.microsoft.com/office/powerpoint/2010/main" val="173611585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3490" y="1027664"/>
            <a:ext cx="7024744" cy="601136"/>
          </a:xfrm>
        </p:spPr>
        <p:txBody>
          <a:bodyPr>
            <a:normAutofit/>
          </a:bodyPr>
          <a:lstStyle/>
          <a:p>
            <a:pPr algn="ctr"/>
            <a:r>
              <a:rPr lang="ru-RU" sz="2000" b="1" dirty="0" smtClean="0">
                <a:solidFill>
                  <a:srgbClr val="C00000"/>
                </a:solidFill>
              </a:rPr>
              <a:t>Мероприятие в техникуме</a:t>
            </a:r>
            <a:endParaRPr lang="ru-RU" sz="2000" b="1" dirty="0">
              <a:solidFill>
                <a:srgbClr val="C00000"/>
              </a:solidFill>
            </a:endParaRPr>
          </a:p>
        </p:txBody>
      </p:sp>
      <p:pic>
        <p:nvPicPr>
          <p:cNvPr id="5" name="Объект 4"/>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1115616" y="2348880"/>
            <a:ext cx="3419475" cy="3024336"/>
          </a:xfrm>
        </p:spPr>
      </p:pic>
      <p:pic>
        <p:nvPicPr>
          <p:cNvPr id="6" name="Объект 5"/>
          <p:cNvPicPr>
            <a:picLocks noGrp="1" noChangeAspect="1"/>
          </p:cNvPicPr>
          <p:nvPr>
            <p:ph sz="quarter" idx="14"/>
          </p:nvPr>
        </p:nvPicPr>
        <p:blipFill>
          <a:blip r:embed="rId3" cstate="print">
            <a:extLst>
              <a:ext uri="{28A0092B-C50C-407E-A947-70E740481C1C}">
                <a14:useLocalDpi xmlns:a14="http://schemas.microsoft.com/office/drawing/2010/main" val="0"/>
              </a:ext>
            </a:extLst>
          </a:blip>
          <a:stretch>
            <a:fillRect/>
          </a:stretch>
        </p:blipFill>
        <p:spPr>
          <a:xfrm>
            <a:off x="4645025" y="2348880"/>
            <a:ext cx="3419475" cy="2993454"/>
          </a:xfrm>
        </p:spPr>
      </p:pic>
    </p:spTree>
    <p:extLst>
      <p:ext uri="{BB962C8B-B14F-4D97-AF65-F5344CB8AC3E}">
        <p14:creationId xmlns:p14="http://schemas.microsoft.com/office/powerpoint/2010/main" val="36158238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188640"/>
            <a:ext cx="3742184" cy="4608511"/>
          </a:xfrm>
        </p:spPr>
        <p:txBody>
          <a:bodyPr>
            <a:normAutofit/>
          </a:bodyPr>
          <a:lstStyle/>
          <a:p>
            <a:r>
              <a:rPr lang="ru-RU" b="1" dirty="0">
                <a:solidFill>
                  <a:schemeClr val="accent1">
                    <a:lumMod val="50000"/>
                  </a:schemeClr>
                </a:solidFill>
              </a:rPr>
              <a:t>Социальный проект</a:t>
            </a:r>
            <a:r>
              <a:rPr lang="ru-RU" dirty="0">
                <a:solidFill>
                  <a:schemeClr val="accent1">
                    <a:lumMod val="50000"/>
                  </a:schemeClr>
                </a:solidFill>
              </a:rPr>
              <a:t/>
            </a:r>
            <a:br>
              <a:rPr lang="ru-RU" dirty="0">
                <a:solidFill>
                  <a:schemeClr val="accent1">
                    <a:lumMod val="50000"/>
                  </a:schemeClr>
                </a:solidFill>
              </a:rPr>
            </a:br>
            <a:r>
              <a:rPr lang="ru-RU" b="1" dirty="0">
                <a:solidFill>
                  <a:srgbClr val="C00000"/>
                </a:solidFill>
              </a:rPr>
              <a:t>«Вместе учимся жить</a:t>
            </a:r>
            <a:r>
              <a:rPr lang="ru-RU" b="1" dirty="0" smtClean="0">
                <a:solidFill>
                  <a:srgbClr val="C00000"/>
                </a:solidFill>
              </a:rPr>
              <a:t>»</a:t>
            </a:r>
            <a:br>
              <a:rPr lang="ru-RU" b="1" dirty="0" smtClean="0">
                <a:solidFill>
                  <a:srgbClr val="C00000"/>
                </a:solidFill>
              </a:rPr>
            </a:br>
            <a:r>
              <a:rPr lang="ru-RU" dirty="0">
                <a:solidFill>
                  <a:schemeClr val="accent1">
                    <a:lumMod val="50000"/>
                  </a:schemeClr>
                </a:solidFill>
              </a:rPr>
              <a:t/>
            </a:r>
            <a:br>
              <a:rPr lang="ru-RU" dirty="0">
                <a:solidFill>
                  <a:schemeClr val="accent1">
                    <a:lumMod val="50000"/>
                  </a:schemeClr>
                </a:solidFill>
              </a:rPr>
            </a:br>
            <a:r>
              <a:rPr lang="ru-RU" sz="2800" dirty="0" smtClean="0">
                <a:solidFill>
                  <a:schemeClr val="accent1">
                    <a:lumMod val="50000"/>
                  </a:schemeClr>
                </a:solidFill>
              </a:rPr>
              <a:t>Отделение постинтернатного сопровождения выпускников</a:t>
            </a:r>
            <a:endParaRPr lang="ru-RU" sz="2800" dirty="0">
              <a:solidFill>
                <a:schemeClr val="accent1">
                  <a:lumMod val="50000"/>
                </a:schemeClr>
              </a:solidFill>
            </a:endParaRPr>
          </a:p>
        </p:txBody>
      </p:sp>
      <p:sp>
        <p:nvSpPr>
          <p:cNvPr id="3" name="Подзаголовок 2"/>
          <p:cNvSpPr>
            <a:spLocks noGrp="1"/>
          </p:cNvSpPr>
          <p:nvPr>
            <p:ph type="subTitle" idx="1"/>
          </p:nvPr>
        </p:nvSpPr>
        <p:spPr/>
        <p:txBody>
          <a:bodyPr/>
          <a:lstStyle/>
          <a:p>
            <a:r>
              <a:rPr lang="ru-RU" dirty="0" smtClean="0">
                <a:solidFill>
                  <a:srgbClr val="002060"/>
                </a:solidFill>
              </a:rPr>
              <a:t>Социальный педагог:</a:t>
            </a:r>
          </a:p>
          <a:p>
            <a:r>
              <a:rPr lang="ru-RU" dirty="0" err="1" smtClean="0">
                <a:solidFill>
                  <a:srgbClr val="002060"/>
                </a:solidFill>
              </a:rPr>
              <a:t>Надёжкина</a:t>
            </a:r>
            <a:r>
              <a:rPr lang="ru-RU" dirty="0" smtClean="0">
                <a:solidFill>
                  <a:srgbClr val="002060"/>
                </a:solidFill>
              </a:rPr>
              <a:t> Ирина Николаевна</a:t>
            </a:r>
            <a:endParaRPr lang="ru-RU" dirty="0">
              <a:solidFill>
                <a:srgbClr val="002060"/>
              </a:solidFill>
            </a:endParaRPr>
          </a:p>
        </p:txBody>
      </p:sp>
    </p:spTree>
    <p:extLst>
      <p:ext uri="{BB962C8B-B14F-4D97-AF65-F5344CB8AC3E}">
        <p14:creationId xmlns:p14="http://schemas.microsoft.com/office/powerpoint/2010/main" val="257374784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3490" y="764704"/>
            <a:ext cx="7024744" cy="5112568"/>
          </a:xfrm>
        </p:spPr>
        <p:txBody>
          <a:bodyPr>
            <a:normAutofit fontScale="90000"/>
          </a:bodyPr>
          <a:lstStyle/>
          <a:p>
            <a:r>
              <a:rPr lang="ru-RU" sz="2400" b="1" dirty="0">
                <a:solidFill>
                  <a:srgbClr val="FF0000"/>
                </a:solidFill>
              </a:rPr>
              <a:t>Эффект проекта:</a:t>
            </a:r>
            <a:r>
              <a:rPr lang="ru-RU" sz="2400" dirty="0">
                <a:solidFill>
                  <a:srgbClr val="FF0000"/>
                </a:solidFill>
              </a:rPr>
              <a:t/>
            </a:r>
            <a:br>
              <a:rPr lang="ru-RU" sz="2400" dirty="0">
                <a:solidFill>
                  <a:srgbClr val="FF0000"/>
                </a:solidFill>
              </a:rPr>
            </a:br>
            <a:r>
              <a:rPr lang="ru-RU" sz="2400" dirty="0">
                <a:solidFill>
                  <a:srgbClr val="7030A0"/>
                </a:solidFill>
              </a:rPr>
              <a:t>-  применяемые технологии постинтернатной адаптации обеспечивают более успешную подготовку выпускников к получению проф. образования;</a:t>
            </a:r>
            <a:br>
              <a:rPr lang="ru-RU" sz="2400" dirty="0">
                <a:solidFill>
                  <a:srgbClr val="7030A0"/>
                </a:solidFill>
              </a:rPr>
            </a:br>
            <a:r>
              <a:rPr lang="ru-RU" sz="2400" dirty="0">
                <a:solidFill>
                  <a:srgbClr val="7030A0"/>
                </a:solidFill>
              </a:rPr>
              <a:t>- повышение приобретаемых навыков самостоятельного ориентирования в социуме, повышение психологической защищенности;</a:t>
            </a:r>
            <a:br>
              <a:rPr lang="ru-RU" sz="2400" dirty="0">
                <a:solidFill>
                  <a:srgbClr val="7030A0"/>
                </a:solidFill>
              </a:rPr>
            </a:br>
            <a:r>
              <a:rPr lang="ru-RU" sz="2400" dirty="0">
                <a:solidFill>
                  <a:srgbClr val="7030A0"/>
                </a:solidFill>
              </a:rPr>
              <a:t>- формирование более ответственного родительства;</a:t>
            </a:r>
            <a:br>
              <a:rPr lang="ru-RU" sz="2400" dirty="0">
                <a:solidFill>
                  <a:srgbClr val="7030A0"/>
                </a:solidFill>
              </a:rPr>
            </a:br>
            <a:r>
              <a:rPr lang="ru-RU" sz="2400" dirty="0">
                <a:solidFill>
                  <a:srgbClr val="7030A0"/>
                </a:solidFill>
              </a:rPr>
              <a:t>- увеличение числа участников проекта успешно адаптированных в социуме (увеличение числа выпускников со стабильной категорией сопровождения).</a:t>
            </a:r>
            <a:br>
              <a:rPr lang="ru-RU" sz="2400" dirty="0">
                <a:solidFill>
                  <a:srgbClr val="7030A0"/>
                </a:solidFill>
              </a:rPr>
            </a:br>
            <a:endParaRPr lang="ru-RU" sz="2400" dirty="0">
              <a:solidFill>
                <a:srgbClr val="7030A0"/>
              </a:solidFill>
            </a:endParaRPr>
          </a:p>
        </p:txBody>
      </p:sp>
    </p:spTree>
    <p:extLst>
      <p:ext uri="{BB962C8B-B14F-4D97-AF65-F5344CB8AC3E}">
        <p14:creationId xmlns:p14="http://schemas.microsoft.com/office/powerpoint/2010/main" val="177720064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smtClean="0">
                <a:solidFill>
                  <a:srgbClr val="FF0000"/>
                </a:solidFill>
              </a:rPr>
              <a:t>Спасибо за внимание!</a:t>
            </a:r>
            <a:endParaRPr lang="ru-RU" b="1" dirty="0">
              <a:solidFill>
                <a:srgbClr val="FF0000"/>
              </a:solidFill>
            </a:endParaRPr>
          </a:p>
        </p:txBody>
      </p:sp>
    </p:spTree>
    <p:extLst>
      <p:ext uri="{BB962C8B-B14F-4D97-AF65-F5344CB8AC3E}">
        <p14:creationId xmlns:p14="http://schemas.microsoft.com/office/powerpoint/2010/main" val="10031853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58645" y="908721"/>
            <a:ext cx="6637468" cy="1584175"/>
          </a:xfrm>
        </p:spPr>
        <p:txBody>
          <a:bodyPr>
            <a:normAutofit/>
          </a:bodyPr>
          <a:lstStyle/>
          <a:p>
            <a:r>
              <a:rPr lang="ru-RU" sz="1800" b="1" dirty="0">
                <a:solidFill>
                  <a:srgbClr val="C00000"/>
                </a:solidFill>
              </a:rPr>
              <a:t>Цель проекта </a:t>
            </a:r>
            <a:r>
              <a:rPr lang="ru-RU" sz="1800" dirty="0">
                <a:solidFill>
                  <a:schemeClr val="accent3">
                    <a:lumMod val="50000"/>
                  </a:schemeClr>
                </a:solidFill>
              </a:rPr>
              <a:t>– </a:t>
            </a:r>
            <a:r>
              <a:rPr lang="ru-RU" sz="1800" dirty="0">
                <a:solidFill>
                  <a:schemeClr val="tx1"/>
                </a:solidFill>
              </a:rPr>
              <a:t>организация постинтернатного сопровождения  и поддержки  выпускника МБУ Центр помощи детям для успешной адаптации и их самореализации.</a:t>
            </a:r>
            <a:br>
              <a:rPr lang="ru-RU" sz="1800" dirty="0">
                <a:solidFill>
                  <a:schemeClr val="tx1"/>
                </a:solidFill>
              </a:rPr>
            </a:br>
            <a:endParaRPr lang="ru-RU" sz="1800" dirty="0">
              <a:solidFill>
                <a:schemeClr val="tx1"/>
              </a:solidFill>
            </a:endParaRPr>
          </a:p>
        </p:txBody>
      </p:sp>
      <p:sp>
        <p:nvSpPr>
          <p:cNvPr id="3" name="Текст 2"/>
          <p:cNvSpPr>
            <a:spLocks noGrp="1"/>
          </p:cNvSpPr>
          <p:nvPr>
            <p:ph type="body" idx="1"/>
          </p:nvPr>
        </p:nvSpPr>
        <p:spPr>
          <a:xfrm>
            <a:off x="1258645" y="2492896"/>
            <a:ext cx="6637467" cy="3294717"/>
          </a:xfrm>
        </p:spPr>
        <p:txBody>
          <a:bodyPr>
            <a:normAutofit/>
          </a:bodyPr>
          <a:lstStyle/>
          <a:p>
            <a:r>
              <a:rPr lang="ru-RU" sz="1800" b="1" dirty="0">
                <a:solidFill>
                  <a:srgbClr val="C00000"/>
                </a:solidFill>
              </a:rPr>
              <a:t>Задачи проекта</a:t>
            </a:r>
            <a:r>
              <a:rPr lang="ru-RU" sz="1800" dirty="0">
                <a:solidFill>
                  <a:srgbClr val="C00000"/>
                </a:solidFill>
              </a:rPr>
              <a:t>:</a:t>
            </a:r>
          </a:p>
          <a:p>
            <a:pPr lvl="0"/>
            <a:r>
              <a:rPr lang="ru-RU" sz="1800" dirty="0" smtClean="0">
                <a:solidFill>
                  <a:schemeClr val="tx1"/>
                </a:solidFill>
              </a:rPr>
              <a:t>- Через </a:t>
            </a:r>
            <a:r>
              <a:rPr lang="ru-RU" sz="1800" dirty="0">
                <a:solidFill>
                  <a:schemeClr val="tx1"/>
                </a:solidFill>
              </a:rPr>
              <a:t>реализацию проекта помочь выпускникам Центра в осуществлении своих возможностей при адаптации в социуме.</a:t>
            </a:r>
          </a:p>
          <a:p>
            <a:pPr lvl="0"/>
            <a:r>
              <a:rPr lang="ru-RU" sz="1800" dirty="0" smtClean="0">
                <a:solidFill>
                  <a:schemeClr val="tx1"/>
                </a:solidFill>
              </a:rPr>
              <a:t>- Организовать </a:t>
            </a:r>
            <a:r>
              <a:rPr lang="ru-RU" sz="1800" dirty="0">
                <a:solidFill>
                  <a:schemeClr val="tx1"/>
                </a:solidFill>
              </a:rPr>
              <a:t>содействие в приобретении навыков адаптации в обществе, организации досуга, обеспечение физического, психического, нравственного и духовного развития</a:t>
            </a:r>
          </a:p>
          <a:p>
            <a:r>
              <a:rPr lang="ru-RU" sz="1800" dirty="0" smtClean="0">
                <a:solidFill>
                  <a:schemeClr val="tx1"/>
                </a:solidFill>
              </a:rPr>
              <a:t>- Оказание </a:t>
            </a:r>
            <a:r>
              <a:rPr lang="ru-RU" sz="1800" dirty="0">
                <a:solidFill>
                  <a:schemeClr val="tx1"/>
                </a:solidFill>
              </a:rPr>
              <a:t>содействия в решении трудных жизненных ситуаций и защите своих прав.</a:t>
            </a:r>
          </a:p>
        </p:txBody>
      </p:sp>
    </p:spTree>
    <p:extLst>
      <p:ext uri="{BB962C8B-B14F-4D97-AF65-F5344CB8AC3E}">
        <p14:creationId xmlns:p14="http://schemas.microsoft.com/office/powerpoint/2010/main" val="22637642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43608" y="2132856"/>
            <a:ext cx="6912768" cy="4320480"/>
          </a:xfrm>
        </p:spPr>
      </p:pic>
      <p:sp>
        <p:nvSpPr>
          <p:cNvPr id="3" name="Заголовок 2"/>
          <p:cNvSpPr>
            <a:spLocks noGrp="1"/>
          </p:cNvSpPr>
          <p:nvPr>
            <p:ph type="title"/>
          </p:nvPr>
        </p:nvSpPr>
        <p:spPr>
          <a:xfrm>
            <a:off x="1043490" y="620688"/>
            <a:ext cx="7024744" cy="1440160"/>
          </a:xfrm>
        </p:spPr>
        <p:txBody>
          <a:bodyPr>
            <a:normAutofit fontScale="90000"/>
          </a:bodyPr>
          <a:lstStyle/>
          <a:p>
            <a:r>
              <a:rPr lang="ru-RU" sz="2800" dirty="0" smtClean="0">
                <a:solidFill>
                  <a:srgbClr val="7030A0"/>
                </a:solidFill>
              </a:rPr>
              <a:t>Всего на сопровождении 29 человек:</a:t>
            </a:r>
            <a:br>
              <a:rPr lang="ru-RU" sz="2800" dirty="0" smtClean="0">
                <a:solidFill>
                  <a:srgbClr val="7030A0"/>
                </a:solidFill>
              </a:rPr>
            </a:br>
            <a:r>
              <a:rPr lang="ru-RU" sz="2800" dirty="0" smtClean="0">
                <a:solidFill>
                  <a:srgbClr val="7030A0"/>
                </a:solidFill>
              </a:rPr>
              <a:t>из них 25 человек – выпускники Центра;</a:t>
            </a:r>
            <a:br>
              <a:rPr lang="ru-RU" sz="2800" dirty="0" smtClean="0">
                <a:solidFill>
                  <a:srgbClr val="7030A0"/>
                </a:solidFill>
              </a:rPr>
            </a:br>
            <a:r>
              <a:rPr lang="ru-RU" sz="2800" dirty="0" smtClean="0">
                <a:solidFill>
                  <a:srgbClr val="7030A0"/>
                </a:solidFill>
              </a:rPr>
              <a:t>4 человека из замещающих семей.</a:t>
            </a:r>
            <a:br>
              <a:rPr lang="ru-RU" sz="2800" dirty="0" smtClean="0">
                <a:solidFill>
                  <a:srgbClr val="7030A0"/>
                </a:solidFill>
              </a:rPr>
            </a:br>
            <a:r>
              <a:rPr lang="ru-RU" sz="2800" dirty="0" smtClean="0">
                <a:solidFill>
                  <a:srgbClr val="7030A0"/>
                </a:solidFill>
              </a:rPr>
              <a:t>Доля от показателей – 100%</a:t>
            </a:r>
            <a:endParaRPr lang="ru-RU" sz="2800" dirty="0">
              <a:solidFill>
                <a:srgbClr val="7030A0"/>
              </a:solidFill>
            </a:endParaRPr>
          </a:p>
        </p:txBody>
      </p:sp>
    </p:spTree>
    <p:extLst>
      <p:ext uri="{BB962C8B-B14F-4D97-AF65-F5344CB8AC3E}">
        <p14:creationId xmlns:p14="http://schemas.microsoft.com/office/powerpoint/2010/main" val="29779031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99592" y="764705"/>
            <a:ext cx="6637468" cy="648072"/>
          </a:xfrm>
        </p:spPr>
        <p:txBody>
          <a:bodyPr>
            <a:normAutofit/>
          </a:bodyPr>
          <a:lstStyle/>
          <a:p>
            <a:r>
              <a:rPr lang="ru-RU" sz="3200" dirty="0" smtClean="0">
                <a:solidFill>
                  <a:srgbClr val="C00000"/>
                </a:solidFill>
              </a:rPr>
              <a:t>Мониторинг сопровождения:</a:t>
            </a:r>
            <a:endParaRPr lang="ru-RU" sz="3200" dirty="0">
              <a:solidFill>
                <a:srgbClr val="C00000"/>
              </a:solidFill>
            </a:endParaRPr>
          </a:p>
        </p:txBody>
      </p:sp>
      <p:sp>
        <p:nvSpPr>
          <p:cNvPr id="3" name="Текст 2"/>
          <p:cNvSpPr>
            <a:spLocks noGrp="1"/>
          </p:cNvSpPr>
          <p:nvPr>
            <p:ph type="body" idx="1"/>
          </p:nvPr>
        </p:nvSpPr>
        <p:spPr>
          <a:xfrm>
            <a:off x="1258645" y="1556792"/>
            <a:ext cx="6637467" cy="4230821"/>
          </a:xfrm>
        </p:spPr>
        <p:txBody>
          <a:bodyPr>
            <a:normAutofit/>
          </a:bodyPr>
          <a:lstStyle/>
          <a:p>
            <a:pPr lvl="0"/>
            <a:r>
              <a:rPr lang="ru-RU" sz="1800" dirty="0">
                <a:solidFill>
                  <a:schemeClr val="tx1"/>
                </a:solidFill>
              </a:rPr>
              <a:t>Снято с сопровождения – 6 чел.:</a:t>
            </a:r>
          </a:p>
          <a:p>
            <a:pPr lvl="0"/>
            <a:r>
              <a:rPr lang="ru-RU" sz="1800" dirty="0" smtClean="0">
                <a:solidFill>
                  <a:schemeClr val="tx1"/>
                </a:solidFill>
              </a:rPr>
              <a:t>1.Мамедов </a:t>
            </a:r>
            <a:r>
              <a:rPr lang="ru-RU" sz="1800" dirty="0" err="1">
                <a:solidFill>
                  <a:schemeClr val="tx1"/>
                </a:solidFill>
              </a:rPr>
              <a:t>Камил</a:t>
            </a:r>
            <a:r>
              <a:rPr lang="ru-RU" sz="1800" dirty="0">
                <a:solidFill>
                  <a:schemeClr val="tx1"/>
                </a:solidFill>
              </a:rPr>
              <a:t> – достижение возраста 24 лет (29.04.2021 г)</a:t>
            </a:r>
          </a:p>
          <a:p>
            <a:pPr lvl="0"/>
            <a:r>
              <a:rPr lang="ru-RU" sz="1800" dirty="0" smtClean="0">
                <a:solidFill>
                  <a:schemeClr val="tx1"/>
                </a:solidFill>
              </a:rPr>
              <a:t>2.Гулаков </a:t>
            </a:r>
            <a:r>
              <a:rPr lang="ru-RU" sz="1800" dirty="0">
                <a:solidFill>
                  <a:schemeClr val="tx1"/>
                </a:solidFill>
              </a:rPr>
              <a:t>Алексей – достижение возраста 23 лет (01.04.2021 г)</a:t>
            </a:r>
          </a:p>
          <a:p>
            <a:pPr lvl="0"/>
            <a:r>
              <a:rPr lang="ru-RU" sz="1800" dirty="0" smtClean="0">
                <a:solidFill>
                  <a:schemeClr val="tx1"/>
                </a:solidFill>
              </a:rPr>
              <a:t>3.Орехова </a:t>
            </a:r>
            <a:r>
              <a:rPr lang="ru-RU" sz="1800" dirty="0">
                <a:solidFill>
                  <a:schemeClr val="tx1"/>
                </a:solidFill>
              </a:rPr>
              <a:t>Светлана – достижение возраста 23 лет(09.06.2021 г)</a:t>
            </a:r>
          </a:p>
          <a:p>
            <a:pPr lvl="0"/>
            <a:r>
              <a:rPr lang="ru-RU" sz="1800" dirty="0" smtClean="0">
                <a:solidFill>
                  <a:schemeClr val="tx1"/>
                </a:solidFill>
              </a:rPr>
              <a:t>4.Щербакова </a:t>
            </a:r>
            <a:r>
              <a:rPr lang="ru-RU" sz="1800" dirty="0">
                <a:solidFill>
                  <a:schemeClr val="tx1"/>
                </a:solidFill>
              </a:rPr>
              <a:t>Альбина - достижение возраста 23 лет (13.07.2021 г)</a:t>
            </a:r>
          </a:p>
          <a:p>
            <a:pPr lvl="0"/>
            <a:r>
              <a:rPr lang="ru-RU" sz="1800" dirty="0" smtClean="0">
                <a:solidFill>
                  <a:schemeClr val="tx1"/>
                </a:solidFill>
              </a:rPr>
              <a:t>5.Мамедов </a:t>
            </a:r>
            <a:r>
              <a:rPr lang="ru-RU" sz="1800" dirty="0">
                <a:solidFill>
                  <a:schemeClr val="tx1"/>
                </a:solidFill>
              </a:rPr>
              <a:t>Али - достижение возраста 23 лет </a:t>
            </a:r>
            <a:endParaRPr lang="ru-RU" sz="1800" dirty="0" smtClean="0">
              <a:solidFill>
                <a:schemeClr val="tx1"/>
              </a:solidFill>
            </a:endParaRPr>
          </a:p>
          <a:p>
            <a:pPr lvl="0"/>
            <a:r>
              <a:rPr lang="ru-RU" sz="1800" dirty="0" smtClean="0">
                <a:solidFill>
                  <a:schemeClr val="tx1"/>
                </a:solidFill>
              </a:rPr>
              <a:t>( </a:t>
            </a:r>
            <a:r>
              <a:rPr lang="ru-RU" sz="1800" dirty="0">
                <a:solidFill>
                  <a:schemeClr val="tx1"/>
                </a:solidFill>
              </a:rPr>
              <a:t>12.08.2021 г)</a:t>
            </a:r>
          </a:p>
          <a:p>
            <a:pPr lvl="0"/>
            <a:r>
              <a:rPr lang="ru-RU" sz="1800" dirty="0" smtClean="0">
                <a:solidFill>
                  <a:schemeClr val="tx1"/>
                </a:solidFill>
              </a:rPr>
              <a:t>6.Дорохина </a:t>
            </a:r>
            <a:r>
              <a:rPr lang="ru-RU" sz="1800" dirty="0">
                <a:solidFill>
                  <a:schemeClr val="tx1"/>
                </a:solidFill>
              </a:rPr>
              <a:t>Светлана - достижение возраста 24 лет (18.10.2021 г)</a:t>
            </a:r>
          </a:p>
          <a:p>
            <a:endParaRPr lang="ru-RU" dirty="0"/>
          </a:p>
        </p:txBody>
      </p:sp>
    </p:spTree>
    <p:extLst>
      <p:ext uri="{BB962C8B-B14F-4D97-AF65-F5344CB8AC3E}">
        <p14:creationId xmlns:p14="http://schemas.microsoft.com/office/powerpoint/2010/main" val="15495668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58645" y="692696"/>
            <a:ext cx="6637468" cy="1656184"/>
          </a:xfrm>
        </p:spPr>
        <p:txBody>
          <a:bodyPr>
            <a:noAutofit/>
          </a:bodyPr>
          <a:lstStyle/>
          <a:p>
            <a:pPr lvl="0"/>
            <a:r>
              <a:rPr lang="ru-RU" sz="2800" dirty="0">
                <a:solidFill>
                  <a:srgbClr val="C00000"/>
                </a:solidFill>
              </a:rPr>
              <a:t>Заключены договора на продление срока сопровождения – 4 чел:</a:t>
            </a:r>
            <a:br>
              <a:rPr lang="ru-RU" sz="2800" dirty="0">
                <a:solidFill>
                  <a:srgbClr val="C00000"/>
                </a:solidFill>
              </a:rPr>
            </a:br>
            <a:endParaRPr lang="ru-RU" sz="2800" dirty="0">
              <a:solidFill>
                <a:srgbClr val="C00000"/>
              </a:solidFill>
            </a:endParaRPr>
          </a:p>
        </p:txBody>
      </p:sp>
      <p:sp>
        <p:nvSpPr>
          <p:cNvPr id="3" name="Текст 2"/>
          <p:cNvSpPr>
            <a:spLocks noGrp="1"/>
          </p:cNvSpPr>
          <p:nvPr>
            <p:ph type="body" idx="1"/>
          </p:nvPr>
        </p:nvSpPr>
        <p:spPr>
          <a:xfrm>
            <a:off x="1258645" y="2204864"/>
            <a:ext cx="6637467" cy="3582749"/>
          </a:xfrm>
        </p:spPr>
        <p:txBody>
          <a:bodyPr/>
          <a:lstStyle/>
          <a:p>
            <a:r>
              <a:rPr lang="ru-RU" sz="2400" dirty="0">
                <a:solidFill>
                  <a:schemeClr val="tx1"/>
                </a:solidFill>
              </a:rPr>
              <a:t>1.Сюпкаев Владимир до 22.01.2022г;</a:t>
            </a:r>
          </a:p>
          <a:p>
            <a:r>
              <a:rPr lang="ru-RU" sz="2400" dirty="0">
                <a:solidFill>
                  <a:schemeClr val="tx1"/>
                </a:solidFill>
              </a:rPr>
              <a:t>2. Кошевая Юлия до 28.03.2022 г;</a:t>
            </a:r>
          </a:p>
          <a:p>
            <a:r>
              <a:rPr lang="ru-RU" sz="2400" dirty="0">
                <a:solidFill>
                  <a:schemeClr val="tx1"/>
                </a:solidFill>
              </a:rPr>
              <a:t>3. </a:t>
            </a:r>
            <a:r>
              <a:rPr lang="ru-RU" sz="2400" dirty="0" err="1">
                <a:solidFill>
                  <a:schemeClr val="tx1"/>
                </a:solidFill>
              </a:rPr>
              <a:t>Будакова</a:t>
            </a:r>
            <a:r>
              <a:rPr lang="ru-RU" sz="2400" dirty="0">
                <a:solidFill>
                  <a:schemeClr val="tx1"/>
                </a:solidFill>
              </a:rPr>
              <a:t> Надежда до 01.04.2022 г.</a:t>
            </a:r>
          </a:p>
          <a:p>
            <a:r>
              <a:rPr lang="ru-RU" sz="2400" dirty="0">
                <a:solidFill>
                  <a:schemeClr val="tx1"/>
                </a:solidFill>
              </a:rPr>
              <a:t>4. </a:t>
            </a:r>
            <a:r>
              <a:rPr lang="ru-RU" sz="2400" dirty="0" err="1">
                <a:solidFill>
                  <a:schemeClr val="tx1"/>
                </a:solidFill>
              </a:rPr>
              <a:t>Хлескина</a:t>
            </a:r>
            <a:r>
              <a:rPr lang="ru-RU" sz="2400" dirty="0">
                <a:solidFill>
                  <a:schemeClr val="tx1"/>
                </a:solidFill>
              </a:rPr>
              <a:t> Анастасия до 25.07.2022 г.</a:t>
            </a:r>
          </a:p>
          <a:p>
            <a:endParaRPr lang="ru-RU" dirty="0"/>
          </a:p>
        </p:txBody>
      </p:sp>
    </p:spTree>
    <p:extLst>
      <p:ext uri="{BB962C8B-B14F-4D97-AF65-F5344CB8AC3E}">
        <p14:creationId xmlns:p14="http://schemas.microsoft.com/office/powerpoint/2010/main" val="17334961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58645" y="764705"/>
            <a:ext cx="6637468" cy="1728191"/>
          </a:xfrm>
        </p:spPr>
        <p:txBody>
          <a:bodyPr>
            <a:normAutofit/>
          </a:bodyPr>
          <a:lstStyle/>
          <a:p>
            <a:pPr lvl="0"/>
            <a:r>
              <a:rPr lang="ru-RU" sz="3200" dirty="0">
                <a:solidFill>
                  <a:srgbClr val="C00000"/>
                </a:solidFill>
              </a:rPr>
              <a:t>Заключен договор на сопровождение – 4 чел :</a:t>
            </a:r>
            <a:br>
              <a:rPr lang="ru-RU" sz="3200" dirty="0">
                <a:solidFill>
                  <a:srgbClr val="C00000"/>
                </a:solidFill>
              </a:rPr>
            </a:br>
            <a:endParaRPr lang="ru-RU" sz="3200" dirty="0">
              <a:solidFill>
                <a:srgbClr val="C00000"/>
              </a:solidFill>
            </a:endParaRPr>
          </a:p>
        </p:txBody>
      </p:sp>
      <p:sp>
        <p:nvSpPr>
          <p:cNvPr id="3" name="Текст 2"/>
          <p:cNvSpPr>
            <a:spLocks noGrp="1"/>
          </p:cNvSpPr>
          <p:nvPr>
            <p:ph type="body" idx="1"/>
          </p:nvPr>
        </p:nvSpPr>
        <p:spPr>
          <a:xfrm>
            <a:off x="1258645" y="2204864"/>
            <a:ext cx="6637467" cy="3582749"/>
          </a:xfrm>
        </p:spPr>
        <p:txBody>
          <a:bodyPr>
            <a:normAutofit/>
          </a:bodyPr>
          <a:lstStyle/>
          <a:p>
            <a:pPr lvl="0"/>
            <a:r>
              <a:rPr lang="ru-RU" sz="2400" dirty="0" smtClean="0">
                <a:solidFill>
                  <a:schemeClr val="tx1"/>
                </a:solidFill>
              </a:rPr>
              <a:t>1. </a:t>
            </a:r>
            <a:r>
              <a:rPr lang="ru-RU" sz="2400" dirty="0" err="1" smtClean="0">
                <a:solidFill>
                  <a:schemeClr val="tx1"/>
                </a:solidFill>
              </a:rPr>
              <a:t>Лапшак</a:t>
            </a:r>
            <a:r>
              <a:rPr lang="ru-RU" sz="2400" dirty="0" smtClean="0">
                <a:solidFill>
                  <a:schemeClr val="tx1"/>
                </a:solidFill>
              </a:rPr>
              <a:t> </a:t>
            </a:r>
            <a:r>
              <a:rPr lang="ru-RU" sz="2400" dirty="0">
                <a:solidFill>
                  <a:schemeClr val="tx1"/>
                </a:solidFill>
              </a:rPr>
              <a:t>Елизавета – 25.05.2021 г.</a:t>
            </a:r>
          </a:p>
          <a:p>
            <a:pPr lvl="0"/>
            <a:r>
              <a:rPr lang="ru-RU" sz="2400" dirty="0" smtClean="0">
                <a:solidFill>
                  <a:schemeClr val="tx1"/>
                </a:solidFill>
              </a:rPr>
              <a:t>2. Тютькин </a:t>
            </a:r>
            <a:r>
              <a:rPr lang="ru-RU" sz="2400" dirty="0">
                <a:solidFill>
                  <a:schemeClr val="tx1"/>
                </a:solidFill>
              </a:rPr>
              <a:t>Александр – 16.06.2021 г.</a:t>
            </a:r>
          </a:p>
          <a:p>
            <a:pPr lvl="0"/>
            <a:r>
              <a:rPr lang="ru-RU" sz="2400" dirty="0" smtClean="0">
                <a:solidFill>
                  <a:schemeClr val="tx1"/>
                </a:solidFill>
              </a:rPr>
              <a:t>3. Фазылов </a:t>
            </a:r>
            <a:r>
              <a:rPr lang="ru-RU" sz="2400" dirty="0">
                <a:solidFill>
                  <a:schemeClr val="tx1"/>
                </a:solidFill>
              </a:rPr>
              <a:t>Константин – 27.01.2021г.</a:t>
            </a:r>
          </a:p>
          <a:p>
            <a:pPr lvl="0"/>
            <a:r>
              <a:rPr lang="ru-RU" sz="2400" dirty="0" smtClean="0">
                <a:solidFill>
                  <a:schemeClr val="tx1"/>
                </a:solidFill>
              </a:rPr>
              <a:t>4. Лазарева </a:t>
            </a:r>
            <a:r>
              <a:rPr lang="ru-RU" sz="2400" dirty="0">
                <a:solidFill>
                  <a:schemeClr val="tx1"/>
                </a:solidFill>
              </a:rPr>
              <a:t>Анастасия – 23.08.2021 г.</a:t>
            </a:r>
          </a:p>
          <a:p>
            <a:r>
              <a:rPr lang="ru-RU" dirty="0">
                <a:solidFill>
                  <a:schemeClr val="accent1">
                    <a:lumMod val="50000"/>
                  </a:schemeClr>
                </a:solidFill>
              </a:rPr>
              <a:t>На каждого выпускника заведено личное дело с разработанным индивидуальным планом , который ежегодно корректируется.</a:t>
            </a:r>
          </a:p>
          <a:p>
            <a:endParaRPr lang="ru-RU" sz="2400" dirty="0">
              <a:solidFill>
                <a:schemeClr val="tx1"/>
              </a:solidFill>
            </a:endParaRPr>
          </a:p>
        </p:txBody>
      </p:sp>
    </p:spTree>
    <p:extLst>
      <p:ext uri="{BB962C8B-B14F-4D97-AF65-F5344CB8AC3E}">
        <p14:creationId xmlns:p14="http://schemas.microsoft.com/office/powerpoint/2010/main" val="403048712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стин">
  <a:themeElements>
    <a:clrScheme name="Остин">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Остин">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Остин">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Austin</Template>
  <TotalTime>455</TotalTime>
  <Words>1258</Words>
  <Application>Microsoft Office PowerPoint</Application>
  <PresentationFormat>Экран (4:3)</PresentationFormat>
  <Paragraphs>160</Paragraphs>
  <Slides>41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41</vt:i4>
      </vt:variant>
    </vt:vector>
  </HeadingPairs>
  <TitlesOfParts>
    <vt:vector size="42" baseType="lpstr">
      <vt:lpstr>Остин</vt:lpstr>
      <vt:lpstr>Выступление на педсовете по теме:</vt:lpstr>
      <vt:lpstr>Одной из задач Отделения является подготовка выпускников и поддержка их в самостоятельной жизни. В связи с этим в 2017 году была разработана  программа по постинтернатному сопровождению выпускников. Программа является бессрочной, реализуется в течение периода нахождения выпускника на постинтернатном сопровождении. Данная программа по мере необходимости корректируется.  Процесс организации деятельности  по постинтернатному сопровождению выпускников удобнее всего представить как проект.  Исходя из вышеизложенного, было принято решение Отделением о создании проекта постинтернатного  сопровождения выпускников «Вместе учимся жить» по повышению результативности адаптации ребят в социуме. </vt:lpstr>
      <vt:lpstr>Начиная с сентября 2017 года, социальным педагогом Отделения разработан проект «Вместе учимся жить», направленный на оказание социальной поддержки выпускникам, направленной на  адаптацию  и их самореализацию.  В рамках этого проекта разработана система совместной деятельности специалистов, педагогического коллектива Центра с Государственными профессиональными учреждениями среднего и начального образования, социальными партнерами и выпускниками Центра помощи детям Брединского муниципального района.  Проект позволит создать педагогически правильную организованную среду, которая является мощным воспитывающим и развивающим фактором и стимулом к самовоспитанию.   </vt:lpstr>
      <vt:lpstr>Социальный проект «Вместе учимся жить»  Отделение постинтернатного сопровождения выпускников</vt:lpstr>
      <vt:lpstr>Цель проекта – организация постинтернатного сопровождения  и поддержки  выпускника МБУ Центр помощи детям для успешной адаптации и их самореализации. </vt:lpstr>
      <vt:lpstr>Всего на сопровождении 29 человек: из них 25 человек – выпускники Центра; 4 человека из замещающих семей. Доля от показателей – 100%</vt:lpstr>
      <vt:lpstr>Мониторинг сопровождения:</vt:lpstr>
      <vt:lpstr>Заключены договора на продление срока сопровождения – 4 чел: </vt:lpstr>
      <vt:lpstr>Заключен договор на сопровождение – 4 чел : </vt:lpstr>
      <vt:lpstr> Основную деятельность осуществляют специалисты Отделения  постинтернатного сопровождения выпускников Центра: социальный педагог, педагог – психолог.</vt:lpstr>
      <vt:lpstr>Информационная компания по распространению информации о работе нашего Отделения</vt:lpstr>
      <vt:lpstr>СМИ районная газета «Сельские новости», в которой публикуются  статьи о социализации и адаптации выпускников Центра (не менее 2 раза в год): </vt:lpstr>
      <vt:lpstr> Дистанционные способы взаимодействия: </vt:lpstr>
      <vt:lpstr>Методическая работа</vt:lpstr>
      <vt:lpstr>Проведены онлайн занятия по темам: </vt:lpstr>
      <vt:lpstr>Получение помощи и оказанных услуг:</vt:lpstr>
      <vt:lpstr>Содействие в получении образования:</vt:lpstr>
      <vt:lpstr>1. Оказано содействие в реализации права на получение жилья  -8 чел. Из них: </vt:lpstr>
      <vt:lpstr>Содействие в приобретении навыков адаптации в обществе – 29 чел: </vt:lpstr>
      <vt:lpstr>Посещение по месту проживания</vt:lpstr>
      <vt:lpstr>Обследование состояния квартир спец. найма</vt:lpstr>
      <vt:lpstr>На посещении семьи Михайловой Елены</vt:lpstr>
      <vt:lpstr> Организации досуга - 29 чел.: </vt:lpstr>
      <vt:lpstr>Выезды по месту нахождения выпускника</vt:lpstr>
      <vt:lpstr>Презентация PowerPoint</vt:lpstr>
      <vt:lpstr>Посещение в общежитии и техникуме</vt:lpstr>
      <vt:lpstr>Посещение Центра выпускниками </vt:lpstr>
      <vt:lpstr>Сопровождение в различные организации</vt:lpstr>
      <vt:lpstr>Презентация PowerPoint</vt:lpstr>
      <vt:lpstr>Презентация PowerPoint</vt:lpstr>
      <vt:lpstr>Занятия с выпускниками по программе «Шаг за шагом»</vt:lpstr>
      <vt:lpstr>Участие в акции «Согревая сердца»</vt:lpstr>
      <vt:lpstr>Поздравления с Днем Матери</vt:lpstr>
      <vt:lpstr>День Матери</vt:lpstr>
      <vt:lpstr>Мероприятие «Получите письмо от Деда Мороза»</vt:lpstr>
      <vt:lpstr>Благотворительна акция «Новогодний подарок»</vt:lpstr>
      <vt:lpstr>Презентация PowerPoint</vt:lpstr>
      <vt:lpstr>Мероприятие ко Дню студента «Права и льготы студентов из категории детей – сирот» в техникуме</vt:lpstr>
      <vt:lpstr>Мероприятие в техникуме</vt:lpstr>
      <vt:lpstr>Эффект проекта: -  применяемые технологии постинтернатной адаптации обеспечивают более успешную подготовку выпускников к получению проф. образования; - повышение приобретаемых навыков самостоятельного ориентирования в социуме, повышение психологической защищенности; - формирование более ответственного родительства; - увеличение числа участников проекта успешно адаптированных в социуме (увеличение числа выпускников со стабильной категорией сопровождения). </vt:lpstr>
      <vt:lpstr>Спасибо за внимание!</vt:lpstr>
    </vt:vector>
  </TitlesOfParts>
  <Company>SPecialiST RePack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Социальный проект «Вместе учимся жить»  Отделение постинтернатного сопровождения</dc:title>
  <dc:creator>Post_Inter</dc:creator>
  <cp:lastModifiedBy>Post_Inter</cp:lastModifiedBy>
  <cp:revision>32</cp:revision>
  <dcterms:created xsi:type="dcterms:W3CDTF">2022-02-14T07:52:42Z</dcterms:created>
  <dcterms:modified xsi:type="dcterms:W3CDTF">2022-03-02T11:04:26Z</dcterms:modified>
</cp:coreProperties>
</file>