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60" d="100"/>
          <a:sy n="60" d="100"/>
        </p:scale>
        <p:origin x="1484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B2C7B-A1A9-4C93-AF32-0AE3DC0762FE}" type="datetimeFigureOut">
              <a:rPr lang="ru-RU" smtClean="0"/>
              <a:t>24.02.2026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77295-49CA-4DCE-ADC5-E4BCF58BD0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47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B2C7B-A1A9-4C93-AF32-0AE3DC0762FE}" type="datetimeFigureOut">
              <a:rPr lang="ru-RU" smtClean="0"/>
              <a:t>24.02.2026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77295-49CA-4DCE-ADC5-E4BCF58BD0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0616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B2C7B-A1A9-4C93-AF32-0AE3DC0762FE}" type="datetimeFigureOut">
              <a:rPr lang="ru-RU" smtClean="0"/>
              <a:t>24.02.2026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77295-49CA-4DCE-ADC5-E4BCF58BD0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3367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B2C7B-A1A9-4C93-AF32-0AE3DC0762FE}" type="datetimeFigureOut">
              <a:rPr lang="ru-RU" smtClean="0"/>
              <a:t>24.02.2026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77295-49CA-4DCE-ADC5-E4BCF58BD0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559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B2C7B-A1A9-4C93-AF32-0AE3DC0762FE}" type="datetimeFigureOut">
              <a:rPr lang="ru-RU" smtClean="0"/>
              <a:t>24.02.2026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77295-49CA-4DCE-ADC5-E4BCF58BD0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74907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B2C7B-A1A9-4C93-AF32-0AE3DC0762FE}" type="datetimeFigureOut">
              <a:rPr lang="ru-RU" smtClean="0"/>
              <a:t>24.02.2026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77295-49CA-4DCE-ADC5-E4BCF58BD0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7134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B2C7B-A1A9-4C93-AF32-0AE3DC0762FE}" type="datetimeFigureOut">
              <a:rPr lang="ru-RU" smtClean="0"/>
              <a:t>24.02.2026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77295-49CA-4DCE-ADC5-E4BCF58BD0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68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B2C7B-A1A9-4C93-AF32-0AE3DC0762FE}" type="datetimeFigureOut">
              <a:rPr lang="ru-RU" smtClean="0"/>
              <a:t>24.02.2026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77295-49CA-4DCE-ADC5-E4BCF58BD0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72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B2C7B-A1A9-4C93-AF32-0AE3DC0762FE}" type="datetimeFigureOut">
              <a:rPr lang="ru-RU" smtClean="0"/>
              <a:t>24.02.2026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77295-49CA-4DCE-ADC5-E4BCF58BD0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74102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B2C7B-A1A9-4C93-AF32-0AE3DC0762FE}" type="datetimeFigureOut">
              <a:rPr lang="ru-RU" smtClean="0"/>
              <a:t>24.02.2026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77295-49CA-4DCE-ADC5-E4BCF58BD0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6726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B2C7B-A1A9-4C93-AF32-0AE3DC0762FE}" type="datetimeFigureOut">
              <a:rPr lang="ru-RU" smtClean="0"/>
              <a:t>24.02.2026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77295-49CA-4DCE-ADC5-E4BCF58BD0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7361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EB2C7B-A1A9-4C93-AF32-0AE3DC0762FE}" type="datetimeFigureOut">
              <a:rPr lang="ru-RU" smtClean="0"/>
              <a:t>24.02.2026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E77295-49CA-4DCE-ADC5-E4BCF58BD0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7866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9209E9-63ED-2A25-1FD5-D20D3693B2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A1E1370-EBDC-5D9B-C4D4-82F0CD417F8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A53C236F-B8D7-4CC1-37E5-1964A491D6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8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34E665F-30C5-A768-826B-171C99E82D2B}"/>
              </a:ext>
            </a:extLst>
          </p:cNvPr>
          <p:cNvSpPr/>
          <p:nvPr/>
        </p:nvSpPr>
        <p:spPr>
          <a:xfrm>
            <a:off x="0" y="26796"/>
            <a:ext cx="8851141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cap="none" spc="0" dirty="0">
                <a:ln/>
                <a:solidFill>
                  <a:srgbClr val="FF0000"/>
                </a:solidFill>
                <a:effectLst/>
              </a:rPr>
              <a:t>Тема урока:</a:t>
            </a:r>
          </a:p>
          <a:p>
            <a:pPr algn="ctr"/>
            <a:r>
              <a:rPr lang="ru-RU" sz="5400" b="1" dirty="0">
                <a:ln/>
                <a:solidFill>
                  <a:srgbClr val="FF0000"/>
                </a:solidFill>
              </a:rPr>
              <a:t>«Семья-хранитель духовных</a:t>
            </a:r>
          </a:p>
          <a:p>
            <a:pPr algn="ctr"/>
            <a:r>
              <a:rPr lang="ru-RU" sz="5400" b="1" dirty="0">
                <a:ln/>
                <a:solidFill>
                  <a:srgbClr val="FF0000"/>
                </a:solidFill>
              </a:rPr>
              <a:t>ц</a:t>
            </a:r>
            <a:r>
              <a:rPr lang="ru-RU" sz="5400" b="1" cap="none" spc="0" dirty="0">
                <a:ln/>
                <a:solidFill>
                  <a:srgbClr val="FF0000"/>
                </a:solidFill>
                <a:effectLst/>
              </a:rPr>
              <a:t>енностей»</a:t>
            </a:r>
          </a:p>
        </p:txBody>
      </p:sp>
      <p:sp>
        <p:nvSpPr>
          <p:cNvPr id="7" name="AutoShape 4" descr="Picture background">
            <a:extLst>
              <a:ext uri="{FF2B5EF4-FFF2-40B4-BE49-F238E27FC236}">
                <a16:creationId xmlns:a16="http://schemas.microsoft.com/office/drawing/2014/main" id="{97E07EA0-2C12-B1ED-37FB-9DCAD150CDC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Picture background">
            <a:extLst>
              <a:ext uri="{FF2B5EF4-FFF2-40B4-BE49-F238E27FC236}">
                <a16:creationId xmlns:a16="http://schemas.microsoft.com/office/drawing/2014/main" id="{1DBF1102-00E0-AC1F-8700-A82DBF66D8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964" y="2612119"/>
            <a:ext cx="4136065" cy="4136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915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E82D1E-C7B2-727B-8194-12A2AA9F55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7B5EC1-059C-66DE-9509-DFE291D79B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03828D7-9532-C4E8-D83E-B022F84A9E8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6C26CC85-8BD2-6A53-0FEC-736B102D91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8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8AF26130-9C94-0C14-D071-AE2C390590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316163"/>
            <a:ext cx="7105650" cy="400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DB05273-468D-B968-EEB6-349072DB2DB0}"/>
              </a:ext>
            </a:extLst>
          </p:cNvPr>
          <p:cNvSpPr txBox="1"/>
          <p:nvPr/>
        </p:nvSpPr>
        <p:spPr>
          <a:xfrm>
            <a:off x="595422" y="541337"/>
            <a:ext cx="786277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православии семья воспринимается как малая Церковь, где каждый член семьи исполняет свою особую миссию и заботится о духовной жизни всех членов семьи.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7910169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754271-20C9-BAEC-EBDF-D75D05232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BA2A2F-6F3A-FEFE-C119-8B3D39DE984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FE0F188-96A6-593E-858E-9DBC11C5571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CA7AD09B-6180-E1BF-A7D7-6D0ED01DAB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8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Picture background">
            <a:extLst>
              <a:ext uri="{FF2B5EF4-FFF2-40B4-BE49-F238E27FC236}">
                <a16:creationId xmlns:a16="http://schemas.microsoft.com/office/drawing/2014/main" id="{4EB609A1-D63A-DBF0-D994-901E1BBBCD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943011"/>
            <a:ext cx="4183102" cy="2181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Picture background">
            <a:extLst>
              <a:ext uri="{FF2B5EF4-FFF2-40B4-BE49-F238E27FC236}">
                <a16:creationId xmlns:a16="http://schemas.microsoft.com/office/drawing/2014/main" id="{AD452604-A89A-EF50-5043-00DA3E0E0B6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37" r="20955" b="11758"/>
          <a:stretch>
            <a:fillRect/>
          </a:stretch>
        </p:blipFill>
        <p:spPr bwMode="auto">
          <a:xfrm>
            <a:off x="5554703" y="3498780"/>
            <a:ext cx="2749325" cy="2236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6B25DB-FDD9-6A62-4E8A-3F325BC8BC33}"/>
              </a:ext>
            </a:extLst>
          </p:cNvPr>
          <p:cNvSpPr txBox="1"/>
          <p:nvPr/>
        </p:nvSpPr>
        <p:spPr>
          <a:xfrm>
            <a:off x="5782852" y="1791643"/>
            <a:ext cx="26753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/>
              <a:t>Полная семья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8245F4-9929-0EFB-117A-3F3F304BBF1F}"/>
              </a:ext>
            </a:extLst>
          </p:cNvPr>
          <p:cNvSpPr txBox="1"/>
          <p:nvPr/>
        </p:nvSpPr>
        <p:spPr>
          <a:xfrm>
            <a:off x="1554638" y="4429919"/>
            <a:ext cx="31033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/>
              <a:t>Неполная семья</a:t>
            </a:r>
          </a:p>
        </p:txBody>
      </p: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012ED2F2-BD9C-679D-4DFE-DB33617C3E49}"/>
              </a:ext>
            </a:extLst>
          </p:cNvPr>
          <p:cNvCxnSpPr>
            <a:cxnSpLocks/>
            <a:endCxn id="4098" idx="3"/>
          </p:cNvCxnSpPr>
          <p:nvPr/>
        </p:nvCxnSpPr>
        <p:spPr>
          <a:xfrm flipH="1" flipV="1">
            <a:off x="4868902" y="2033606"/>
            <a:ext cx="819517" cy="504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6BC9A354-AD88-50EE-5285-EF94FBD0C395}"/>
              </a:ext>
            </a:extLst>
          </p:cNvPr>
          <p:cNvCxnSpPr>
            <a:cxnSpLocks/>
            <a:endCxn id="4100" idx="1"/>
          </p:cNvCxnSpPr>
          <p:nvPr/>
        </p:nvCxnSpPr>
        <p:spPr>
          <a:xfrm flipV="1">
            <a:off x="4705370" y="4617209"/>
            <a:ext cx="849333" cy="10509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94425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DBF74C-908B-24AD-4983-766674A904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7C3A61-2630-3EA9-CAB1-3162B4DA55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14882AC-6581-1160-E9D7-1E9912338F2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E3B4D7AB-98E3-5D60-753D-9EE0B5310A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8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id="{16C6134D-DD09-AF4D-AE62-ED7365C4B9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181" y="1122363"/>
            <a:ext cx="3961964" cy="2106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Picture background">
            <a:extLst>
              <a:ext uri="{FF2B5EF4-FFF2-40B4-BE49-F238E27FC236}">
                <a16:creationId xmlns:a16="http://schemas.microsoft.com/office/drawing/2014/main" id="{1B29BA67-E278-1641-C6B0-287E859291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5658" y="1030288"/>
            <a:ext cx="3985873" cy="224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Picture background">
            <a:extLst>
              <a:ext uri="{FF2B5EF4-FFF2-40B4-BE49-F238E27FC236}">
                <a16:creationId xmlns:a16="http://schemas.microsoft.com/office/drawing/2014/main" id="{D85EEE41-C02D-5B7F-25C8-5CF7723BEB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3021" y="2774978"/>
            <a:ext cx="3561907" cy="1562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Picture background">
            <a:extLst>
              <a:ext uri="{FF2B5EF4-FFF2-40B4-BE49-F238E27FC236}">
                <a16:creationId xmlns:a16="http://schemas.microsoft.com/office/drawing/2014/main" id="{DC77CCB4-25C2-CD99-446E-5DE77FAB18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180" y="4165338"/>
            <a:ext cx="3961964" cy="2431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Picture background">
            <a:extLst>
              <a:ext uri="{FF2B5EF4-FFF2-40B4-BE49-F238E27FC236}">
                <a16:creationId xmlns:a16="http://schemas.microsoft.com/office/drawing/2014/main" id="{29E9910D-E404-F93B-9B4A-1E40A7630C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0805" y="4116632"/>
            <a:ext cx="4572001" cy="2431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41E2B28-A7A2-53B2-5987-C957D48E8486}"/>
              </a:ext>
            </a:extLst>
          </p:cNvPr>
          <p:cNvSpPr/>
          <p:nvPr/>
        </p:nvSpPr>
        <p:spPr>
          <a:xfrm>
            <a:off x="1443756" y="130365"/>
            <a:ext cx="65572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cap="none" spc="0" dirty="0">
                <a:ln/>
                <a:solidFill>
                  <a:schemeClr val="accent4"/>
                </a:solidFill>
                <a:effectLst/>
              </a:rPr>
              <a:t>Обсуждение фильма</a:t>
            </a:r>
          </a:p>
        </p:txBody>
      </p:sp>
    </p:spTree>
    <p:extLst>
      <p:ext uri="{BB962C8B-B14F-4D97-AF65-F5344CB8AC3E}">
        <p14:creationId xmlns:p14="http://schemas.microsoft.com/office/powerpoint/2010/main" val="20782444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7312D6-BE3D-FAA6-386E-11016B0D9C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D27B68-FE7E-5275-520A-BD780862EB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C263D5C-C476-A35D-5508-56199E45E06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0088AB4E-F99C-5252-43EE-EB275ABD2B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8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BF0D687-4B81-CA35-5E09-AC49E62801C6}"/>
              </a:ext>
            </a:extLst>
          </p:cNvPr>
          <p:cNvSpPr txBox="1"/>
          <p:nvPr/>
        </p:nvSpPr>
        <p:spPr>
          <a:xfrm>
            <a:off x="340242" y="748755"/>
            <a:ext cx="8463516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Темы для обсуждения: </a:t>
            </a:r>
          </a:p>
          <a:p>
            <a:endParaRPr lang="ru-RU" sz="3200" b="1" dirty="0">
              <a:effectLst/>
              <a:ea typeface="Times New Roman" panose="02020603050405020304" pitchFamily="18" charset="0"/>
            </a:endParaRPr>
          </a:p>
          <a:p>
            <a:r>
              <a:rPr lang="ru-RU" sz="3200" b="1" dirty="0">
                <a:effectLst/>
                <a:ea typeface="Times New Roman" panose="02020603050405020304" pitchFamily="18" charset="0"/>
              </a:rPr>
              <a:t>«Конфликт поколений внутри семьи»</a:t>
            </a:r>
          </a:p>
          <a:p>
            <a:endParaRPr lang="ru-RU" sz="3200" b="1" dirty="0">
              <a:effectLst/>
              <a:ea typeface="Times New Roman" panose="02020603050405020304" pitchFamily="18" charset="0"/>
            </a:endParaRPr>
          </a:p>
          <a:p>
            <a:r>
              <a:rPr lang="ru-RU" sz="3200" b="1" dirty="0">
                <a:effectLst/>
                <a:ea typeface="Times New Roman" panose="02020603050405020304" pitchFamily="18" charset="0"/>
              </a:rPr>
              <a:t> «Поддержка близких в трудные времена»</a:t>
            </a:r>
          </a:p>
          <a:p>
            <a:endParaRPr lang="ru-RU" sz="3200" b="1" dirty="0">
              <a:ea typeface="Times New Roman" panose="02020603050405020304" pitchFamily="18" charset="0"/>
            </a:endParaRPr>
          </a:p>
          <a:p>
            <a:r>
              <a:rPr lang="ru-RU" sz="3200" b="1" dirty="0">
                <a:effectLst/>
                <a:ea typeface="Times New Roman" panose="02020603050405020304" pitchFamily="18" charset="0"/>
              </a:rPr>
              <a:t> «Важность прощения и примирения»</a:t>
            </a:r>
          </a:p>
          <a:p>
            <a:endParaRPr lang="ru-RU" sz="3200" b="1" dirty="0">
              <a:effectLst/>
              <a:ea typeface="Times New Roman" panose="02020603050405020304" pitchFamily="18" charset="0"/>
            </a:endParaRPr>
          </a:p>
          <a:p>
            <a:r>
              <a:rPr lang="ru-RU" sz="3200" b="1" dirty="0">
                <a:effectLst/>
                <a:ea typeface="Times New Roman" panose="02020603050405020304" pitchFamily="18" charset="0"/>
              </a:rPr>
              <a:t>«Что бы сделал мой папа?»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1805269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6B00DB-939C-F27A-BB91-B1C7C78925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67C652-D4D1-E462-85E2-A9F1D5095DA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441546F-AC9B-35B8-07EF-6AEC385B518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999499A2-4001-4090-79E6-5303980031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8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375B37D-C8D3-6DA1-5F54-3C73BCF146FA}"/>
              </a:ext>
            </a:extLst>
          </p:cNvPr>
          <p:cNvSpPr/>
          <p:nvPr/>
        </p:nvSpPr>
        <p:spPr>
          <a:xfrm>
            <a:off x="2165347" y="383624"/>
            <a:ext cx="48133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cap="none" spc="0" dirty="0">
                <a:ln/>
                <a:solidFill>
                  <a:srgbClr val="FF0000"/>
                </a:solidFill>
                <a:effectLst/>
              </a:rPr>
              <a:t>Закончи фразу: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182096F-972D-5D7F-EF9A-D6BE6C9574BE}"/>
              </a:ext>
            </a:extLst>
          </p:cNvPr>
          <p:cNvSpPr txBox="1"/>
          <p:nvPr/>
        </p:nvSpPr>
        <p:spPr>
          <a:xfrm>
            <a:off x="1307805" y="1844542"/>
            <a:ext cx="55182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effectLst/>
                <a:ea typeface="Times New Roman" panose="02020603050405020304" pitchFamily="18" charset="0"/>
              </a:rPr>
              <a:t>«На этом уроке я понял(-а)...» </a:t>
            </a:r>
            <a:endParaRPr lang="ru-RU" sz="3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789B83-D35A-91A7-7EE2-CDEE56CDDC50}"/>
              </a:ext>
            </a:extLst>
          </p:cNvPr>
          <p:cNvSpPr txBox="1"/>
          <p:nvPr/>
        </p:nvSpPr>
        <p:spPr>
          <a:xfrm>
            <a:off x="913538" y="2844225"/>
            <a:ext cx="685886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effectLst/>
                <a:ea typeface="Times New Roman" panose="02020603050405020304" pitchFamily="18" charset="0"/>
              </a:rPr>
              <a:t>«На этом уроке я почувствовал(-а)...» </a:t>
            </a:r>
            <a:endParaRPr lang="ru-RU" sz="32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D08C0B0-B789-A7AE-CEBA-BACFBBC04696}"/>
              </a:ext>
            </a:extLst>
          </p:cNvPr>
          <p:cNvSpPr txBox="1"/>
          <p:nvPr/>
        </p:nvSpPr>
        <p:spPr>
          <a:xfrm>
            <a:off x="685800" y="4047551"/>
            <a:ext cx="800100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effectLst/>
                <a:ea typeface="Times New Roman" panose="02020603050405020304" pitchFamily="18" charset="0"/>
              </a:rPr>
              <a:t>«На этом уроке я задумался(-</a:t>
            </a:r>
            <a:r>
              <a:rPr lang="ru-RU" sz="3200" dirty="0" err="1">
                <a:effectLst/>
                <a:ea typeface="Times New Roman" panose="02020603050405020304" pitchFamily="18" charset="0"/>
              </a:rPr>
              <a:t>лась</a:t>
            </a:r>
            <a:r>
              <a:rPr lang="ru-RU" sz="3200" dirty="0">
                <a:effectLst/>
                <a:ea typeface="Times New Roman" panose="02020603050405020304" pitchFamily="18" charset="0"/>
              </a:rPr>
              <a:t>) о том, что...»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2338035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B600C2-1C0C-DBC9-70D0-1D7D390051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4AFD1A-F80F-54E3-047A-B21BBE760DC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23B904E-FAD7-A44E-573D-0C6637776CB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58B3E0E5-84D3-664A-8FE8-0B64B266B2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8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8D737C0-FC07-E7C1-4058-7A05760613C3}"/>
              </a:ext>
            </a:extLst>
          </p:cNvPr>
          <p:cNvSpPr txBox="1"/>
          <p:nvPr/>
        </p:nvSpPr>
        <p:spPr>
          <a:xfrm>
            <a:off x="829339" y="0"/>
            <a:ext cx="7628861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Домашнее задание к следующему уроку: </a:t>
            </a:r>
          </a:p>
          <a:p>
            <a:pPr algn="ctr"/>
            <a:endParaRPr lang="ru-RU" sz="4000" b="1" dirty="0">
              <a:solidFill>
                <a:srgbClr val="FF0000"/>
              </a:solidFill>
              <a:effectLst/>
              <a:ea typeface="Times New Roman" panose="02020603050405020304" pitchFamily="18" charset="0"/>
            </a:endParaRPr>
          </a:p>
          <a:p>
            <a:r>
              <a:rPr lang="ru-RU" sz="3200" dirty="0">
                <a:effectLst/>
                <a:ea typeface="Times New Roman" panose="02020603050405020304" pitchFamily="18" charset="0"/>
              </a:rPr>
              <a:t>«Напишите письмо своей семье, выражающее благодарность за поддержку, заботу и любовь. Объясните, какое значение имеет ваша семья лично для вас.»</a:t>
            </a:r>
            <a:endParaRPr lang="ru-RU" sz="3200" dirty="0"/>
          </a:p>
        </p:txBody>
      </p:sp>
      <p:pic>
        <p:nvPicPr>
          <p:cNvPr id="5122" name="Picture 2" descr="Picture background">
            <a:extLst>
              <a:ext uri="{FF2B5EF4-FFF2-40B4-BE49-F238E27FC236}">
                <a16:creationId xmlns:a16="http://schemas.microsoft.com/office/drawing/2014/main" id="{3BA6B911-4222-F454-D52F-893ABEF77A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6185" y="3908573"/>
            <a:ext cx="2949427" cy="2949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93396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37</TotalTime>
  <Words>138</Words>
  <Application>Microsoft Office PowerPoint</Application>
  <PresentationFormat>Экран (4:3)</PresentationFormat>
  <Paragraphs>23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Юлия Герасимова</dc:creator>
  <cp:lastModifiedBy>Юлия Герасимова</cp:lastModifiedBy>
  <cp:revision>3</cp:revision>
  <dcterms:created xsi:type="dcterms:W3CDTF">2026-02-24T20:26:07Z</dcterms:created>
  <dcterms:modified xsi:type="dcterms:W3CDTF">2026-02-24T21:03:51Z</dcterms:modified>
</cp:coreProperties>
</file>