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notesMasterIdLst>
    <p:notesMasterId r:id="rId44"/>
  </p:notesMasterIdLst>
  <p:sldIdLst>
    <p:sldId id="256" r:id="rId2"/>
    <p:sldId id="339" r:id="rId3"/>
    <p:sldId id="343" r:id="rId4"/>
    <p:sldId id="297" r:id="rId5"/>
    <p:sldId id="298" r:id="rId6"/>
    <p:sldId id="344" r:id="rId7"/>
    <p:sldId id="322" r:id="rId8"/>
    <p:sldId id="300" r:id="rId9"/>
    <p:sldId id="345" r:id="rId10"/>
    <p:sldId id="320" r:id="rId11"/>
    <p:sldId id="310" r:id="rId12"/>
    <p:sldId id="303" r:id="rId13"/>
    <p:sldId id="321" r:id="rId14"/>
    <p:sldId id="346" r:id="rId15"/>
    <p:sldId id="305" r:id="rId16"/>
    <p:sldId id="304" r:id="rId17"/>
    <p:sldId id="306" r:id="rId18"/>
    <p:sldId id="307" r:id="rId19"/>
    <p:sldId id="348" r:id="rId20"/>
    <p:sldId id="347" r:id="rId21"/>
    <p:sldId id="351" r:id="rId22"/>
    <p:sldId id="364" r:id="rId23"/>
    <p:sldId id="369" r:id="rId24"/>
    <p:sldId id="367" r:id="rId25"/>
    <p:sldId id="366" r:id="rId26"/>
    <p:sldId id="352" r:id="rId27"/>
    <p:sldId id="314" r:id="rId28"/>
    <p:sldId id="356" r:id="rId29"/>
    <p:sldId id="315" r:id="rId30"/>
    <p:sldId id="319" r:id="rId31"/>
    <p:sldId id="360" r:id="rId32"/>
    <p:sldId id="357" r:id="rId33"/>
    <p:sldId id="359" r:id="rId34"/>
    <p:sldId id="318" r:id="rId35"/>
    <p:sldId id="323" r:id="rId36"/>
    <p:sldId id="361" r:id="rId37"/>
    <p:sldId id="368" r:id="rId38"/>
    <p:sldId id="313" r:id="rId39"/>
    <p:sldId id="362" r:id="rId40"/>
    <p:sldId id="363" r:id="rId41"/>
    <p:sldId id="336" r:id="rId42"/>
    <p:sldId id="294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4609"/>
    <a:srgbClr val="1F79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53618-4FCF-49F6-A770-FEBB29BB765A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C8AF35-841C-43BE-9748-BB766F7964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266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469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1464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65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49337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624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54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43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198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214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13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175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163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181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146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193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927C5-A608-4108-9268-780A3A1365E6}" type="datetimeFigureOut">
              <a:rPr lang="ru-RU" smtClean="0"/>
              <a:pPr/>
              <a:t>пт 16.10.20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C8E805B-10BF-494F-9B40-3902B39C4C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34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11916" y="38245"/>
            <a:ext cx="8436548" cy="1828800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DD4609"/>
                </a:solidFill>
              </a:rPr>
              <a:t>Муниципальное дошкольное образовательное учреждение </a:t>
            </a:r>
            <a:br>
              <a:rPr lang="ru-RU" sz="2000" b="1" dirty="0">
                <a:solidFill>
                  <a:srgbClr val="DD4609"/>
                </a:solidFill>
              </a:rPr>
            </a:br>
            <a:r>
              <a:rPr lang="ru-RU" sz="2000" b="1" dirty="0">
                <a:solidFill>
                  <a:srgbClr val="DD4609"/>
                </a:solidFill>
              </a:rPr>
              <a:t>«Детский сад  № 38» города Воткинска Удмуртской Республики</a:t>
            </a:r>
            <a:br>
              <a:rPr lang="ru-RU" sz="2000" b="1" dirty="0">
                <a:solidFill>
                  <a:srgbClr val="DD4609"/>
                </a:solidFill>
              </a:rPr>
            </a:br>
            <a:endParaRPr lang="ru-RU" sz="2000" b="1" dirty="0">
              <a:solidFill>
                <a:srgbClr val="DD460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9535" y="4810124"/>
            <a:ext cx="7129490" cy="1500198"/>
          </a:xfrm>
          <a:ln>
            <a:solidFill>
              <a:schemeClr val="bg2">
                <a:lumMod val="75000"/>
              </a:schemeClr>
            </a:solidFill>
          </a:ln>
          <a:scene3d>
            <a:camera prst="perspectiveAbove"/>
            <a:lightRig rig="threePt" dir="t"/>
          </a:scene3d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Автор проекта: </a:t>
            </a:r>
          </a:p>
          <a:p>
            <a:pPr algn="l"/>
            <a:r>
              <a:rPr lang="ru-RU" sz="2800" b="1" dirty="0" smtClean="0"/>
              <a:t>   </a:t>
            </a:r>
            <a:r>
              <a:rPr lang="ru-RU" sz="2800" b="1" dirty="0" smtClean="0"/>
              <a:t>Сосновских Ирина Николаевна</a:t>
            </a:r>
            <a:endParaRPr lang="ru-RU" sz="2800" dirty="0"/>
          </a:p>
        </p:txBody>
      </p:sp>
      <p:pic>
        <p:nvPicPr>
          <p:cNvPr id="1028" name="Picture 4" descr="https://im0-tub-ru.yandex.net/i?id=5b87a9567491c44a8bab211fac680fef&amp;n=33&amp;h=215&amp;w=2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245" y="4810124"/>
            <a:ext cx="2019300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3763" y="2967335"/>
            <a:ext cx="86564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DD4609"/>
                </a:solidFill>
              </a:rPr>
              <a:t>Проект 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DD4609"/>
                </a:solidFill>
              </a:rPr>
              <a:t>«Дошкольникам - о Великой Победе»</a:t>
            </a:r>
            <a:endParaRPr lang="ru-RU" sz="36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DD460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DD4609"/>
                </a:solidFill>
              </a:rPr>
              <a:t>В уголке Победы много исторических фотографий и предметов</a:t>
            </a:r>
            <a:endParaRPr lang="ru-RU" sz="3600" dirty="0">
              <a:solidFill>
                <a:srgbClr val="DD4609"/>
              </a:solidFill>
            </a:endParaRPr>
          </a:p>
        </p:txBody>
      </p:sp>
      <p:pic>
        <p:nvPicPr>
          <p:cNvPr id="23554" name="Picture 2" descr="D:\ФОТОГРАФИИ\65 лет победы\P412007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600" y="2943423"/>
            <a:ext cx="3087688" cy="2315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5" name="Picture 3" descr="D:\ФОТОГРАФИИ\65 лет победы\P412007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868738" y="2942828"/>
            <a:ext cx="3089275" cy="23169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DD4609"/>
                </a:solidFill>
              </a:rPr>
              <a:t>Ордена и медали – </a:t>
            </a:r>
            <a:br>
              <a:rPr lang="ru-RU" dirty="0" smtClean="0">
                <a:solidFill>
                  <a:srgbClr val="DD4609"/>
                </a:solidFill>
              </a:rPr>
            </a:br>
            <a:r>
              <a:rPr lang="ru-RU" dirty="0" smtClean="0">
                <a:solidFill>
                  <a:srgbClr val="DD4609"/>
                </a:solidFill>
              </a:rPr>
              <a:t>особая гордость нашего музея</a:t>
            </a:r>
            <a:endParaRPr lang="ru-RU" dirty="0">
              <a:solidFill>
                <a:srgbClr val="DD4609"/>
              </a:solidFill>
            </a:endParaRPr>
          </a:p>
        </p:txBody>
      </p:sp>
      <p:pic>
        <p:nvPicPr>
          <p:cNvPr id="13314" name="Picture 2" descr="F:\Война\DSCF35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02218" y="2160588"/>
            <a:ext cx="3363177" cy="3881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DD4609"/>
                </a:solidFill>
              </a:rPr>
              <a:t>Макет «Обелиск Славы»</a:t>
            </a:r>
            <a:endParaRPr lang="ru-RU" dirty="0">
              <a:solidFill>
                <a:srgbClr val="DD4609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06973" y="2160588"/>
            <a:ext cx="3153667" cy="3881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DD4609"/>
                </a:solidFill>
              </a:rPr>
              <a:t>Макет  «Военный полигон»</a:t>
            </a:r>
            <a:endParaRPr lang="ru-RU" sz="4400" dirty="0">
              <a:solidFill>
                <a:srgbClr val="DD4609"/>
              </a:solidFill>
            </a:endParaRPr>
          </a:p>
        </p:txBody>
      </p:sp>
      <p:pic>
        <p:nvPicPr>
          <p:cNvPr id="24578" name="Picture 2" descr="D:\ФОТОГРАФИИ\65 лет победы\P41200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96182" y="2160588"/>
            <a:ext cx="5175249" cy="3881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DD4609"/>
                </a:solidFill>
              </a:rPr>
              <a:t>Макет «Военная техника»</a:t>
            </a:r>
            <a:endParaRPr lang="ru-RU" sz="4400" dirty="0">
              <a:solidFill>
                <a:srgbClr val="DD4609"/>
              </a:solidFill>
            </a:endParaRPr>
          </a:p>
        </p:txBody>
      </p:sp>
      <p:pic>
        <p:nvPicPr>
          <p:cNvPr id="14338" name="Picture 2" descr="F:\Война\DSCF35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8521" y="1786584"/>
            <a:ext cx="4385420" cy="3289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F:\Война\DSCF35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0" y="1786584"/>
            <a:ext cx="4385420" cy="3289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DD4609"/>
                </a:solidFill>
              </a:rPr>
              <a:t>Дидактический материал</a:t>
            </a:r>
            <a:endParaRPr lang="ru-RU" sz="4400" dirty="0">
              <a:solidFill>
                <a:srgbClr val="DD4609"/>
              </a:solidFill>
            </a:endParaRPr>
          </a:p>
        </p:txBody>
      </p:sp>
      <p:pic>
        <p:nvPicPr>
          <p:cNvPr id="9218" name="Picture 2" descr="F:\Война\DSCF35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272" t="-145" r="20701" b="9005"/>
          <a:stretch>
            <a:fillRect/>
          </a:stretch>
        </p:blipFill>
        <p:spPr bwMode="auto">
          <a:xfrm>
            <a:off x="2071670" y="1928802"/>
            <a:ext cx="4214842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DD4609"/>
                </a:solidFill>
              </a:rPr>
              <a:t>Дидактическая игра «Кому что?»</a:t>
            </a:r>
            <a:endParaRPr lang="ru-RU" sz="4400" dirty="0">
              <a:solidFill>
                <a:srgbClr val="DD4609"/>
              </a:solidFill>
            </a:endParaRPr>
          </a:p>
        </p:txBody>
      </p:sp>
      <p:pic>
        <p:nvPicPr>
          <p:cNvPr id="10243" name="Picture 3" descr="F:\Война\DSCF35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5319" y="2160588"/>
            <a:ext cx="5336975" cy="3881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DD4609"/>
                </a:solidFill>
              </a:rPr>
              <a:t>Серия игр </a:t>
            </a:r>
            <a:r>
              <a:rPr lang="ru-RU" sz="4400" dirty="0" smtClean="0">
                <a:solidFill>
                  <a:srgbClr val="DD4609"/>
                </a:solidFill>
              </a:rPr>
              <a:t>«Лабиринты</a:t>
            </a:r>
            <a:r>
              <a:rPr lang="ru-RU" dirty="0" smtClean="0">
                <a:solidFill>
                  <a:srgbClr val="DD4609"/>
                </a:solidFill>
              </a:rPr>
              <a:t>»</a:t>
            </a:r>
            <a:endParaRPr lang="ru-RU" dirty="0">
              <a:solidFill>
                <a:srgbClr val="DD4609"/>
              </a:solidFill>
            </a:endParaRPr>
          </a:p>
        </p:txBody>
      </p:sp>
      <p:pic>
        <p:nvPicPr>
          <p:cNvPr id="12290" name="Picture 2" descr="F:\Война\DSCF35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600" y="2436750"/>
            <a:ext cx="3087688" cy="3329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F:\Война\DSCF35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112894" y="2160588"/>
            <a:ext cx="2600962" cy="3881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DD4609"/>
                </a:solidFill>
              </a:rPr>
              <a:t>Дидактические игры</a:t>
            </a:r>
            <a:endParaRPr lang="ru-RU" sz="4400" dirty="0">
              <a:solidFill>
                <a:srgbClr val="DD4609"/>
              </a:solidFill>
            </a:endParaRPr>
          </a:p>
        </p:txBody>
      </p:sp>
      <p:pic>
        <p:nvPicPr>
          <p:cNvPr id="2050" name="Picture 2" descr="F:\Война\DSCF35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17577" y="2132856"/>
            <a:ext cx="4168446" cy="3126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E:\фото\SAM_24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88976" y="2132855"/>
            <a:ext cx="4168444" cy="3126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DD4609"/>
                </a:solidFill>
              </a:rPr>
              <a:t>Альбомы в уголке Победы</a:t>
            </a:r>
            <a:endParaRPr lang="ru-RU" sz="4400" dirty="0">
              <a:solidFill>
                <a:srgbClr val="DD4609"/>
              </a:solidFill>
            </a:endParaRPr>
          </a:p>
        </p:txBody>
      </p:sp>
      <p:pic>
        <p:nvPicPr>
          <p:cNvPr id="4098" name="Picture 2" descr="E:\Среда Непоседы\DSCF35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96182" y="2160588"/>
            <a:ext cx="5175249" cy="3881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rgbClr val="DD4609"/>
                </a:solidFill>
              </a:rPr>
              <a:t>Цель: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95536" y="1421452"/>
            <a:ext cx="8686800" cy="5072097"/>
          </a:xfrm>
        </p:spPr>
        <p:txBody>
          <a:bodyPr/>
          <a:lstStyle/>
          <a:p>
            <a:pPr eaLnBrk="1" hangingPunct="1"/>
            <a:r>
              <a:rPr lang="ru-RU" i="1" dirty="0" smtClean="0"/>
              <a:t>Способствовать нравственно- патриотическому воспитанию детей 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DD4609"/>
                </a:solidFill>
                <a:latin typeface="+mj-lt"/>
              </a:rPr>
              <a:t>Задачи: </a:t>
            </a:r>
          </a:p>
          <a:p>
            <a:pPr eaLnBrk="1" hangingPunct="1"/>
            <a:r>
              <a:rPr lang="ru-RU" i="1" dirty="0" smtClean="0"/>
              <a:t>Воспитание уважения к защитникам Родины на основе ярких впечатлений, конкретных исторических фактов, доступных детям </a:t>
            </a:r>
          </a:p>
          <a:p>
            <a:pPr eaLnBrk="1" hangingPunct="1"/>
            <a:r>
              <a:rPr lang="ru-RU" i="1" dirty="0" smtClean="0"/>
              <a:t> Организация совместной деятельности детей и взрослых. </a:t>
            </a:r>
          </a:p>
          <a:p>
            <a:pPr eaLnBrk="1" hangingPunct="1"/>
            <a:r>
              <a:rPr lang="ru-RU" i="1" dirty="0" smtClean="0"/>
              <a:t>Воспитание гордости за героическое прошлое нашей страны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реда Непоседы\DSCF35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278" t="-145" r="7278"/>
          <a:stretch>
            <a:fillRect/>
          </a:stretch>
        </p:blipFill>
        <p:spPr bwMode="auto">
          <a:xfrm>
            <a:off x="683568" y="332655"/>
            <a:ext cx="7056784" cy="6203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462" y="404664"/>
            <a:ext cx="634771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DD4609"/>
                </a:solidFill>
              </a:rPr>
              <a:t>Непрерывная образовательная </a:t>
            </a:r>
            <a:r>
              <a:rPr lang="ru-RU" sz="3600" b="1" dirty="0" smtClean="0">
                <a:solidFill>
                  <a:srgbClr val="DD4609"/>
                </a:solidFill>
              </a:rPr>
              <a:t>деятельность с детьми</a:t>
            </a:r>
            <a:endParaRPr lang="ru-RU" sz="3600" b="1" dirty="0">
              <a:solidFill>
                <a:srgbClr val="DD4609"/>
              </a:solidFill>
            </a:endParaRPr>
          </a:p>
        </p:txBody>
      </p:sp>
      <p:pic>
        <p:nvPicPr>
          <p:cNvPr id="9218" name="Picture 2" descr="E:\фото\SAM_24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2132854"/>
            <a:ext cx="4168445" cy="3126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E:\фото\SAM_24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952" y="2132855"/>
            <a:ext cx="4168444" cy="3126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DD4609"/>
                </a:solidFill>
              </a:rPr>
              <a:t>Непрерывная </a:t>
            </a:r>
            <a:r>
              <a:rPr lang="ru-RU" sz="4000" b="1" dirty="0" smtClean="0">
                <a:solidFill>
                  <a:srgbClr val="DD4609"/>
                </a:solidFill>
              </a:rPr>
              <a:t>образовательная деятельность с детьми</a:t>
            </a:r>
            <a:endParaRPr lang="ru-RU" sz="4000" b="1" dirty="0">
              <a:solidFill>
                <a:srgbClr val="DD4609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7018" y="2276872"/>
            <a:ext cx="5874668" cy="4406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4651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299" y="332656"/>
            <a:ext cx="6347714" cy="13208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DD4609"/>
                </a:solidFill>
              </a:rPr>
              <a:t>Работа с детьми</a:t>
            </a:r>
            <a:endParaRPr lang="ru-RU" sz="4400" b="1" dirty="0">
              <a:solidFill>
                <a:srgbClr val="DD4609"/>
              </a:solidFill>
            </a:endParaRPr>
          </a:p>
        </p:txBody>
      </p:sp>
      <p:pic>
        <p:nvPicPr>
          <p:cNvPr id="8194" name="Picture 2" descr="E:\фото\SAM_24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988840"/>
            <a:ext cx="4512692" cy="3029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5" name="Picture 3" descr="E:\фото\SAM_24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68158" y="1840158"/>
            <a:ext cx="4017254" cy="3389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5643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76" b="30074"/>
          <a:stretch/>
        </p:blipFill>
        <p:spPr bwMode="auto">
          <a:xfrm>
            <a:off x="251520" y="2492896"/>
            <a:ext cx="8496943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DD4609"/>
                </a:solidFill>
              </a:rPr>
              <a:t>Исследовательская деятельность</a:t>
            </a:r>
            <a:br>
              <a:rPr lang="ru-RU" sz="4400" b="1" dirty="0" smtClean="0">
                <a:solidFill>
                  <a:srgbClr val="DD4609"/>
                </a:solidFill>
              </a:rPr>
            </a:br>
            <a:endParaRPr lang="ru-RU" sz="4400" b="1" dirty="0" smtClean="0">
              <a:solidFill>
                <a:srgbClr val="DD460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85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DD4609"/>
                </a:solidFill>
              </a:rPr>
              <a:t>Исследовательская деятельность</a:t>
            </a:r>
            <a:br>
              <a:rPr lang="ru-RU" b="1" dirty="0" smtClean="0">
                <a:solidFill>
                  <a:srgbClr val="DD4609"/>
                </a:solidFill>
              </a:rPr>
            </a:br>
            <a:endParaRPr lang="ru-RU" b="1" dirty="0" smtClean="0">
              <a:solidFill>
                <a:srgbClr val="DD4609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2852738"/>
          <a:ext cx="9144001" cy="23764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3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3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1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7648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19126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4833" name="Рисунок 2" descr="Описание: December 2012 Official Election American Nuclear Society of Wilmingt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3427413"/>
            <a:ext cx="144145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4" name="Рисунок 3" descr="Описание: Пенза, новости Пензы, интернет магазины Пензы, скорость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7"/>
          <a:stretch>
            <a:fillRect/>
          </a:stretch>
        </p:blipFill>
        <p:spPr bwMode="auto">
          <a:xfrm>
            <a:off x="1979613" y="2947988"/>
            <a:ext cx="1800225" cy="21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5" name="Рисунок 8" descr="Описание: Хорошая книга даёт плоды, порождая другие книги, её слава ширится из - Картинка 3470/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330575"/>
            <a:ext cx="136842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6" name="Рисунок 5" descr="Описание: Ferra.ru - LG представила серию многофункциональных телевизоров LC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463925"/>
            <a:ext cx="1368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7" name="Рисунок 1" descr="Описание: Красивые глаза 3 &quot; WWW.OPEN.AZ - ОТКРОЙ ДЛЯ СЕБЯ АЗЕРБАЙДЖАН!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3422650"/>
            <a:ext cx="16383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42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066856" cy="13208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DD4609"/>
                </a:solidFill>
              </a:rPr>
              <a:t>Самостоятельная деятельность</a:t>
            </a:r>
            <a:endParaRPr lang="ru-RU" b="1" dirty="0">
              <a:solidFill>
                <a:srgbClr val="DD4609"/>
              </a:solidFill>
            </a:endParaRPr>
          </a:p>
        </p:txBody>
      </p:sp>
      <p:pic>
        <p:nvPicPr>
          <p:cNvPr id="10242" name="Picture 2" descr="E:\фото\SAM_24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312" y="2276871"/>
            <a:ext cx="4403671" cy="3302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3" name="Picture 3" descr="E:\фото\SAM_24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81742" y="2276872"/>
            <a:ext cx="4403670" cy="3302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33701" cy="13208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DD4609"/>
                </a:solidFill>
              </a:rPr>
              <a:t>Экскурсия в библиотеку </a:t>
            </a:r>
            <a:br>
              <a:rPr lang="ru-RU" sz="4400" b="1" dirty="0" smtClean="0">
                <a:solidFill>
                  <a:srgbClr val="DD4609"/>
                </a:solidFill>
              </a:rPr>
            </a:br>
            <a:r>
              <a:rPr lang="ru-RU" sz="4400" b="1" dirty="0" smtClean="0">
                <a:solidFill>
                  <a:srgbClr val="DD4609"/>
                </a:solidFill>
              </a:rPr>
              <a:t>имени Фурманова</a:t>
            </a:r>
            <a:endParaRPr lang="ru-RU" sz="4400" b="1" dirty="0">
              <a:solidFill>
                <a:srgbClr val="DD4609"/>
              </a:solidFill>
            </a:endParaRPr>
          </a:p>
        </p:txBody>
      </p:sp>
      <p:pic>
        <p:nvPicPr>
          <p:cNvPr id="18434" name="Picture 2" descr="D:\ФОТОГРАФИИ\65 лет победы\библиотека 65-лет\P41401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19" y="2134046"/>
            <a:ext cx="4222883" cy="3167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6" name="Picture 2" descr="E:\фото\SAM_24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80116" y="2132856"/>
            <a:ext cx="4224470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ФОТОГРАФИИ\65 лет победы\библиотека 65-лет\P414010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881" y="116632"/>
            <a:ext cx="634771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DD4609"/>
                </a:solidFill>
              </a:rPr>
              <a:t>Музей Боевой Славы школы №10</a:t>
            </a:r>
            <a:endParaRPr lang="ru-RU" sz="4400" b="1" dirty="0">
              <a:solidFill>
                <a:srgbClr val="DD4609"/>
              </a:solidFill>
            </a:endParaRPr>
          </a:p>
        </p:txBody>
      </p:sp>
      <p:pic>
        <p:nvPicPr>
          <p:cNvPr id="20482" name="Picture 2" descr="D:\ФОТОГРАФИИ\65 лет победы\в школьном музее 65-лет ВОв\P40800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7504" y="1916832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4" descr="D:\ФОТОГРАФИИ\65 лет победы\в школьном музее 65-лет ВОв\P408004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35352" y="1915643"/>
            <a:ext cx="4322067" cy="3241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54347" y="476672"/>
            <a:ext cx="8610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DD4609"/>
                </a:solidFill>
              </a:rPr>
              <a:t>План работы проекта </a:t>
            </a:r>
            <a:br>
              <a:rPr lang="ru-RU" b="1" dirty="0" smtClean="0">
                <a:solidFill>
                  <a:srgbClr val="DD4609"/>
                </a:solidFill>
              </a:rPr>
            </a:br>
            <a:r>
              <a:rPr lang="ru-RU" b="1" dirty="0" smtClean="0">
                <a:solidFill>
                  <a:srgbClr val="DD4609"/>
                </a:solidFill>
              </a:rPr>
              <a:t>«Дошкольникам - о Великой Победе»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8305800" cy="274320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2800" dirty="0" smtClean="0"/>
              <a:t>1.Работа по созданию условий для знакомства дошкольников с событиями Великой Отечественной войны</a:t>
            </a:r>
          </a:p>
          <a:p>
            <a:pPr>
              <a:buFontTx/>
              <a:buNone/>
            </a:pPr>
            <a:r>
              <a:rPr lang="ru-RU" sz="2800" dirty="0" smtClean="0"/>
              <a:t>2.Составление тематического планирования деятельности</a:t>
            </a:r>
          </a:p>
          <a:p>
            <a:pPr>
              <a:buFontTx/>
              <a:buNone/>
            </a:pPr>
            <a:r>
              <a:rPr lang="ru-RU" sz="2800" dirty="0" smtClean="0"/>
              <a:t>3. Работа с детьми</a:t>
            </a:r>
          </a:p>
          <a:p>
            <a:pPr>
              <a:buFontTx/>
              <a:buNone/>
            </a:pPr>
            <a:r>
              <a:rPr lang="ru-RU" sz="2800" dirty="0" smtClean="0"/>
              <a:t>4.Работа с педагогами</a:t>
            </a:r>
          </a:p>
          <a:p>
            <a:pPr>
              <a:buFontTx/>
              <a:buNone/>
            </a:pPr>
            <a:r>
              <a:rPr lang="ru-RU" sz="2800" dirty="0" smtClean="0"/>
              <a:t>5. Педагогическое просвещение родителей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251" y="260648"/>
            <a:ext cx="6347714" cy="132080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DD4609"/>
                </a:solidFill>
              </a:rPr>
              <a:t>Музей Боевой Славы школы №10</a:t>
            </a:r>
            <a:endParaRPr lang="ru-RU" sz="4400" b="1" dirty="0">
              <a:solidFill>
                <a:srgbClr val="DD4609"/>
              </a:solidFill>
            </a:endParaRPr>
          </a:p>
        </p:txBody>
      </p:sp>
      <p:pic>
        <p:nvPicPr>
          <p:cNvPr id="22530" name="Picture 2" descr="D:\ФОТОГРАФИИ\65 лет победы\в школьном музее 65-лет ВОв\P408005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1759512"/>
            <a:ext cx="4242208" cy="3181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1" name="Picture 3" descr="D:\ФОТОГРАФИИ\65 лет победы\в школьном музее 65-лет ВОв\P40800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21238" y="1764032"/>
            <a:ext cx="4236182" cy="3177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949" y="260648"/>
            <a:ext cx="6347713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DD4609"/>
                </a:solidFill>
              </a:rPr>
              <a:t>Дети </a:t>
            </a:r>
            <a:r>
              <a:rPr lang="ru-RU" sz="4400" b="1" dirty="0" smtClean="0">
                <a:solidFill>
                  <a:srgbClr val="DD4609"/>
                </a:solidFill>
              </a:rPr>
              <a:t>у </a:t>
            </a:r>
            <a:r>
              <a:rPr lang="ru-RU" sz="4400" b="1" dirty="0" smtClean="0">
                <a:solidFill>
                  <a:srgbClr val="DD4609"/>
                </a:solidFill>
              </a:rPr>
              <a:t>памятного экспоната</a:t>
            </a:r>
            <a:endParaRPr lang="ru-RU" sz="4400" b="1" dirty="0">
              <a:solidFill>
                <a:srgbClr val="DD4609"/>
              </a:solidFill>
            </a:endParaRPr>
          </a:p>
        </p:txBody>
      </p:sp>
      <p:pic>
        <p:nvPicPr>
          <p:cNvPr id="21506" name="Picture 2" descr="D:\ФОТОГРАФИИ\65 лет победы\в школьном музее 65-лет ВОв\P40800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55576" y="1772816"/>
            <a:ext cx="6554339" cy="4915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299" y="260648"/>
            <a:ext cx="6347714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DD4609"/>
                </a:solidFill>
              </a:rPr>
              <a:t>Музей истории и культуры</a:t>
            </a:r>
            <a:endParaRPr lang="ru-RU" sz="4000" b="1" dirty="0">
              <a:solidFill>
                <a:srgbClr val="DD4609"/>
              </a:solidFill>
            </a:endParaRPr>
          </a:p>
        </p:txBody>
      </p:sp>
      <p:pic>
        <p:nvPicPr>
          <p:cNvPr id="28674" name="Picture 2" descr="E:\в музее непоседы\DSCF15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1" y="2060847"/>
            <a:ext cx="4311825" cy="32338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5" name="Picture 3" descr="E:\в музее непоседы\DSCF15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4008" y="2059658"/>
            <a:ext cx="4313412" cy="3235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880" y="332656"/>
            <a:ext cx="7045471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DD4609"/>
                </a:solidFill>
              </a:rPr>
              <a:t>Музей истории и культуры</a:t>
            </a:r>
            <a:endParaRPr lang="ru-RU" sz="4000" b="1" dirty="0">
              <a:solidFill>
                <a:srgbClr val="DD4609"/>
              </a:solidFill>
            </a:endParaRPr>
          </a:p>
        </p:txBody>
      </p:sp>
      <p:pic>
        <p:nvPicPr>
          <p:cNvPr id="12291" name="Picture 3" descr="E:\в музее непоседы\DSCF15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1" y="1556792"/>
            <a:ext cx="4416491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0" name="Picture 2" descr="E:\в музее непоседы\DSCF15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10884" y="1556415"/>
            <a:ext cx="4418544" cy="3312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490792" cy="1320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DD4609"/>
                </a:solidFill>
              </a:rPr>
              <a:t>Экскурсии  по улицам города </a:t>
            </a:r>
            <a:endParaRPr lang="ru-RU" sz="4000" b="1" dirty="0">
              <a:solidFill>
                <a:srgbClr val="DD4609"/>
              </a:solidFill>
            </a:endParaRPr>
          </a:p>
        </p:txBody>
      </p:sp>
      <p:pic>
        <p:nvPicPr>
          <p:cNvPr id="26626" name="Picture 2" descr="D:\ФОТОГРАФИИ\65 лет победы\P32300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1815336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8" name="Picture 4" descr="D:\ФОТОГРАФИИ\65 лет победы\P32500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64054" y="1814146"/>
            <a:ext cx="4265374" cy="3199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6347714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DD4609"/>
                </a:solidFill>
              </a:rPr>
              <a:t>Экскурсии к памятным местам</a:t>
            </a:r>
            <a:endParaRPr lang="ru-RU" sz="4000" b="1" dirty="0">
              <a:solidFill>
                <a:srgbClr val="DD4609"/>
              </a:solidFill>
            </a:endParaRPr>
          </a:p>
        </p:txBody>
      </p:sp>
      <p:pic>
        <p:nvPicPr>
          <p:cNvPr id="27650" name="Picture 2" descr="D:\ФОТОГРАФИИ\65 лет победы\P32500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19" y="1844824"/>
            <a:ext cx="4512501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1" name="Picture 3" descr="D:\ФОТОГРАФИИ\65 лет победы\P3250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70182" y="1196752"/>
            <a:ext cx="3774264" cy="5033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332656"/>
            <a:ext cx="634771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DD4609"/>
                </a:solidFill>
              </a:rPr>
              <a:t>Школа маленького экскурсовода</a:t>
            </a:r>
            <a:endParaRPr lang="ru-RU" sz="4400" b="1" dirty="0">
              <a:solidFill>
                <a:srgbClr val="DD4609"/>
              </a:solidFill>
            </a:endParaRPr>
          </a:p>
        </p:txBody>
      </p:sp>
      <p:pic>
        <p:nvPicPr>
          <p:cNvPr id="13314" name="Picture 2" descr="E:\фото1\DSCF364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6853" y="2132856"/>
            <a:ext cx="4416491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5" name="Picture 3" descr="E:\фото1\DSCF364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32040" y="1772816"/>
            <a:ext cx="3881363" cy="48324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DD4609"/>
                </a:solidFill>
              </a:rPr>
              <a:t>Школа маленького экскурсовода</a:t>
            </a:r>
            <a:endParaRPr lang="ru-RU" sz="4000" b="1" dirty="0">
              <a:solidFill>
                <a:srgbClr val="DD4609"/>
              </a:solidFill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628800"/>
            <a:ext cx="3888432" cy="5186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 descr="E:\фото\SAM_24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7077" y="1916832"/>
            <a:ext cx="4593563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7117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DD4609"/>
                </a:solidFill>
              </a:rPr>
              <a:t>Работа с педагогами</a:t>
            </a:r>
            <a:endParaRPr lang="ru-RU" sz="4400" b="1" dirty="0">
              <a:solidFill>
                <a:srgbClr val="DD4609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консультация «Что рассказать детям о Великой Победе»</a:t>
            </a:r>
          </a:p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викторина «Что мы знаем о героях-земляках»</a:t>
            </a:r>
          </a:p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мастер-класс по изготовлению военной техники</a:t>
            </a:r>
          </a:p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презентация опыта работы для педагогических работников детского сада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42189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DD4609"/>
                </a:solidFill>
              </a:rPr>
              <a:t>Маршрут выходного дня</a:t>
            </a:r>
            <a:br>
              <a:rPr lang="ru-RU" sz="4000" b="1" dirty="0" smtClean="0">
                <a:solidFill>
                  <a:srgbClr val="DD4609"/>
                </a:solidFill>
              </a:rPr>
            </a:br>
            <a:r>
              <a:rPr lang="ru-RU" sz="4000" b="1" dirty="0" smtClean="0">
                <a:solidFill>
                  <a:srgbClr val="DD4609"/>
                </a:solidFill>
              </a:rPr>
              <a:t> «Музей М.Калашникова»</a:t>
            </a:r>
            <a:br>
              <a:rPr lang="ru-RU" sz="4000" b="1" dirty="0" smtClean="0">
                <a:solidFill>
                  <a:srgbClr val="DD4609"/>
                </a:solidFill>
              </a:rPr>
            </a:br>
            <a:r>
              <a:rPr lang="ru-RU" sz="4000" b="1" dirty="0" smtClean="0">
                <a:solidFill>
                  <a:srgbClr val="DD4609"/>
                </a:solidFill>
              </a:rPr>
              <a:t> </a:t>
            </a:r>
            <a:endParaRPr lang="ru-RU" sz="4000" b="1" dirty="0">
              <a:solidFill>
                <a:srgbClr val="DD4609"/>
              </a:solidFill>
            </a:endParaRPr>
          </a:p>
        </p:txBody>
      </p:sp>
      <p:pic>
        <p:nvPicPr>
          <p:cNvPr id="14338" name="Picture 2" descr="E:\для садика\IMG_14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452" y="1963992"/>
            <a:ext cx="4363404" cy="2905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39" name="Picture 3" descr="E:\для садика\IMG_139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64940" y="1963992"/>
            <a:ext cx="4364487" cy="2905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DD4609"/>
                </a:solidFill>
              </a:rPr>
              <a:t>Уголок Победы</a:t>
            </a:r>
            <a:endParaRPr lang="ru-RU" b="1" dirty="0">
              <a:solidFill>
                <a:srgbClr val="DD4609"/>
              </a:solidFill>
            </a:endParaRPr>
          </a:p>
        </p:txBody>
      </p:sp>
      <p:pic>
        <p:nvPicPr>
          <p:cNvPr id="2050" name="Picture 2" descr="F:\Война\DSCF35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1484784"/>
            <a:ext cx="6831433" cy="5123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129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pic>
        <p:nvPicPr>
          <p:cNvPr id="15362" name="Picture 2" descr="E:\для садика\IMG_137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6478" y="1196752"/>
            <a:ext cx="3285813" cy="4937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3" name="Picture 3" descr="E:\для садика\IMG_13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3357" y="1700808"/>
            <a:ext cx="5177592" cy="3447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467544" y="142189"/>
            <a:ext cx="8229600" cy="18573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DD4609"/>
                </a:solidFill>
              </a:rPr>
              <a:t>Маршрут выходного дня</a:t>
            </a:r>
            <a:br>
              <a:rPr lang="ru-RU" sz="4000" b="1" dirty="0" smtClean="0">
                <a:solidFill>
                  <a:srgbClr val="DD4609"/>
                </a:solidFill>
              </a:rPr>
            </a:br>
            <a:r>
              <a:rPr lang="ru-RU" sz="4000" b="1" dirty="0" smtClean="0">
                <a:solidFill>
                  <a:srgbClr val="DD4609"/>
                </a:solidFill>
              </a:rPr>
              <a:t> </a:t>
            </a:r>
            <a:endParaRPr lang="ru-RU" sz="4000" b="1" dirty="0">
              <a:solidFill>
                <a:srgbClr val="DD460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188640"/>
            <a:ext cx="6347714" cy="1320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DD4609"/>
                </a:solidFill>
              </a:rPr>
              <a:t>Семейные реликвии</a:t>
            </a:r>
            <a:endParaRPr lang="ru-RU" sz="4000" b="1" dirty="0">
              <a:solidFill>
                <a:srgbClr val="DD4609"/>
              </a:solidFill>
            </a:endParaRPr>
          </a:p>
        </p:txBody>
      </p:sp>
      <p:pic>
        <p:nvPicPr>
          <p:cNvPr id="16386" name="Picture 2" descr="F:\Война\DSCF35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1509440"/>
            <a:ext cx="3918280" cy="52260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88024" y="1538325"/>
            <a:ext cx="3846272" cy="5129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2000240"/>
            <a:ext cx="664373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DD4609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</a:t>
            </a:r>
          </a:p>
          <a:p>
            <a:pPr algn="ctr"/>
            <a:r>
              <a:rPr lang="ru-RU" sz="5400" b="1" cap="all" spc="0" dirty="0" smtClean="0">
                <a:ln w="0"/>
                <a:solidFill>
                  <a:srgbClr val="DD4609"/>
                </a:solidFill>
                <a:effectLst>
                  <a:reflection blurRad="12700" stA="50000" endPos="50000" dist="5000" dir="5400000" sy="-100000" rotWithShape="0"/>
                </a:effectLst>
              </a:rPr>
              <a:t>за внимание</a:t>
            </a:r>
            <a:endParaRPr lang="ru-RU" sz="5400" b="1" cap="all" spc="0" dirty="0">
              <a:ln w="0"/>
              <a:solidFill>
                <a:srgbClr val="DD4609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Война\DSCF352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DD4609"/>
                </a:solidFill>
              </a:rPr>
              <a:t>Энциклопедическая и детская литература по теме проекта</a:t>
            </a:r>
            <a:endParaRPr lang="ru-RU" sz="3200" dirty="0">
              <a:solidFill>
                <a:srgbClr val="DD4609"/>
              </a:solidFill>
            </a:endParaRPr>
          </a:p>
        </p:txBody>
      </p:sp>
      <p:pic>
        <p:nvPicPr>
          <p:cNvPr id="1026" name="Picture 2" descr="E:\фото1\DSCF36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31640" y="2636912"/>
            <a:ext cx="5175249" cy="3881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ФОТОГРАФИИ\65 лет победы\P412006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DD4609"/>
                </a:solidFill>
              </a:rPr>
              <a:t>Мини- Музей Победы</a:t>
            </a:r>
            <a:endParaRPr lang="ru-RU" sz="4800" dirty="0">
              <a:solidFill>
                <a:srgbClr val="DD4609"/>
              </a:solidFill>
            </a:endParaRPr>
          </a:p>
        </p:txBody>
      </p:sp>
      <p:pic>
        <p:nvPicPr>
          <p:cNvPr id="5123" name="Picture 3" descr="F:\Война\DSCF35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480" y="1857364"/>
            <a:ext cx="5852583" cy="43894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DD4609"/>
                </a:solidFill>
              </a:rPr>
              <a:t>Частью уголка стали </a:t>
            </a:r>
            <a:br>
              <a:rPr lang="ru-RU" dirty="0" smtClean="0">
                <a:solidFill>
                  <a:srgbClr val="DD4609"/>
                </a:solidFill>
              </a:rPr>
            </a:br>
            <a:r>
              <a:rPr lang="ru-RU" dirty="0" smtClean="0">
                <a:solidFill>
                  <a:srgbClr val="DD4609"/>
                </a:solidFill>
              </a:rPr>
              <a:t>Семейные реликвии  </a:t>
            </a:r>
            <a:endParaRPr lang="ru-RU" dirty="0">
              <a:solidFill>
                <a:srgbClr val="DD4609"/>
              </a:solidFill>
            </a:endParaRPr>
          </a:p>
        </p:txBody>
      </p:sp>
      <p:pic>
        <p:nvPicPr>
          <p:cNvPr id="6146" name="Picture 2" descr="F:\Война\DSCF35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96182" y="2160588"/>
            <a:ext cx="5175249" cy="3881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857</TotalTime>
  <Words>306</Words>
  <Application>Microsoft Office PowerPoint</Application>
  <PresentationFormat>Экран (4:3)</PresentationFormat>
  <Paragraphs>58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8" baseType="lpstr">
      <vt:lpstr>Arial</vt:lpstr>
      <vt:lpstr>Calibri</vt:lpstr>
      <vt:lpstr>Times New Roman</vt:lpstr>
      <vt:lpstr>Trebuchet MS</vt:lpstr>
      <vt:lpstr>Wingdings 3</vt:lpstr>
      <vt:lpstr>Грань</vt:lpstr>
      <vt:lpstr>Муниципальное дошкольное образовательное учреждение  «Детский сад  № 38» города Воткинска Удмуртской Республики </vt:lpstr>
      <vt:lpstr>Цель:</vt:lpstr>
      <vt:lpstr>План работы проекта  «Дошкольникам - о Великой Победе»</vt:lpstr>
      <vt:lpstr>Уголок Победы</vt:lpstr>
      <vt:lpstr>Презентация PowerPoint</vt:lpstr>
      <vt:lpstr>Энциклопедическая и детская литература по теме проекта</vt:lpstr>
      <vt:lpstr>Презентация PowerPoint</vt:lpstr>
      <vt:lpstr>Мини- Музей Победы</vt:lpstr>
      <vt:lpstr>Частью уголка стали  Семейные реликвии  </vt:lpstr>
      <vt:lpstr>В уголке Победы много исторических фотографий и предметов</vt:lpstr>
      <vt:lpstr>Ордена и медали –  особая гордость нашего музея</vt:lpstr>
      <vt:lpstr>Макет «Обелиск Славы»</vt:lpstr>
      <vt:lpstr>Макет  «Военный полигон»</vt:lpstr>
      <vt:lpstr>Макет «Военная техника»</vt:lpstr>
      <vt:lpstr>Дидактический материал</vt:lpstr>
      <vt:lpstr>Дидактическая игра «Кому что?»</vt:lpstr>
      <vt:lpstr>Серия игр «Лабиринты»</vt:lpstr>
      <vt:lpstr>Дидактические игры</vt:lpstr>
      <vt:lpstr>Альбомы в уголке Победы</vt:lpstr>
      <vt:lpstr>Презентация PowerPoint</vt:lpstr>
      <vt:lpstr>Непрерывная образовательная деятельность с детьми</vt:lpstr>
      <vt:lpstr>Непрерывная образовательная деятельность с детьми</vt:lpstr>
      <vt:lpstr>Работа с детьми</vt:lpstr>
      <vt:lpstr>Исследовательская деятельность </vt:lpstr>
      <vt:lpstr>Исследовательская деятельность </vt:lpstr>
      <vt:lpstr>Самостоятельная деятельность</vt:lpstr>
      <vt:lpstr>Экскурсия в библиотеку  имени Фурманова</vt:lpstr>
      <vt:lpstr>Презентация PowerPoint</vt:lpstr>
      <vt:lpstr>Музей Боевой Славы школы №10</vt:lpstr>
      <vt:lpstr>Музей Боевой Славы школы №10</vt:lpstr>
      <vt:lpstr>Дети у памятного экспоната</vt:lpstr>
      <vt:lpstr>Музей истории и культуры</vt:lpstr>
      <vt:lpstr>Музей истории и культуры</vt:lpstr>
      <vt:lpstr>Экскурсии  по улицам города </vt:lpstr>
      <vt:lpstr>Экскурсии к памятным местам</vt:lpstr>
      <vt:lpstr>Школа маленького экскурсовода</vt:lpstr>
      <vt:lpstr>Школа маленького экскурсовода</vt:lpstr>
      <vt:lpstr>Работа с педагогами</vt:lpstr>
      <vt:lpstr>Маршрут выходного дня  «Музей М.Калашникова»  </vt:lpstr>
      <vt:lpstr>      </vt:lpstr>
      <vt:lpstr>Семейные реликвии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«Ветер – ветерок»</dc:title>
  <dc:creator>Admin</dc:creator>
  <cp:lastModifiedBy>Пользователь</cp:lastModifiedBy>
  <cp:revision>73</cp:revision>
  <dcterms:created xsi:type="dcterms:W3CDTF">2012-11-27T05:23:40Z</dcterms:created>
  <dcterms:modified xsi:type="dcterms:W3CDTF">2020-10-16T10:02:17Z</dcterms:modified>
</cp:coreProperties>
</file>