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2" r:id="rId3"/>
    <p:sldId id="294" r:id="rId4"/>
    <p:sldId id="257" r:id="rId5"/>
    <p:sldId id="259" r:id="rId6"/>
    <p:sldId id="260" r:id="rId7"/>
    <p:sldId id="264" r:id="rId8"/>
    <p:sldId id="295" r:id="rId9"/>
    <p:sldId id="267" r:id="rId10"/>
    <p:sldId id="271" r:id="rId11"/>
    <p:sldId id="272" r:id="rId12"/>
    <p:sldId id="293" r:id="rId13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>
        <p:scale>
          <a:sx n="66" d="100"/>
          <a:sy n="66" d="100"/>
        </p:scale>
        <p:origin x="-774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135EB-A87F-445C-8F45-6A070E21BA82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77F41-E331-4245-85F8-8CB53CD9C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1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951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94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07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61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82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35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68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37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72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57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98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25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4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54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4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23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3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6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9AF2A-1DFE-4284-9BA0-38E327E9BDA1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3.png"/><Relationship Id="rId5" Type="http://schemas.openxmlformats.org/officeDocument/2006/relationships/slide" Target="slide6.xml"/><Relationship Id="rId10" Type="http://schemas.openxmlformats.org/officeDocument/2006/relationships/image" Target="../media/image2.png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00238" y="5316"/>
            <a:ext cx="51485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ВИКТОРИНА «СОВЕСТЬ И ДОЛГ»</a:t>
            </a:r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4449207" y="691447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14" name="Скругленный прямоугольник 13">
            <a:hlinkClick r:id="rId4" action="ppaction://hlinksldjump"/>
          </p:cNvPr>
          <p:cNvSpPr/>
          <p:nvPr/>
        </p:nvSpPr>
        <p:spPr>
          <a:xfrm>
            <a:off x="6039104" y="1969201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6</a:t>
            </a:r>
            <a:endParaRPr lang="ru-RU" sz="4400" dirty="0"/>
          </a:p>
        </p:txBody>
      </p:sp>
      <p:sp>
        <p:nvSpPr>
          <p:cNvPr id="15" name="Скругленный прямоугольник 14">
            <a:hlinkClick r:id="rId5" action="ppaction://hlinksldjump"/>
          </p:cNvPr>
          <p:cNvSpPr/>
          <p:nvPr/>
        </p:nvSpPr>
        <p:spPr>
          <a:xfrm>
            <a:off x="7724079" y="691447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20" name="Скругленный прямоугольник 19">
            <a:hlinkClick r:id="rId6" action="ppaction://hlinksldjump"/>
          </p:cNvPr>
          <p:cNvSpPr/>
          <p:nvPr/>
        </p:nvSpPr>
        <p:spPr>
          <a:xfrm>
            <a:off x="6651407" y="691447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/>
              <a:t>3</a:t>
            </a: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4884636" y="1969203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27" name="Скругленный прямоугольник 26">
            <a:hlinkClick r:id="rId8" action="ppaction://hlinksldjump"/>
          </p:cNvPr>
          <p:cNvSpPr/>
          <p:nvPr/>
        </p:nvSpPr>
        <p:spPr>
          <a:xfrm>
            <a:off x="6039104" y="3329214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8</a:t>
            </a:r>
            <a:endParaRPr lang="ru-RU" sz="4400" dirty="0"/>
          </a:p>
        </p:txBody>
      </p:sp>
      <p:sp>
        <p:nvSpPr>
          <p:cNvPr id="28" name="Скругленный прямоугольник 27">
            <a:hlinkClick r:id="rId9" action="ppaction://hlinksldjump"/>
          </p:cNvPr>
          <p:cNvSpPr/>
          <p:nvPr/>
        </p:nvSpPr>
        <p:spPr>
          <a:xfrm>
            <a:off x="7197678" y="1969203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456459" y="5269749"/>
            <a:ext cx="2018074" cy="6333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команда1</a:t>
            </a:r>
            <a:endParaRPr lang="ru-RU" sz="3200" dirty="0"/>
          </a:p>
        </p:txBody>
      </p:sp>
      <p:sp>
        <p:nvSpPr>
          <p:cNvPr id="49" name="Овал 48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52" name="Овал 51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53" name="Овал 52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54" name="Овал 53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55" name="Овал 54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56" name="Овал 55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6</a:t>
            </a:r>
            <a:endParaRPr lang="ru-RU" sz="2400" b="1" dirty="0"/>
          </a:p>
        </p:txBody>
      </p:sp>
      <p:sp>
        <p:nvSpPr>
          <p:cNvPr id="57" name="Овал 56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58" name="Овал 57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8</a:t>
            </a:r>
            <a:endParaRPr lang="ru-RU" sz="2400" b="1" dirty="0"/>
          </a:p>
        </p:txBody>
      </p:sp>
      <p:sp>
        <p:nvSpPr>
          <p:cNvPr id="59" name="Овал 58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9</a:t>
            </a:r>
            <a:endParaRPr lang="ru-RU" sz="2400" b="1" dirty="0"/>
          </a:p>
        </p:txBody>
      </p:sp>
      <p:sp>
        <p:nvSpPr>
          <p:cNvPr id="60" name="Овал 59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10</a:t>
            </a:r>
            <a:endParaRPr lang="ru-RU" sz="2400" b="1" dirty="0"/>
          </a:p>
        </p:txBody>
      </p:sp>
      <p:sp>
        <p:nvSpPr>
          <p:cNvPr id="61" name="Овал 60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11</a:t>
            </a:r>
            <a:endParaRPr lang="ru-RU" sz="2400" b="1" dirty="0"/>
          </a:p>
        </p:txBody>
      </p:sp>
      <p:sp>
        <p:nvSpPr>
          <p:cNvPr id="62" name="Овал 61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12</a:t>
            </a:r>
            <a:endParaRPr lang="ru-RU" sz="2400" b="1" dirty="0"/>
          </a:p>
        </p:txBody>
      </p:sp>
      <p:sp>
        <p:nvSpPr>
          <p:cNvPr id="63" name="Овал 62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13</a:t>
            </a:r>
            <a:endParaRPr lang="ru-RU" sz="2400" b="1" dirty="0"/>
          </a:p>
        </p:txBody>
      </p:sp>
      <p:sp>
        <p:nvSpPr>
          <p:cNvPr id="64" name="Овал 63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14</a:t>
            </a:r>
            <a:endParaRPr lang="ru-RU" sz="2400" b="1" dirty="0"/>
          </a:p>
        </p:txBody>
      </p:sp>
      <p:sp>
        <p:nvSpPr>
          <p:cNvPr id="65" name="Овал 64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15</a:t>
            </a:r>
            <a:endParaRPr lang="ru-RU" sz="2400" b="1" dirty="0"/>
          </a:p>
        </p:txBody>
      </p:sp>
      <p:sp>
        <p:nvSpPr>
          <p:cNvPr id="66" name="Овал 65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16</a:t>
            </a:r>
            <a:endParaRPr lang="ru-RU" sz="2400" b="1" dirty="0"/>
          </a:p>
        </p:txBody>
      </p:sp>
      <p:sp>
        <p:nvSpPr>
          <p:cNvPr id="67" name="Овал 66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17</a:t>
            </a:r>
            <a:endParaRPr lang="ru-RU" sz="2400" b="1" dirty="0"/>
          </a:p>
        </p:txBody>
      </p:sp>
      <p:sp>
        <p:nvSpPr>
          <p:cNvPr id="68" name="Овал 67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18</a:t>
            </a:r>
            <a:endParaRPr lang="ru-RU" sz="2400" b="1" dirty="0"/>
          </a:p>
        </p:txBody>
      </p:sp>
      <p:sp>
        <p:nvSpPr>
          <p:cNvPr id="69" name="Овал 68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19</a:t>
            </a:r>
            <a:endParaRPr lang="ru-RU" sz="2400" b="1" dirty="0"/>
          </a:p>
        </p:txBody>
      </p:sp>
      <p:sp>
        <p:nvSpPr>
          <p:cNvPr id="70" name="Овал 69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20</a:t>
            </a:r>
            <a:endParaRPr lang="ru-RU" sz="2400" b="1" dirty="0"/>
          </a:p>
        </p:txBody>
      </p:sp>
      <p:sp>
        <p:nvSpPr>
          <p:cNvPr id="71" name="Овал 70"/>
          <p:cNvSpPr>
            <a:spLocks/>
          </p:cNvSpPr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21</a:t>
            </a:r>
            <a:endParaRPr lang="ru-RU" sz="2400" b="1" dirty="0"/>
          </a:p>
        </p:txBody>
      </p:sp>
      <p:sp>
        <p:nvSpPr>
          <p:cNvPr id="72" name="Овал 71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22</a:t>
            </a:r>
            <a:endParaRPr lang="ru-RU" sz="2400" b="1" dirty="0"/>
          </a:p>
        </p:txBody>
      </p:sp>
      <p:sp>
        <p:nvSpPr>
          <p:cNvPr id="73" name="Овал 72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23</a:t>
            </a:r>
            <a:endParaRPr lang="ru-RU" sz="2400" b="1" dirty="0"/>
          </a:p>
        </p:txBody>
      </p:sp>
      <p:sp>
        <p:nvSpPr>
          <p:cNvPr id="74" name="Овал 73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24</a:t>
            </a:r>
            <a:endParaRPr lang="ru-RU" sz="2400" b="1" dirty="0"/>
          </a:p>
        </p:txBody>
      </p:sp>
      <p:sp>
        <p:nvSpPr>
          <p:cNvPr id="75" name="Овал 74"/>
          <p:cNvSpPr/>
          <p:nvPr/>
        </p:nvSpPr>
        <p:spPr>
          <a:xfrm>
            <a:off x="5103671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25</a:t>
            </a:r>
            <a:endParaRPr lang="ru-RU" sz="2400" b="1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6635509" y="5269749"/>
            <a:ext cx="1959428" cy="6333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команда</a:t>
            </a:r>
            <a:r>
              <a:rPr lang="en-US" sz="3200" dirty="0" smtClean="0"/>
              <a:t>2</a:t>
            </a:r>
            <a:endParaRPr lang="ru-RU" sz="3200" dirty="0"/>
          </a:p>
        </p:txBody>
      </p:sp>
      <p:sp>
        <p:nvSpPr>
          <p:cNvPr id="79" name="Овал 78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81" name="Овал 80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82" name="Овал 81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83" name="Овал 82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84" name="Овал 83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85" name="Овал 84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6</a:t>
            </a:r>
            <a:endParaRPr lang="ru-RU" sz="2400" b="1" dirty="0"/>
          </a:p>
        </p:txBody>
      </p:sp>
      <p:sp>
        <p:nvSpPr>
          <p:cNvPr id="86" name="Овал 85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87" name="Овал 86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8</a:t>
            </a:r>
            <a:endParaRPr lang="ru-RU" sz="2400" b="1" dirty="0"/>
          </a:p>
        </p:txBody>
      </p:sp>
      <p:sp>
        <p:nvSpPr>
          <p:cNvPr id="88" name="Овал 87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9</a:t>
            </a:r>
            <a:endParaRPr lang="ru-RU" sz="2400" b="1" dirty="0"/>
          </a:p>
        </p:txBody>
      </p:sp>
      <p:sp>
        <p:nvSpPr>
          <p:cNvPr id="89" name="Овал 88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10</a:t>
            </a:r>
            <a:endParaRPr lang="ru-RU" sz="2400" b="1" dirty="0"/>
          </a:p>
        </p:txBody>
      </p:sp>
      <p:sp>
        <p:nvSpPr>
          <p:cNvPr id="90" name="Овал 89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11</a:t>
            </a:r>
            <a:endParaRPr lang="ru-RU" sz="2400" b="1" dirty="0"/>
          </a:p>
        </p:txBody>
      </p:sp>
      <p:sp>
        <p:nvSpPr>
          <p:cNvPr id="91" name="Овал 90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12</a:t>
            </a:r>
            <a:endParaRPr lang="ru-RU" sz="2400" b="1" dirty="0"/>
          </a:p>
        </p:txBody>
      </p:sp>
      <p:sp>
        <p:nvSpPr>
          <p:cNvPr id="92" name="Овал 91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13</a:t>
            </a:r>
            <a:endParaRPr lang="ru-RU" sz="2400" b="1" dirty="0"/>
          </a:p>
        </p:txBody>
      </p:sp>
      <p:sp>
        <p:nvSpPr>
          <p:cNvPr id="93" name="Овал 92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14</a:t>
            </a:r>
            <a:endParaRPr lang="ru-RU" sz="2400" b="1" dirty="0"/>
          </a:p>
        </p:txBody>
      </p:sp>
      <p:sp>
        <p:nvSpPr>
          <p:cNvPr id="94" name="Овал 93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15</a:t>
            </a:r>
            <a:endParaRPr lang="ru-RU" sz="2400" b="1" dirty="0"/>
          </a:p>
        </p:txBody>
      </p:sp>
      <p:sp>
        <p:nvSpPr>
          <p:cNvPr id="95" name="Овал 94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16</a:t>
            </a:r>
            <a:endParaRPr lang="ru-RU" sz="2400" b="1" dirty="0"/>
          </a:p>
        </p:txBody>
      </p:sp>
      <p:sp>
        <p:nvSpPr>
          <p:cNvPr id="96" name="Овал 95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17</a:t>
            </a:r>
            <a:endParaRPr lang="ru-RU" sz="2400" b="1" dirty="0"/>
          </a:p>
        </p:txBody>
      </p:sp>
      <p:sp>
        <p:nvSpPr>
          <p:cNvPr id="97" name="Овал 96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18</a:t>
            </a:r>
            <a:endParaRPr lang="ru-RU" sz="2400" b="1" dirty="0"/>
          </a:p>
        </p:txBody>
      </p:sp>
      <p:sp>
        <p:nvSpPr>
          <p:cNvPr id="98" name="Овал 97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19</a:t>
            </a:r>
            <a:endParaRPr lang="ru-RU" sz="2400" b="1" dirty="0"/>
          </a:p>
        </p:txBody>
      </p:sp>
      <p:sp>
        <p:nvSpPr>
          <p:cNvPr id="99" name="Овал 98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20</a:t>
            </a:r>
            <a:endParaRPr lang="ru-RU" sz="2400" b="1" dirty="0"/>
          </a:p>
        </p:txBody>
      </p:sp>
      <p:sp>
        <p:nvSpPr>
          <p:cNvPr id="100" name="Овал 99"/>
          <p:cNvSpPr>
            <a:spLocks/>
          </p:cNvSpPr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21</a:t>
            </a:r>
            <a:endParaRPr lang="ru-RU" sz="2400" b="1" dirty="0"/>
          </a:p>
        </p:txBody>
      </p:sp>
      <p:sp>
        <p:nvSpPr>
          <p:cNvPr id="101" name="Овал 100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22</a:t>
            </a:r>
            <a:endParaRPr lang="ru-RU" sz="2400" b="1" dirty="0"/>
          </a:p>
        </p:txBody>
      </p:sp>
      <p:sp>
        <p:nvSpPr>
          <p:cNvPr id="102" name="Овал 101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23</a:t>
            </a:r>
            <a:endParaRPr lang="ru-RU" sz="2400" b="1" dirty="0"/>
          </a:p>
        </p:txBody>
      </p:sp>
      <p:sp>
        <p:nvSpPr>
          <p:cNvPr id="103" name="Овал 102"/>
          <p:cNvSpPr/>
          <p:nvPr/>
        </p:nvSpPr>
        <p:spPr>
          <a:xfrm>
            <a:off x="7197678" y="596079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24</a:t>
            </a:r>
            <a:endParaRPr lang="ru-RU" sz="2400" b="1" dirty="0"/>
          </a:p>
        </p:txBody>
      </p:sp>
      <p:sp>
        <p:nvSpPr>
          <p:cNvPr id="104" name="Овал 103"/>
          <p:cNvSpPr/>
          <p:nvPr/>
        </p:nvSpPr>
        <p:spPr>
          <a:xfrm>
            <a:off x="7197678" y="596079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25</a:t>
            </a: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78" y="691447"/>
            <a:ext cx="3585595" cy="310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971" y="1252621"/>
            <a:ext cx="3572029" cy="187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hlinkClick r:id="rId12" action="ppaction://hlinksldjump"/>
          </p:cNvPr>
          <p:cNvSpPr/>
          <p:nvPr/>
        </p:nvSpPr>
        <p:spPr>
          <a:xfrm>
            <a:off x="9332686" y="3759200"/>
            <a:ext cx="2200242" cy="736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ПОДВЕДЕМ ИТОГ</a:t>
            </a:r>
            <a:endParaRPr lang="ru-RU" sz="2400" dirty="0"/>
          </a:p>
        </p:txBody>
      </p:sp>
      <p:sp>
        <p:nvSpPr>
          <p:cNvPr id="231" name="Скругленный прямоугольник 230">
            <a:hlinkClick r:id="rId13" action="ppaction://hlinksldjump"/>
          </p:cNvPr>
          <p:cNvSpPr/>
          <p:nvPr/>
        </p:nvSpPr>
        <p:spPr>
          <a:xfrm>
            <a:off x="5540079" y="691447"/>
            <a:ext cx="870858" cy="8599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30512" y="4102631"/>
            <a:ext cx="2510971" cy="3929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Вопрос</a:t>
            </a:r>
            <a:endParaRPr lang="ru-RU" sz="28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1030512" y="4876800"/>
            <a:ext cx="2510971" cy="3929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Правда или ложь</a:t>
            </a:r>
            <a:endParaRPr lang="ru-RU" sz="2400" dirty="0"/>
          </a:p>
        </p:txBody>
      </p:sp>
      <p:sp>
        <p:nvSpPr>
          <p:cNvPr id="105" name="Скругленный прямоугольник 104">
            <a:hlinkClick r:id="rId8" action="ppaction://hlinksldjump"/>
          </p:cNvPr>
          <p:cNvSpPr/>
          <p:nvPr/>
        </p:nvSpPr>
        <p:spPr>
          <a:xfrm>
            <a:off x="1636484" y="5460137"/>
            <a:ext cx="500744" cy="442301"/>
          </a:xfrm>
          <a:prstGeom prst="round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/>
          </a:p>
        </p:txBody>
      </p:sp>
      <p:sp>
        <p:nvSpPr>
          <p:cNvPr id="106" name="Скругленный прямоугольник 105">
            <a:hlinkClick r:id="rId8" action="ppaction://hlinksldjump"/>
          </p:cNvPr>
          <p:cNvSpPr/>
          <p:nvPr/>
        </p:nvSpPr>
        <p:spPr>
          <a:xfrm>
            <a:off x="2426675" y="5460784"/>
            <a:ext cx="500744" cy="44230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8256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7" dur="2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08" dur="2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2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15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1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22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Чтобы быть добрым и совестливым человеком, нужно каждый день делать добрые дела.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ТЕКСТ ОТВЕТА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s://d02101.edu35.ru/images/imgonline-com-ua-transparent-backgr-aelyzcx17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86" y="3835158"/>
            <a:ext cx="9059181" cy="227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7733" y="759204"/>
            <a:ext cx="9006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ПРАВДА ИЛИ ЛОЖЬ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1994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Совестливые люди – это те люди, которым всегда стыдно за свои поступки.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ТЕКСТ ОТВЕТА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s://w7.pngwing.com/pngs/956/347/png-transparent-shyness-person-being-emotion-shame-funfair-miscellaneous-hand-bo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2" b="97514" l="10000" r="90000">
                        <a14:foregroundMark x1="17283" y1="90141" x2="41630" y2="88815"/>
                        <a14:foregroundMark x1="54348" y1="85584" x2="62174" y2="93372"/>
                        <a14:foregroundMark x1="40000" y1="28418" x2="51304" y2="35957"/>
                        <a14:foregroundMark x1="47717" y1="23944" x2="47283" y2="354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23" y="1485488"/>
            <a:ext cx="3217752" cy="422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7733" y="614061"/>
            <a:ext cx="9006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ПРАВДА ИЛИ ЛОЖЬ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4845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3429" y="1908622"/>
            <a:ext cx="10189027" cy="131354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Я считаю себя совестливым человеком и понимаю, что такое долг.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43428" y="346239"/>
            <a:ext cx="10189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Выберите фразу, которая вам ближе всего и поднимите карточку нужного цвета.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43429" y="4064001"/>
            <a:ext cx="10189027" cy="1226454"/>
          </a:xfrm>
          <a:prstGeom prst="rect">
            <a:avLst/>
          </a:prstGeom>
          <a:solidFill>
            <a:srgbClr val="FF505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Я считаю себя совестливым человеком, но думаю, что мне ещё есть над чем поработать.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5921578" cy="4849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66041" y="3259015"/>
            <a:ext cx="5196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И</a:t>
            </a:r>
            <a:endParaRPr lang="ru-RU" sz="4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404" y="560478"/>
            <a:ext cx="5476535" cy="4017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16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9028" y="596934"/>
            <a:ext cx="7053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ru-RU" sz="4000" b="1" dirty="0"/>
              <a:t>Узнать, что такое совесть и </a:t>
            </a:r>
            <a:r>
              <a:rPr lang="ru-RU" sz="4000" b="1" dirty="0" smtClean="0"/>
              <a:t>долг.</a:t>
            </a:r>
          </a:p>
          <a:p>
            <a:pPr marL="800100" lvl="1" indent="-342900">
              <a:buFont typeface="+mj-lt"/>
              <a:buAutoNum type="arabicPeriod"/>
            </a:pPr>
            <a:endParaRPr lang="ru-RU" sz="3600" b="1" dirty="0"/>
          </a:p>
          <a:p>
            <a:pPr marL="800100" lvl="1" indent="-342900">
              <a:buFont typeface="+mj-lt"/>
              <a:buAutoNum type="arabicPeriod"/>
            </a:pPr>
            <a:r>
              <a:rPr lang="ru-RU" sz="4000" b="1" dirty="0"/>
              <a:t>Понять, зачем нужна совесть и </a:t>
            </a:r>
            <a:r>
              <a:rPr lang="ru-RU" sz="4000" b="1" dirty="0" smtClean="0"/>
              <a:t>почему нужно </a:t>
            </a:r>
            <a:r>
              <a:rPr lang="ru-RU" sz="4000" b="1" dirty="0"/>
              <a:t>выполнять </a:t>
            </a:r>
            <a:r>
              <a:rPr lang="ru-RU" sz="4000" b="1" dirty="0" smtClean="0"/>
              <a:t>долг.</a:t>
            </a:r>
          </a:p>
          <a:p>
            <a:pPr marL="800100" lvl="1" indent="-342900">
              <a:buFont typeface="+mj-lt"/>
              <a:buAutoNum type="arabicPeriod"/>
            </a:pPr>
            <a:endParaRPr lang="ru-RU" sz="3600" b="1" dirty="0"/>
          </a:p>
          <a:p>
            <a:pPr marL="800100" lvl="1" indent="-342900">
              <a:buFont typeface="+mj-lt"/>
              <a:buAutoNum type="arabicPeriod"/>
            </a:pPr>
            <a:r>
              <a:rPr lang="ru-RU" sz="4000" b="1" dirty="0"/>
              <a:t>Как быть совестливым </a:t>
            </a:r>
            <a:r>
              <a:rPr lang="ru-RU" sz="4000" b="1" dirty="0" smtClean="0"/>
              <a:t>человеком.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126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Посмотрите небольшое видео по рассказу Аркадия </a:t>
            </a:r>
            <a:r>
              <a:rPr lang="ru-RU" sz="2800" dirty="0"/>
              <a:t>Г</a:t>
            </a:r>
            <a:r>
              <a:rPr lang="ru-RU" sz="2800" dirty="0" smtClean="0"/>
              <a:t>айдара «совесть». </a:t>
            </a:r>
          </a:p>
          <a:p>
            <a:pPr algn="ctr"/>
            <a:r>
              <a:rPr lang="ru-RU" sz="3200" dirty="0" smtClean="0"/>
              <a:t>Ответьте на вопрос: почему Нина заплакала? Что ей нужно сделать, чтобы перестать чувствовать стыд?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ТЕКСТ ОТВЕТА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37" b="96889" l="0" r="100000">
                        <a14:foregroundMark x1="22400" y1="45185" x2="22700" y2="20741"/>
                        <a14:foregroundMark x1="82900" y1="20741" x2="88900" y2="52593"/>
                        <a14:foregroundMark x1="74500" y1="34370" x2="89500" y2="53778"/>
                        <a14:foregroundMark x1="90100" y1="32593" x2="91800" y2="26519"/>
                        <a14:foregroundMark x1="15000" y1="53333" x2="20500" y2="42667"/>
                        <a14:foregroundMark x1="14300" y1="38222" x2="13200" y2="20296"/>
                        <a14:foregroundMark x1="42400" y1="38074" x2="44700" y2="34963"/>
                        <a14:foregroundMark x1="58900" y1="41630" x2="59500" y2="33481"/>
                        <a14:foregroundMark x1="41900" y1="42815" x2="44000" y2="33481"/>
                        <a14:foregroundMark x1="39900" y1="34222" x2="45600" y2="34222"/>
                        <a14:foregroundMark x1="45900" y1="34222" x2="45900" y2="34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771" y="223269"/>
            <a:ext cx="3416517" cy="2306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763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69851" y="1999494"/>
            <a:ext cx="6878472" cy="30843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Какой бывает долг у людей (кроме денежного)? Перечислите варианты. За каждый вариант  1 балл. Не более 3 вариантов.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ТЕКСТ ОТВЕТА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2" y="1501620"/>
            <a:ext cx="2839779" cy="408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39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9006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ПРАВДА ИЛИ ЛОЖЬ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На злые поступки всегда нужно отвечать тем же.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ТЕКСТ ОТВЕТА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thumbs.dreamstime.com/b/%D1%88%D0%B0%D1%80%D0%B6-%D0%BC%D0%B0%D0%BB%D1%8C%D1%87%D0%B8%D0%BA%D0%B0-%D0%B5%D0%B3%D0%BE-%D0%B2%D1%81%D1%82%D0%B0%D0%B2%D0%BB%D1%8F%D1%8F-%D1%8F%D0%B7%D1%8B%D0%BA-1941419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41" y="1618674"/>
            <a:ext cx="2611030" cy="384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51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850743" y="5781675"/>
            <a:ext cx="188685" cy="21775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ПРАВДА ИЛИ ЛОЖЬ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«Совесть» и «долг» связаны между собой.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w7.pngwing.com/pngs/67/924/png-transparent-child-learning-children-who-love-learning-love-people-toddl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1196" y1="47262" x2="52609" y2="81071"/>
                        <a14:foregroundMark x1="19565" y1="42976" x2="19891" y2="68690"/>
                        <a14:foregroundMark x1="11957" y1="11071" x2="14130" y2="16429"/>
                        <a14:foregroundMark x1="10870" y1="40000" x2="25543" y2="38452"/>
                        <a14:foregroundMark x1="32500" y1="45476" x2="34130" y2="44762"/>
                        <a14:foregroundMark x1="12826" y1="60357" x2="13804" y2="57619"/>
                        <a14:foregroundMark x1="78261" y1="8810" x2="78587" y2="7262"/>
                        <a14:foregroundMark x1="10870" y1="11905" x2="16739" y2="17024"/>
                        <a14:foregroundMark x1="25217" y1="84167" x2="24457" y2="81429"/>
                        <a14:foregroundMark x1="22935" y1="92619" x2="27935" y2="90714"/>
                        <a14:foregroundMark x1="73152" y1="95357" x2="80435" y2="86667"/>
                        <a14:foregroundMark x1="92500" y1="89048" x2="89348" y2="75833"/>
                        <a14:foregroundMark x1="75543" y1="8690" x2="79565" y2="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029" y="4012554"/>
            <a:ext cx="2992107" cy="273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69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5558" y="609600"/>
            <a:ext cx="6878472" cy="55734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Бабушка Маши и Сережи приболела. Маша решила не навещать её, сославшись на то, что больница далеко. Сережа пошел один и увидел у бабушкиной кровати других гостей – друзей и родственников. Они удивились, что Маша не пришла, а бабушка поддержала внука: «Я сама попросила их не приходить, чтобы они за меня не волновались» - сказала она. А Сереже стало стыдно и он пообещал себе, что никогда не оставит близких в беде.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Вопрос: можно ли сказать, что не оставлять близкого в беде долг каждого человека? Почему вы так думаете?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4472" y="206795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</a:t>
            </a:r>
            <a:endParaRPr lang="ru-RU" sz="32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827314" y="4104365"/>
            <a:ext cx="740229" cy="63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vatars.mds.yandex.net/get-zen_doc/3502647/pub_602f6fa35f462a3bfd4a6c31_602f71e43ad6ee787c29a2bd/scale_120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2" y="3153134"/>
            <a:ext cx="3025356" cy="370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2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5558" y="1665666"/>
            <a:ext cx="6878472" cy="30843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Нужно поступать по совести только потому, что родители будут ругаться, если не делать этого.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ТЕКСТ ОТВЕТА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4" name="Picture 4" descr="https://i.pinimg.com/736x/11/d7/50/11d75087865172ed81460e389b52f64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358" y="2963908"/>
            <a:ext cx="4239959" cy="423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0072" y="747615"/>
            <a:ext cx="9006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ПРАВДА ИЛИ ЛОЖЬ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973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igra"/>
  <p:tag name="ISPRING_RESOURCE_PATHS_HASH_2" val="d5de1aabb4e56473b02a2a78ec7054bacfc35e2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406</Words>
  <Application>Microsoft Office PowerPoint</Application>
  <PresentationFormat>Произвольный</PresentationFormat>
  <Paragraphs>113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igra</dc:title>
  <dc:creator>Георгий Аствацатуров</dc:creator>
  <cp:lastModifiedBy>Овцемашенька</cp:lastModifiedBy>
  <cp:revision>57</cp:revision>
  <dcterms:created xsi:type="dcterms:W3CDTF">2017-08-05T04:53:38Z</dcterms:created>
  <dcterms:modified xsi:type="dcterms:W3CDTF">2021-10-25T14:37:59Z</dcterms:modified>
</cp:coreProperties>
</file>