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7" r:id="rId4"/>
    <p:sldId id="258" r:id="rId5"/>
    <p:sldId id="295" r:id="rId6"/>
    <p:sldId id="309" r:id="rId7"/>
    <p:sldId id="310" r:id="rId8"/>
    <p:sldId id="311" r:id="rId9"/>
    <p:sldId id="304" r:id="rId10"/>
    <p:sldId id="312" r:id="rId11"/>
    <p:sldId id="305" r:id="rId12"/>
    <p:sldId id="30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 autoAdjust="0"/>
    <p:restoredTop sz="94646" autoAdjust="0"/>
  </p:normalViewPr>
  <p:slideViewPr>
    <p:cSldViewPr>
      <p:cViewPr varScale="1">
        <p:scale>
          <a:sx n="88" d="100"/>
          <a:sy n="88" d="100"/>
        </p:scale>
        <p:origin x="87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_6779c_1278e7ac_XL.jpg"/>
          <p:cNvPicPr>
            <a:picLocks noChangeAspect="1"/>
          </p:cNvPicPr>
          <p:nvPr userDrawn="1"/>
        </p:nvPicPr>
        <p:blipFill>
          <a:blip r:embed="rId4" cstate="print"/>
          <a:srcRect r="82061"/>
          <a:stretch>
            <a:fillRect/>
          </a:stretch>
        </p:blipFill>
        <p:spPr>
          <a:xfrm>
            <a:off x="8388424" y="0"/>
            <a:ext cx="755576" cy="1400477"/>
          </a:xfrm>
          <a:prstGeom prst="rect">
            <a:avLst/>
          </a:prstGeom>
        </p:spPr>
      </p:pic>
      <p:pic>
        <p:nvPicPr>
          <p:cNvPr id="9" name="Рисунок 8" descr="0_6779c_1278e7ac_XL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211960" y="0"/>
            <a:ext cx="4211960" cy="1400477"/>
          </a:xfrm>
          <a:prstGeom prst="rect">
            <a:avLst/>
          </a:prstGeom>
        </p:spPr>
      </p:pic>
      <p:pic>
        <p:nvPicPr>
          <p:cNvPr id="8" name="Рисунок 7" descr="0_6779c_1278e7ac_XL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211960" cy="1400477"/>
          </a:xfrm>
          <a:prstGeom prst="rect">
            <a:avLst/>
          </a:prstGeom>
        </p:spPr>
      </p:pic>
      <p:pic>
        <p:nvPicPr>
          <p:cNvPr id="11" name="Рисунок 10" descr="82b6a469be04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00" y="4511148"/>
            <a:ext cx="3129136" cy="23468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EE791-6132-4DE5-864F-5B7EE61BDB0E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1B5C9-59BB-4725-BD82-9D4E4B00D0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14489"/>
            <a:ext cx="7772400" cy="3500462"/>
          </a:xfrm>
        </p:spPr>
        <p:txBody>
          <a:bodyPr>
            <a:noAutofit/>
          </a:bodyPr>
          <a:lstStyle/>
          <a:p>
            <a:r>
              <a:rPr lang="ru-RU" sz="10000" b="1" dirty="0" smtClean="0">
                <a:solidFill>
                  <a:srgbClr val="FF0000"/>
                </a:solidFill>
              </a:rPr>
              <a:t>Прощай,</a:t>
            </a:r>
            <a:br>
              <a:rPr lang="ru-RU" sz="10000" b="1" dirty="0" smtClean="0">
                <a:solidFill>
                  <a:srgbClr val="FF0000"/>
                </a:solidFill>
              </a:rPr>
            </a:br>
            <a:r>
              <a:rPr lang="ru-RU" sz="10000" b="1" dirty="0" smtClean="0">
                <a:solidFill>
                  <a:srgbClr val="FF0000"/>
                </a:solidFill>
              </a:rPr>
              <a:t>АЗБУКА!</a:t>
            </a:r>
            <a:endParaRPr lang="ru-RU" sz="10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ru-RU" sz="30000" dirty="0"/>
          </a:p>
        </p:txBody>
      </p:sp>
      <p:pic>
        <p:nvPicPr>
          <p:cNvPr id="4" name="Пластилиновая Ворона - Григорий Гладков from backingtrackmp3x.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78652" y="5877272"/>
            <a:ext cx="609600" cy="609600"/>
          </a:xfrm>
          <a:prstGeom prst="rect">
            <a:avLst/>
          </a:prstGeom>
        </p:spPr>
      </p:pic>
      <p:pic>
        <p:nvPicPr>
          <p:cNvPr id="5" name="попурри голубой вагон и др - Детские Русские from backingtrackmp3x.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83452" y="172611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58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31479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Телеграммы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255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85927"/>
            <a:ext cx="7772400" cy="3429024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«За </a:t>
            </a:r>
            <a:r>
              <a:rPr lang="ru-RU" sz="6000" dirty="0" err="1" smtClean="0">
                <a:solidFill>
                  <a:srgbClr val="FF0000"/>
                </a:solidFill>
              </a:rPr>
              <a:t>всё,чему</a:t>
            </a:r>
            <a:r>
              <a:rPr lang="ru-RU" sz="6000" dirty="0" smtClean="0">
                <a:solidFill>
                  <a:srgbClr val="FF0000"/>
                </a:solidFill>
              </a:rPr>
              <a:t> ты нас </a:t>
            </a:r>
            <a:r>
              <a:rPr lang="ru-RU" sz="6000" dirty="0" err="1" smtClean="0">
                <a:solidFill>
                  <a:srgbClr val="FF0000"/>
                </a:solidFill>
              </a:rPr>
              <a:t>учила,спасибо,Азбука</a:t>
            </a:r>
            <a:r>
              <a:rPr lang="ru-RU" sz="6000" dirty="0" smtClean="0">
                <a:solidFill>
                  <a:srgbClr val="FF0000"/>
                </a:solidFill>
              </a:rPr>
              <a:t>,</a:t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>тебе!»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571612"/>
            <a:ext cx="8643998" cy="4857783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33CC"/>
                </a:solidFill>
              </a:rPr>
              <a:t>Учебник закрывается</a:t>
            </a:r>
            <a:r>
              <a:rPr lang="ru-RU" sz="3600" dirty="0" smtClean="0">
                <a:solidFill>
                  <a:srgbClr val="FF33CC"/>
                </a:solidFill>
              </a:rPr>
              <a:t>,</a:t>
            </a:r>
            <a:br>
              <a:rPr lang="ru-RU" sz="3600" dirty="0" smtClean="0">
                <a:solidFill>
                  <a:srgbClr val="FF33CC"/>
                </a:solidFill>
              </a:rPr>
            </a:br>
            <a:r>
              <a:rPr lang="ru-RU" sz="3600" dirty="0" smtClean="0">
                <a:solidFill>
                  <a:srgbClr val="FF33CC"/>
                </a:solidFill>
              </a:rPr>
              <a:t>пора </a:t>
            </a:r>
            <a:r>
              <a:rPr lang="ru-RU" sz="3600" dirty="0" smtClean="0">
                <a:solidFill>
                  <a:srgbClr val="FF33CC"/>
                </a:solidFill>
              </a:rPr>
              <a:t>с ним распроститься…</a:t>
            </a:r>
            <a:br>
              <a:rPr lang="ru-RU" sz="3600" dirty="0" smtClean="0">
                <a:solidFill>
                  <a:srgbClr val="FF33CC"/>
                </a:solidFill>
              </a:rPr>
            </a:br>
            <a:r>
              <a:rPr lang="ru-RU" sz="3600" dirty="0" smtClean="0">
                <a:solidFill>
                  <a:srgbClr val="FF33CC"/>
                </a:solidFill>
              </a:rPr>
              <a:t>Он верным другом был для нас</a:t>
            </a:r>
            <a:r>
              <a:rPr lang="ru-RU" sz="3600" dirty="0" smtClean="0">
                <a:solidFill>
                  <a:srgbClr val="FF33CC"/>
                </a:solidFill>
              </a:rPr>
              <a:t>.</a:t>
            </a:r>
            <a:br>
              <a:rPr lang="ru-RU" sz="3600" dirty="0" smtClean="0">
                <a:solidFill>
                  <a:srgbClr val="FF33CC"/>
                </a:solidFill>
              </a:rPr>
            </a:br>
            <a:r>
              <a:rPr lang="ru-RU" sz="3600" dirty="0" smtClean="0">
                <a:solidFill>
                  <a:srgbClr val="FF33CC"/>
                </a:solidFill>
              </a:rPr>
              <a:t>Прощаясь </a:t>
            </a:r>
            <a:r>
              <a:rPr lang="ru-RU" sz="3600" dirty="0" smtClean="0">
                <a:solidFill>
                  <a:srgbClr val="FF33CC"/>
                </a:solidFill>
              </a:rPr>
              <a:t>с ним грустит наш класс.</a:t>
            </a:r>
            <a:br>
              <a:rPr lang="ru-RU" sz="3600" dirty="0" smtClean="0">
                <a:solidFill>
                  <a:srgbClr val="FF33CC"/>
                </a:solidFill>
              </a:rPr>
            </a:br>
            <a:r>
              <a:rPr lang="ru-RU" sz="3600" dirty="0" smtClean="0">
                <a:solidFill>
                  <a:srgbClr val="FF33CC"/>
                </a:solidFill>
              </a:rPr>
              <a:t>Но долго нам грустить нельзя</a:t>
            </a:r>
            <a:r>
              <a:rPr lang="ru-RU" sz="3600" dirty="0" smtClean="0">
                <a:solidFill>
                  <a:srgbClr val="FF33CC"/>
                </a:solidFill>
              </a:rPr>
              <a:t>:</a:t>
            </a:r>
            <a:br>
              <a:rPr lang="ru-RU" sz="3600" dirty="0" smtClean="0">
                <a:solidFill>
                  <a:srgbClr val="FF33CC"/>
                </a:solidFill>
              </a:rPr>
            </a:br>
            <a:r>
              <a:rPr lang="ru-RU" sz="3600" dirty="0" smtClean="0">
                <a:solidFill>
                  <a:srgbClr val="FF33CC"/>
                </a:solidFill>
              </a:rPr>
              <a:t>другие </a:t>
            </a:r>
            <a:r>
              <a:rPr lang="ru-RU" sz="3600" dirty="0" smtClean="0">
                <a:solidFill>
                  <a:srgbClr val="FF33CC"/>
                </a:solidFill>
              </a:rPr>
              <a:t>книги </a:t>
            </a:r>
            <a:r>
              <a:rPr lang="ru-RU" sz="3600" dirty="0" err="1" smtClean="0">
                <a:solidFill>
                  <a:srgbClr val="FF33CC"/>
                </a:solidFill>
              </a:rPr>
              <a:t>ждут,друзья</a:t>
            </a:r>
            <a:r>
              <a:rPr lang="ru-RU" sz="3600" dirty="0" smtClean="0">
                <a:solidFill>
                  <a:srgbClr val="FF33CC"/>
                </a:solidFill>
              </a:rPr>
              <a:t>!</a:t>
            </a:r>
            <a:br>
              <a:rPr lang="ru-RU" sz="3600" dirty="0" smtClean="0">
                <a:solidFill>
                  <a:srgbClr val="FF33CC"/>
                </a:solidFill>
              </a:rPr>
            </a:br>
            <a:r>
              <a:rPr lang="ru-RU" sz="3600" dirty="0" smtClean="0">
                <a:solidFill>
                  <a:srgbClr val="FF33CC"/>
                </a:solidFill>
              </a:rPr>
              <a:t>До </a:t>
            </a:r>
            <a:r>
              <a:rPr lang="ru-RU" sz="3600" dirty="0" err="1" smtClean="0">
                <a:solidFill>
                  <a:srgbClr val="FF33CC"/>
                </a:solidFill>
              </a:rPr>
              <a:t>свиданья,учебник!А</a:t>
            </a:r>
            <a:r>
              <a:rPr lang="ru-RU" sz="3600" dirty="0" smtClean="0">
                <a:solidFill>
                  <a:srgbClr val="FF33CC"/>
                </a:solidFill>
              </a:rPr>
              <a:t> на следующий год</a:t>
            </a:r>
            <a:br>
              <a:rPr lang="ru-RU" sz="3600" dirty="0" smtClean="0">
                <a:solidFill>
                  <a:srgbClr val="FF33CC"/>
                </a:solidFill>
              </a:rPr>
            </a:br>
            <a:r>
              <a:rPr lang="ru-RU" sz="3600" dirty="0" smtClean="0">
                <a:solidFill>
                  <a:srgbClr val="FF33CC"/>
                </a:solidFill>
              </a:rPr>
              <a:t>Ты других читать </a:t>
            </a:r>
            <a:r>
              <a:rPr lang="ru-RU" sz="3600" dirty="0" err="1" smtClean="0">
                <a:solidFill>
                  <a:srgbClr val="FF33CC"/>
                </a:solidFill>
              </a:rPr>
              <a:t>научишь,тех,кто</a:t>
            </a:r>
            <a:r>
              <a:rPr lang="ru-RU" sz="3600" dirty="0" smtClean="0">
                <a:solidFill>
                  <a:srgbClr val="FF33CC"/>
                </a:solidFill>
              </a:rPr>
              <a:t> в первый класс войдёт!</a:t>
            </a:r>
            <a:endParaRPr lang="ru-RU" sz="3600" dirty="0">
              <a:solidFill>
                <a:srgbClr val="FF33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04856" cy="1752600"/>
          </a:xfrm>
        </p:spPr>
        <p:txBody>
          <a:bodyPr/>
          <a:lstStyle/>
          <a:p>
            <a:endParaRPr lang="ru-RU" dirty="0" smtClean="0"/>
          </a:p>
          <a:p>
            <a:endParaRPr lang="ru-RU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530823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Если хочешь много знать,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Много добиться,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Обязательно читать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Должен научиться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590800"/>
            <a:ext cx="6393025" cy="478160"/>
          </a:xfrm>
        </p:spPr>
        <p:txBody>
          <a:bodyPr>
            <a:normAutofit fontScale="92500" lnSpcReduction="20000"/>
          </a:bodyPr>
          <a:lstStyle/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detskaja-chemu-uchat-v-shkole-(megapesni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>
            <a:off x="4151344" y="566124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6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314799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поведения в школе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68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571612"/>
            <a:ext cx="7558086" cy="4572032"/>
          </a:xfrm>
        </p:spPr>
        <p:txBody>
          <a:bodyPr>
            <a:noAutofit/>
          </a:bodyPr>
          <a:lstStyle/>
          <a:p>
            <a:r>
              <a:rPr lang="ru-RU" sz="7500" dirty="0" smtClean="0">
                <a:solidFill>
                  <a:srgbClr val="FF0000"/>
                </a:solidFill>
              </a:rPr>
              <a:t>А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Б В Г Д </a:t>
            </a:r>
            <a:r>
              <a:rPr lang="ru-RU" sz="7500" dirty="0" smtClean="0">
                <a:solidFill>
                  <a:srgbClr val="FF0000"/>
                </a:solidFill>
              </a:rPr>
              <a:t>Е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FF0000"/>
                </a:solidFill>
              </a:rPr>
              <a:t>Ё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Ж З </a:t>
            </a:r>
            <a:r>
              <a:rPr lang="ru-RU" sz="7500" dirty="0" smtClean="0">
                <a:solidFill>
                  <a:srgbClr val="FF0000"/>
                </a:solidFill>
              </a:rPr>
              <a:t>И </a:t>
            </a:r>
            <a:r>
              <a:rPr lang="ru-RU" sz="7500" dirty="0" smtClean="0">
                <a:solidFill>
                  <a:srgbClr val="0070C0"/>
                </a:solidFill>
              </a:rPr>
              <a:t>Й</a:t>
            </a:r>
            <a:r>
              <a:rPr lang="ru-RU" sz="7500" dirty="0" smtClean="0">
                <a:solidFill>
                  <a:srgbClr val="FF0000"/>
                </a:solidFill>
              </a:rPr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К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Л М </a:t>
            </a:r>
            <a:r>
              <a:rPr lang="ru-RU" sz="7500" dirty="0" smtClean="0">
                <a:solidFill>
                  <a:srgbClr val="FF0000"/>
                </a:solidFill>
              </a:rPr>
              <a:t>О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П Р С Т </a:t>
            </a:r>
            <a:r>
              <a:rPr lang="ru-RU" sz="7500" dirty="0" smtClean="0">
                <a:solidFill>
                  <a:srgbClr val="FF0000"/>
                </a:solidFill>
              </a:rPr>
              <a:t>У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Ф</a:t>
            </a:r>
            <a:r>
              <a:rPr lang="en-US" sz="7500" dirty="0" smtClean="0">
                <a:solidFill>
                  <a:srgbClr val="0070C0"/>
                </a:solidFill>
              </a:rPr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Х</a:t>
            </a:r>
            <a:r>
              <a:rPr lang="en-US" sz="7500" dirty="0" smtClean="0">
                <a:solidFill>
                  <a:srgbClr val="0070C0"/>
                </a:solidFill>
              </a:rPr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Ц Ч Ш Щ Ъ</a:t>
            </a:r>
            <a:r>
              <a:rPr lang="en-US" sz="7500" dirty="0" smtClean="0"/>
              <a:t> </a:t>
            </a:r>
            <a:r>
              <a:rPr lang="ru-RU" sz="7500" dirty="0" smtClean="0">
                <a:solidFill>
                  <a:srgbClr val="FF0000"/>
                </a:solidFill>
              </a:rPr>
              <a:t>Ы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0070C0"/>
                </a:solidFill>
              </a:rPr>
              <a:t>Ь</a:t>
            </a:r>
            <a:r>
              <a:rPr lang="ru-RU" sz="7500" dirty="0" smtClean="0"/>
              <a:t> </a:t>
            </a:r>
            <a:r>
              <a:rPr lang="ru-RU" sz="7500" dirty="0" smtClean="0">
                <a:solidFill>
                  <a:srgbClr val="FF0000"/>
                </a:solidFill>
              </a:rPr>
              <a:t>Э Ю Я</a:t>
            </a:r>
            <a:endParaRPr lang="ru-RU" sz="75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714620"/>
            <a:ext cx="7772400" cy="18665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Подскажи словечко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714620"/>
            <a:ext cx="8572560" cy="2924180"/>
          </a:xfrm>
        </p:spPr>
        <p:txBody>
          <a:bodyPr/>
          <a:lstStyle/>
          <a:p>
            <a:pPr algn="l"/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81074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слогов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53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95475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 заблудилась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140968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Дружба крепкая - Клара Румянова from backingtrackmp3x.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V="1">
            <a:off x="3059832" y="5085184"/>
            <a:ext cx="2249016" cy="142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9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5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31479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729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92869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 пословицу»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285992"/>
            <a:ext cx="7343804" cy="4357718"/>
          </a:xfrm>
        </p:spPr>
        <p:txBody>
          <a:bodyPr numCol="2">
            <a:normAutofit/>
          </a:bodyPr>
          <a:lstStyle/>
          <a:p>
            <a:pPr algn="l"/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дружбой дорожат,</a:t>
            </a:r>
          </a:p>
          <a:p>
            <a:pPr algn="l"/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</a:t>
            </a:r>
            <a:r>
              <a:rPr lang="ru-RU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друга-ищи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l"/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за всех,</a:t>
            </a:r>
          </a:p>
          <a:p>
            <a:pPr algn="l"/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Всякий человек,</a:t>
            </a:r>
          </a:p>
          <a:p>
            <a:pPr algn="l"/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Дружба крепка не лестью,</a:t>
            </a:r>
          </a:p>
          <a:p>
            <a:pPr algn="l"/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Старый друг,</a:t>
            </a:r>
          </a:p>
          <a:p>
            <a:pPr algn="l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нашёл-береги</a:t>
            </a: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деле познаётся.</a:t>
            </a:r>
          </a:p>
          <a:p>
            <a:pPr algn="l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 новых двух.</a:t>
            </a:r>
          </a:p>
          <a:p>
            <a:pPr algn="l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за одного.</a:t>
            </a:r>
          </a:p>
          <a:p>
            <a:pPr algn="l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враги дрожат.</a:t>
            </a:r>
          </a:p>
          <a:p>
            <a:pPr algn="l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правдой и честью.</a:t>
            </a:r>
          </a:p>
          <a:p>
            <a:pPr algn="l"/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106</Words>
  <Application>Microsoft Office PowerPoint</Application>
  <PresentationFormat>Экран (4:3)</PresentationFormat>
  <Paragraphs>26</Paragraphs>
  <Slides>12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Прощай, АЗБУКА!</vt:lpstr>
      <vt:lpstr> Если хочешь много знать,   Много добиться,  Обязательно читать   Должен научиться</vt:lpstr>
      <vt:lpstr>Правила поведения в школе</vt:lpstr>
      <vt:lpstr>А Б В Г Д Е Ё Ж З И Й К Л М О П Р С Т У Ф Х Ц Ч Ш Щ Ъ Ы Ь Э Ю Я</vt:lpstr>
      <vt:lpstr>Подскажи словечко</vt:lpstr>
      <vt:lpstr>Сколько слогов</vt:lpstr>
      <vt:lpstr>Буква заблудилась</vt:lpstr>
      <vt:lpstr>Ремонт</vt:lpstr>
      <vt:lpstr>«Собери пословицу»</vt:lpstr>
      <vt:lpstr>Телеграммы</vt:lpstr>
      <vt:lpstr>«За всё,чему ты нас учила,спасибо,Азбука, тебе!»</vt:lpstr>
      <vt:lpstr>Учебник закрывается, пора с ним распроститься… Он верным другом был для нас. Прощаясь с ним грустит наш класс. Но долго нам грустить нельзя: другие книги ждут,друзья! До свиданья,учебник!А на следующий год Ты других читать научишь,тех,кто в первый класс войдёт!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oxana</dc:creator>
  <cp:lastModifiedBy>Пользователь Windows</cp:lastModifiedBy>
  <cp:revision>50</cp:revision>
  <dcterms:created xsi:type="dcterms:W3CDTF">2012-02-13T15:03:35Z</dcterms:created>
  <dcterms:modified xsi:type="dcterms:W3CDTF">2019-03-07T06:09:09Z</dcterms:modified>
</cp:coreProperties>
</file>