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roup 1556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1558" name="Straight Connector 1557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9" name="Straight Connector 1558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0" name="Straight Connector 1559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1" name="Straight Connector 1560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2" name="Straight Connector 1561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3" name="Straight Connector 1562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4" name="Straight Connector 1563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5" name="Straight Connector 1564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6" name="Straight Connector 1565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7" name="Straight Connector 1566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8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9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0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1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2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3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4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5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6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7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8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9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0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1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2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3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4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5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6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7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8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9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0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1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2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3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4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5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6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7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8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9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0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1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2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3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4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5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6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7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8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9" name="Oval 1608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0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1" name="Oval 1610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2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3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4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5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6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7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8" name="Oval 1617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9" name="Oval 1618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0" name="Oval 1619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1" name="Oval 1620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2" name="Oval 1621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3" name="Oval 1622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4" name="Oval 1623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6" name="Oval 1625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7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8" name="Oval 1627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9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0" name="Oval 1629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1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2" name="Oval 1631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3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4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5" name="Oval 1634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6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7" name="Oval 1636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8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" name="Oval 1638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0" name="Oval 1639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1" name="Oval 1640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2" name="Oval 1641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3" name="Oval 1642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4" name="Oval 1643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5" name="Oval 1644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6" name="Oval 1645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7" name="Oval 1646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8" name="Oval 1647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9" name="Oval 1648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0" name="Oval 1649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1" name="Oval 1650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2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3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4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5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6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7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8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9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0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1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2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3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4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5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6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7" name="Oval 1666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8" name="Oval 1667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9" name="Oval 1668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0" name="Oval 1669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1" name="Oval 1670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2" name="Oval 1671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3" name="Oval 1672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4" name="Oval 1673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5" name="Oval 1674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6" name="Oval 1675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7" name="Oval 1676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8" name="Oval 1677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9" name="Oval 1678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0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1" name="Oval 1680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2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3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4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5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6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7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8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9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0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1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2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3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4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5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6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7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8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9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0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1" name="Oval 1700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2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3" name="Oval 1702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4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5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6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7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8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9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0" name="Oval 1709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1" name="Oval 1710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2" name="Oval 1711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3" name="Oval 1712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4" name="Oval 1713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5" name="Oval 1714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6" name="Oval 1715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7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8" name="Oval 1717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9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0" name="Oval 1719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1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2" name="Oval 1721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3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4" name="Oval 1723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5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6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7" name="Oval 1726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8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9" name="Oval 1728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0" name="Oval 1729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1" name="Oval 1730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2" name="Oval 1731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3" name="Oval 1732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4" name="Oval 1733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5" name="Oval 1734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6" name="Oval 1735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7" name="Oval 1736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8" name="Oval 1737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9" name="Oval 1738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0" name="Oval 1739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1" name="Oval 1740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2" name="Oval 1741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3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4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5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6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7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8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9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0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1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2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3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4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5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6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7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8" name="Oval 1757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9" name="Oval 1758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0" name="Oval 1759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" name="Oval 1760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2" name="Oval 1761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3" name="Oval 1762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4" name="Oval 1763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5" name="Oval 1764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6" name="Oval 1765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" name="Oval 1766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8" name="Oval 1767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9" name="Oval 1768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0" name="Oval 1769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1" name="Oval 1770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2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3" name="Oval 1772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5" name="Oval 1774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6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7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8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9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0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1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2" name="Oval 1781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3" name="Oval 1782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4" name="Oval 1783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5" name="Oval 1784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6" name="Oval 1785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7" name="Oval 1786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8" name="Oval 1787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9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0" name="Oval 178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1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2" name="Oval 1791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4" name="Oval 1793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5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6" name="Oval 1795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7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8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9" name="Oval 1798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00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1" name="Oval 1800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2" name="Oval 1801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3" name="Oval 1802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4" name="Oval 1803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5" name="Oval 1804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6" name="Oval 1805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7" name="Oval 1806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8" name="Oval 1807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9" name="Oval 1808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0" name="Oval 1809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1" name="Oval 1810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2" name="Oval 1811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3" name="Oval 1812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4" name="Oval 1813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5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6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7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8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9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0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1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2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3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4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5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6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7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8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9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0" name="Oval 1829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1" name="Oval 1830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2" name="Oval 1831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3" name="Oval 1832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4" name="Oval 1833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5" name="Oval 1834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6" name="Oval 1835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7" name="Oval 1836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8" name="Oval 1837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9" name="Oval 1838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0" name="Oval 1839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1" name="Oval 1840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2" name="Oval 1841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3" name="Oval 1842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4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5" name="Oval 18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6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7" name="Oval 1846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8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9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0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1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2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4" name="Oval 1853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5" name="Oval 1854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6" name="Oval 1855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7" name="Oval 1856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8" name="Oval 1857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9" name="Oval 1858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0" name="Oval 1859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1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2" name="Oval 1861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3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4" name="Oval 1863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5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6" name="Oval 186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7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8" name="Oval 1867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9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0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1" name="Oval 1870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72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3" name="Oval 1872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4" name="Oval 1873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5" name="Oval 1874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6" name="Oval 1875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7" name="Oval 1876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8" name="Oval 1877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9" name="Oval 1878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0" name="Oval 1879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1" name="Oval 1880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2" name="Oval 1881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3" name="Oval 1882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4" name="Oval 1883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5" name="Oval 1884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6" name="Oval 1885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7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8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9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0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1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2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3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4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5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6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8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9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0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1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2" name="Oval 1901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3" name="Oval 1902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4" name="Oval 1903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5" name="Oval 1904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6" name="Oval 1905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7" name="Oval 1906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8" name="Oval 1907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9" name="Oval 1908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0" name="Oval 1909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1" name="Oval 1910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2" name="Oval 1911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3" name="Oval 1912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4" name="Oval 1913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5" name="Oval 1914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6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7" name="Oval 1916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18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9" name="Oval 1918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0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1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2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3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4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5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6" name="Oval 1925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7" name="Oval 1926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8" name="Oval 1927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9" name="Oval 1928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0" name="Oval 1929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1" name="Oval 1930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2" name="Oval 1931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3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4" name="Oval 1933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5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6" name="Oval 1935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7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8" name="Oval 1937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9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0" name="Oval 1939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3" name="Oval 1942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4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" name="Oval 1944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6" name="Oval 1945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7" name="Oval 1946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8" name="Oval 1947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9" name="Oval 1948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0" name="Oval 1949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1" name="Oval 1950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2" name="Oval 1951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3" name="Oval 1952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4" name="Oval 1953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5" name="Oval 1954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6" name="Oval 1955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7" name="Oval 1956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8" name="Oval 1957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9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0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1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2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3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4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5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6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7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8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9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0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1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2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3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4" name="Oval 1973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5" name="Oval 1974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6" name="Oval 1975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7" name="Oval 1976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8" name="Oval 1977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9" name="Oval 1978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0" name="Oval 1979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1" name="Oval 1980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2" name="Oval 1981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3" name="Oval 1982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4" name="Oval 1983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5" name="Oval 1984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6" name="Oval 1985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7" name="Oval 1986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8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9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0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1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2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3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4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5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6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7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8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9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0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1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2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3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7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2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464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068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Group 525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527" name="Straight Connector 526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7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8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9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0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1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2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3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4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5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6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7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8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9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0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1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2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3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4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5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6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7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8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9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0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1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2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3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4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5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6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7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8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9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0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1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2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3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4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5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6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7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8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9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0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1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2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4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6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7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8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9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0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1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2" name="Oval 591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3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4" name="Oval 593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5" name="Oval 594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6" name="Oval 595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7" name="Oval 596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8" name="Oval 597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9" name="Oval 598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0" name="Oval 599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1" name="Oval 600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2" name="Oval 601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3" name="Oval 602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4" name="Oval 603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5" name="Oval 604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6" name="Oval 605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7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8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9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0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1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2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3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5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6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7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8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9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0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1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2" name="Oval 621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3" name="Oval 622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" name="Oval 623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5" name="Oval 624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6" name="Oval 625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7" name="Oval 626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8" name="Oval 627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9" name="Oval 628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0" name="Oval 629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1" name="Oval 630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2" name="Oval 631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3" name="Oval 632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4" name="Oval 633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5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6" name="Oval 635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7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8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9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0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1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2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3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4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5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6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7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8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9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0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1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2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3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4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5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6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7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8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9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0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1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2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3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4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5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6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7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8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9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0" name="Oval 669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1" name="Oval 670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2" name="Oval 671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3" name="Oval 672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4" name="Oval 673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5" name="Oval 674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6" name="Oval 675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7" name="Oval 676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8" name="Oval 677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9" name="Oval 678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0" name="Oval 679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1" name="Oval 680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2" name="Oval 681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3" name="Oval 682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4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6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7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8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9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0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1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2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3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4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5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6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7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8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9" name="Oval 698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0" name="Oval 699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1" name="Oval 700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2" name="Oval 701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Oval 702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Oval 703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Oval 704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Oval 705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Oval 706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Oval 707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Oval 708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Oval 709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Oval 710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Oval 711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2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4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5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6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Oval 727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9" name="Oval 728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0" name="Oval 729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1" name="Oval 730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Oval 731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3" name="Oval 732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4" name="Oval 733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5" name="Oval 734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6" name="Oval 735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7" name="Oval 736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8" name="Oval 737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9" name="Oval 738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0" name="Oval 739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1" name="Oval 740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2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3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4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5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6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7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8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9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0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1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2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3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4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5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6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7" name="Oval 756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8" name="Oval 757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9" name="Oval 758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0" name="Oval 759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1" name="Oval 760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2" name="Oval 761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3" name="Oval 762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4" name="Oval 763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5" name="Oval 764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6" name="Oval 765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7" name="Oval 766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" name="Oval 767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9" name="Oval 768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0" name="Oval 769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1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2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3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4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5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6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7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9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0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1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2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3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4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5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6" name="Oval 785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7" name="Oval 786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8" name="Oval 787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9" name="Oval 788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0" name="Oval 789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1" name="Oval 790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2" name="Oval 791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3" name="Oval 792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4" name="Oval 793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5" name="Oval 794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6" name="Oval 795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7" name="Oval 796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8" name="Oval 797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9" name="Oval 798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0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1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2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3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4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5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6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7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8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9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0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1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2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3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4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5" name="Oval 814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6" name="Oval 815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7" name="Oval 816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8" name="Oval 817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9" name="Oval 818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0" name="Oval 819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1" name="Oval 820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2" name="Oval 821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3" name="Oval 822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4" name="Oval 823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5" name="Oval 824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6" name="Oval 825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7" name="Oval 826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8" name="Oval 827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9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0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1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2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3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4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5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6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7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8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9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0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3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4" name="Oval 843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5" name="Oval 844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6" name="Oval 845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7" name="Oval 846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8" name="Oval 847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9" name="Oval 848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0" name="Oval 849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1" name="Oval 850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2" name="Oval 851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3" name="Oval 852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4" name="Oval 853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5" name="Oval 854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6" name="Oval 855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7" name="Oval 856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8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9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0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1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2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3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4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5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6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7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8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9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0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1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2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3" name="Oval 872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4" name="Oval 873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5" name="Oval 874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6" name="Oval 875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7" name="Oval 876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8" name="Oval 877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9" name="Oval 878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0" name="Oval 879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1" name="Oval 880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2" name="Oval 881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3" name="Oval 882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4" name="Oval 883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5" name="Oval 884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6" name="Oval 885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7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8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9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0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1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2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3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4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5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6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7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8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9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0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1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2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3" name="Oval 902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4" name="Oval 903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5" name="Oval 904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6" name="Oval 905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7" name="Oval 906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8" name="Oval 907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9" name="Oval 908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0" name="Oval 909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1" name="Oval 910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2" name="Oval 911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3" name="Oval 912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4" name="Oval 913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5" name="Oval 914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6" name="Oval 915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7" name="Oval 916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8" name="Oval 917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9" name="Oval 918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0" name="Oval 919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1" name="Oval 920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2" name="Oval 921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3" name="Oval 922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4" name="Oval 923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5" name="Oval 924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6" name="Oval 925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7" name="Oval 926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8" name="Oval 927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9" name="Oval 928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0" name="Oval 929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1" name="Oval 930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2" name="Oval 931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3" name="Oval 932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4" name="Oval 933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5" name="Oval 934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6" name="Oval 935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7" name="Oval 936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8" name="Oval 937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9" name="Oval 938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0" name="Oval 93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1" name="Oval 940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2" name="Oval 941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3" name="Oval 942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4" name="Oval 943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5" name="Oval 9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6" name="Oval 945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7" name="Oval 946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8" name="Oval 947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9" name="Oval 948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0" name="Oval 949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1" name="Oval 950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2" name="Oval 951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3" name="Oval 952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4" name="Oval 953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5" name="Oval 954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6" name="Oval 95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7" name="Oval 956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8" name="Oval 957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9" name="Oval 958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0" name="Oval 959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1" name="Oval 960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2" name="Oval 961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3" name="Oval 962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4" name="Oval 963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5" name="Oval 964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6" name="Oval 965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7" name="Oval 966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8" name="Oval 967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9" name="Oval 968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0" name="Oval 969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1" name="Oval 970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2" name="Oval 971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tIns="45720" rIns="91440" bIns="4572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36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330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91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41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884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02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92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B6CEB04-52E0-40C5-9F50-7346E6551CD9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EE4DA73-6B33-4B14-9C1D-AD4BCCB6A27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093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E92477-97A8-4763-BC97-720762DA94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effectLst>
            <a:outerShdw dist="50800" dir="540000" sx="1000" sy="1000" algn="ctr" rotWithShape="0">
              <a:srgbClr val="000000"/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398864-7C5F-431D-A49B-9288E8DF76E5}"/>
              </a:ext>
            </a:extLst>
          </p:cNvPr>
          <p:cNvSpPr txBox="1"/>
          <p:nvPr/>
        </p:nvSpPr>
        <p:spPr>
          <a:xfrm>
            <a:off x="853225" y="1559456"/>
            <a:ext cx="1100584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002060"/>
                </a:solidFill>
                <a:latin typeface="Georgia Pro Black" panose="02040A02050405020203" pitchFamily="18" charset="0"/>
              </a:rPr>
              <a:t>«МЯГКИЙ </a:t>
            </a:r>
          </a:p>
          <a:p>
            <a:r>
              <a:rPr lang="ru-RU" sz="8800" b="1" dirty="0">
                <a:solidFill>
                  <a:srgbClr val="002060"/>
                </a:solidFill>
                <a:latin typeface="Georgia Pro Black" panose="02040A02050405020203" pitchFamily="18" charset="0"/>
              </a:rPr>
              <a:t>         ПЛАНШЕТ»</a:t>
            </a:r>
          </a:p>
          <a:p>
            <a:r>
              <a:rPr lang="ru-RU" sz="3600" b="1" dirty="0">
                <a:solidFill>
                  <a:srgbClr val="002060"/>
                </a:solidFill>
                <a:latin typeface="Georgia Pro Black" panose="02040A02050405020203" pitchFamily="18" charset="0"/>
              </a:rPr>
              <a:t>Многофункциональная, настольная игра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AF05A4-6E46-4D8D-BE5D-C62DBF64FAC6}"/>
              </a:ext>
            </a:extLst>
          </p:cNvPr>
          <p:cNvSpPr txBox="1"/>
          <p:nvPr/>
        </p:nvSpPr>
        <p:spPr>
          <a:xfrm>
            <a:off x="9210093" y="5701444"/>
            <a:ext cx="2981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Georgia Pro Black" panose="02040A02050405020203" pitchFamily="18" charset="0"/>
              </a:rPr>
              <a:t>Учитель-дефектолог </a:t>
            </a:r>
          </a:p>
          <a:p>
            <a:r>
              <a:rPr lang="ru-RU" dirty="0">
                <a:solidFill>
                  <a:srgbClr val="002060"/>
                </a:solidFill>
                <a:latin typeface="Georgia Pro Black" panose="02040A02050405020203" pitchFamily="18" charset="0"/>
              </a:rPr>
              <a:t>Калашникова Н.Н.</a:t>
            </a:r>
          </a:p>
          <a:p>
            <a:r>
              <a:rPr lang="ru-RU" dirty="0">
                <a:solidFill>
                  <a:srgbClr val="002060"/>
                </a:solidFill>
                <a:latin typeface="Georgia Pro Black" panose="02040A02050405020203" pitchFamily="18" charset="0"/>
              </a:rPr>
              <a:t>январь, 2021г.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F1B64D-6BE8-40F3-9691-D94A7C5D35B0}"/>
              </a:ext>
            </a:extLst>
          </p:cNvPr>
          <p:cNvSpPr txBox="1"/>
          <p:nvPr/>
        </p:nvSpPr>
        <p:spPr>
          <a:xfrm>
            <a:off x="1284849" y="233226"/>
            <a:ext cx="9622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ГОБУЗ «Областной специализированный дом ребенка для детей с органическим поражением центральной нервной системы с нарушением психики»</a:t>
            </a:r>
          </a:p>
        </p:txBody>
      </p:sp>
    </p:spTree>
    <p:extLst>
      <p:ext uri="{BB962C8B-B14F-4D97-AF65-F5344CB8AC3E}">
        <p14:creationId xmlns:p14="http://schemas.microsoft.com/office/powerpoint/2010/main" val="223658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FA3EDFC7-EEB3-4ED8-9785-D1AB8B6E14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4D1AE9-5BA3-4894-91D4-674246E48BE9}"/>
              </a:ext>
            </a:extLst>
          </p:cNvPr>
          <p:cNvSpPr txBox="1"/>
          <p:nvPr/>
        </p:nvSpPr>
        <p:spPr>
          <a:xfrm>
            <a:off x="286042" y="197346"/>
            <a:ext cx="11619914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r>
              <a:rPr lang="ru-RU" sz="20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коммуникации и познавательного интереса у детей. Развивать мелкую моторику и координацию движений руки.</a:t>
            </a:r>
          </a:p>
          <a:p>
            <a:endParaRPr lang="ru-RU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endParaRPr lang="ru-RU" sz="2000" b="1" i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навык фразовой речи. Учить детей отвечать на вопросы  полным предложением; вслушиваться в рифмованную речь педагога, запоминать текст и повторять его. Формировать фонетико-фонематическую базу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усвоению обобщающих понятий: фрукты, овощи, ягоды, домашние животные. Развивать активный словарь.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-Познакомить с плоскими геометрическими формами – квадратом, кругом, треугольником, прямоугольником; 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подбирать нужные формы. 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-Знакомить детей с величиной в ходе практических действий, учить сравнивать предметы по величине способами наложения. развивать глазомер; 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 определять направление, в котором находится предмет. знакомить с пространственными отношениями, выраженными словами: сверху, снизу, вверх, вниз. 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 собирать целый предмет из отдельных частей; развивать мышление. закреплять умение воспринимать целостное изображение предмета, составлять целостное изображение предмета из отдельных частей; развивать внимание. 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-Учить детей образовывать множественное число имен существительных, использовать уменьшительные суффиксы.</a:t>
            </a:r>
          </a:p>
          <a:p>
            <a:r>
              <a:rPr lang="ru-RU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учить детей различать и называть основные цвета, понятия «один-много», «большой-маленький».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246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E875BFA-DFEE-4DE6-8BA9-33EBA2EDC9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9484EE-FAC2-4976-BEC9-646B41AAAB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8" b="4513"/>
          <a:stretch/>
        </p:blipFill>
        <p:spPr>
          <a:xfrm rot="16009533">
            <a:off x="1801971" y="320757"/>
            <a:ext cx="3752499" cy="49252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60DABF7-C627-4478-92A9-7C77B95044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" r="6053"/>
          <a:stretch/>
        </p:blipFill>
        <p:spPr>
          <a:xfrm rot="21042300">
            <a:off x="6740129" y="615562"/>
            <a:ext cx="4425209" cy="3845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8195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3504886-DB6F-441B-B5ED-8CDC254985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B1C61F-F180-4A20-9ABD-2D529C747A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2" r="17817"/>
          <a:stretch/>
        </p:blipFill>
        <p:spPr>
          <a:xfrm rot="15996010">
            <a:off x="1850194" y="154743"/>
            <a:ext cx="3834291" cy="5493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1418E8-BE6C-4930-8611-A2A08945B7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9" t="15334" r="12026" b="17281"/>
          <a:stretch/>
        </p:blipFill>
        <p:spPr>
          <a:xfrm rot="15662408">
            <a:off x="4181945" y="416482"/>
            <a:ext cx="3828109" cy="4969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B605F65-1176-4317-9A88-4F94E044FD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8" t="7011" r="5496" b="8004"/>
          <a:stretch/>
        </p:blipFill>
        <p:spPr>
          <a:xfrm rot="20434981">
            <a:off x="7775123" y="927335"/>
            <a:ext cx="3307961" cy="50033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3000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CD9196-54F3-4E5D-A6C5-0514B5B766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13701C-15C3-472E-8AAA-01DBAFC12D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17279">
            <a:off x="1329689" y="84405"/>
            <a:ext cx="3740248" cy="4986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B26F13-049B-4A8E-B388-775A6157C1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3" t="12102" r="3077" b="9743"/>
          <a:stretch/>
        </p:blipFill>
        <p:spPr>
          <a:xfrm rot="15526575">
            <a:off x="3547590" y="580446"/>
            <a:ext cx="3727938" cy="53648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B45D41-FF9B-42AE-B2DB-B97869D073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9" t="7026" r="9435" b="3128"/>
          <a:stretch/>
        </p:blipFill>
        <p:spPr>
          <a:xfrm rot="15232957">
            <a:off x="6671656" y="317401"/>
            <a:ext cx="3666436" cy="5448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93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868810C-3773-49D1-B45A-5C45B676A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28BCB9-137D-48F9-88C0-B2E05E17E9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" t="14080" r="2257" b="3048"/>
          <a:stretch/>
        </p:blipFill>
        <p:spPr>
          <a:xfrm rot="15691736">
            <a:off x="1073970" y="1566339"/>
            <a:ext cx="5134707" cy="34650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52037F-1FDE-44ED-A1F2-F702522DA0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" t="7355" r="11253" b="5641"/>
          <a:stretch/>
        </p:blipFill>
        <p:spPr>
          <a:xfrm rot="20789831">
            <a:off x="6283983" y="854371"/>
            <a:ext cx="3607597" cy="5145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81286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51C202-427D-485C-AECE-E612DB8851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915FFF-4993-4D4F-A347-CF700FCABF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8" t="12410" r="2667" b="6513"/>
          <a:stretch/>
        </p:blipFill>
        <p:spPr>
          <a:xfrm rot="16200000">
            <a:off x="3207728" y="-351988"/>
            <a:ext cx="4853355" cy="71047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38163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B4028482-F53A-4442-AB14-9B7A43F44F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162</TotalTime>
  <Words>233</Words>
  <Application>Microsoft Office PowerPoint</Application>
  <PresentationFormat>Широкоэкранный</PresentationFormat>
  <Paragraphs>21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Calibri</vt:lpstr>
      <vt:lpstr>Georgia Pro Black</vt:lpstr>
      <vt:lpstr>Times New Roman</vt:lpstr>
      <vt:lpstr>Tw Cen MT</vt:lpstr>
      <vt:lpstr>Tw Cen MT Condensed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 калашникова</dc:creator>
  <cp:lastModifiedBy>наталия калашникова</cp:lastModifiedBy>
  <cp:revision>18</cp:revision>
  <dcterms:created xsi:type="dcterms:W3CDTF">2021-01-20T07:16:47Z</dcterms:created>
  <dcterms:modified xsi:type="dcterms:W3CDTF">2021-01-27T09:14:37Z</dcterms:modified>
</cp:coreProperties>
</file>