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73" r:id="rId2"/>
    <p:sldId id="272" r:id="rId3"/>
    <p:sldId id="271" r:id="rId4"/>
    <p:sldId id="276" r:id="rId5"/>
    <p:sldId id="274" r:id="rId6"/>
    <p:sldId id="260" r:id="rId7"/>
    <p:sldId id="286" r:id="rId8"/>
    <p:sldId id="258" r:id="rId9"/>
    <p:sldId id="284" r:id="rId10"/>
    <p:sldId id="277" r:id="rId11"/>
    <p:sldId id="285" r:id="rId12"/>
    <p:sldId id="279" r:id="rId13"/>
    <p:sldId id="280" r:id="rId14"/>
    <p:sldId id="282" r:id="rId15"/>
    <p:sldId id="287" r:id="rId16"/>
    <p:sldId id="288" r:id="rId17"/>
    <p:sldId id="289" r:id="rId18"/>
    <p:sldId id="290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8D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BAAEA-D2FE-4756-BFE3-F93D86B7B4EB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C2DB5-A873-4EDF-B4B1-5D32B27404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68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2E801-5DD0-4B40-A194-0AC3A0CF65F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3B8D27E-844D-4467-8F7F-A8163CEC87F6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2DB5-A873-4EDF-B4B1-5D32B27404C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250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C93728-44D0-4B51-8C08-9EAB3ED04C12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E74D69-323A-4759-8F75-DEC1C94B76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ruskline.ru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1428750"/>
            <a:ext cx="757237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sp>
        <p:nvSpPr>
          <p:cNvPr id="5129" name="WordArt 9"/>
          <p:cNvSpPr>
            <a:spLocks noChangeArrowheads="1" noChangeShapeType="1" noTextEdit="1"/>
          </p:cNvSpPr>
          <p:nvPr/>
        </p:nvSpPr>
        <p:spPr bwMode="auto">
          <a:xfrm>
            <a:off x="2743200" y="838200"/>
            <a:ext cx="3886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251520" y="404664"/>
            <a:ext cx="8497193" cy="568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dirty="0" smtClean="0">
                <a:solidFill>
                  <a:srgbClr val="000066"/>
                </a:solidFill>
              </a:rPr>
              <a:t>МБОУ </a:t>
            </a:r>
            <a:r>
              <a:rPr lang="ru-RU" dirty="0" err="1" smtClean="0">
                <a:solidFill>
                  <a:srgbClr val="000066"/>
                </a:solidFill>
              </a:rPr>
              <a:t>Сеченовская</a:t>
            </a:r>
            <a:r>
              <a:rPr lang="ru-RU" dirty="0" smtClean="0">
                <a:solidFill>
                  <a:srgbClr val="000066"/>
                </a:solidFill>
              </a:rPr>
              <a:t> СШ          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3200" dirty="0" smtClean="0">
              <a:solidFill>
                <a:srgbClr val="000066"/>
              </a:solidFill>
            </a:endParaRP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Тема исследовательского  проекта: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3200" dirty="0" smtClean="0">
                <a:solidFill>
                  <a:srgbClr val="000066"/>
                </a:solidFill>
              </a:rPr>
              <a:t> «Родники малой Родины»</a:t>
            </a:r>
            <a:endParaRPr lang="ru-RU" sz="3200" dirty="0">
              <a:solidFill>
                <a:srgbClr val="000066"/>
              </a:solidFill>
            </a:endParaRP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3200" dirty="0" smtClean="0">
              <a:solidFill>
                <a:srgbClr val="000066"/>
              </a:solidFill>
            </a:endParaRP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 dirty="0">
              <a:solidFill>
                <a:srgbClr val="000066"/>
              </a:solidFill>
            </a:endParaRPr>
          </a:p>
          <a:p>
            <a:pPr marL="273050" indent="-273050" algn="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Выполнил:</a:t>
            </a:r>
          </a:p>
          <a:p>
            <a:pPr marL="273050" indent="-273050" algn="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 ученик 10А класса     </a:t>
            </a:r>
          </a:p>
          <a:p>
            <a:pPr marL="273050" indent="-273050" algn="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  Зубков Кирилл</a:t>
            </a:r>
          </a:p>
          <a:p>
            <a:pPr marL="273050" indent="-273050" algn="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  <a:latin typeface="Constantia" pitchFamily="18" charset="0"/>
              </a:rPr>
              <a:t>Учитель: </a:t>
            </a:r>
          </a:p>
          <a:p>
            <a:pPr marL="273050" indent="-273050" algn="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  <a:latin typeface="Constantia" pitchFamily="18" charset="0"/>
              </a:rPr>
              <a:t>Колчина Надежда Михайловна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dirty="0" smtClean="0">
                <a:solidFill>
                  <a:srgbClr val="000066"/>
                </a:solidFill>
                <a:latin typeface="Constantia" pitchFamily="18" charset="0"/>
              </a:rPr>
              <a:t>2019год</a:t>
            </a:r>
            <a:endParaRPr lang="en-US" sz="2600" dirty="0">
              <a:solidFill>
                <a:srgbClr val="000066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30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869160"/>
            <a:ext cx="3600400" cy="1584176"/>
          </a:xfrm>
        </p:spPr>
        <p:txBody>
          <a:bodyPr/>
          <a:lstStyle/>
          <a:p>
            <a:r>
              <a:rPr lang="ru-RU" sz="2400" dirty="0" smtClean="0"/>
              <a:t>Освящение Тихвинского родника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235" y="2564904"/>
            <a:ext cx="262890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539552" y="548680"/>
            <a:ext cx="4320479" cy="6120680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Взрослые и дети с большим нетерпением ждали этого события. Была осень, но день выдался солнечным и теплым. Наконец прибыл отец – Иоанн – настоятель </a:t>
            </a:r>
            <a:r>
              <a:rPr lang="ru-RU" sz="2800" dirty="0" err="1"/>
              <a:t>Сеченовского</a:t>
            </a:r>
            <a:r>
              <a:rPr lang="ru-RU" sz="2800" dirty="0"/>
              <a:t> храма. Он провел службу и освятил родник. Святой водицей окропил всех присутствующих.</a:t>
            </a:r>
          </a:p>
          <a:p>
            <a:pPr marL="45720" indent="0" algn="just">
              <a:buNone/>
            </a:pPr>
            <a:r>
              <a:rPr lang="ru-RU" sz="2800" dirty="0"/>
              <a:t> </a:t>
            </a:r>
          </a:p>
          <a:p>
            <a:pPr marL="45720" indent="0" algn="just">
              <a:buNone/>
            </a:pPr>
            <a:r>
              <a:rPr lang="ru-RU" sz="1800" dirty="0"/>
              <a:t> </a:t>
            </a: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358" y="188640"/>
            <a:ext cx="3384376" cy="216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07057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4372168"/>
            <a:ext cx="3589784" cy="1143000"/>
          </a:xfrm>
        </p:spPr>
        <p:txBody>
          <a:bodyPr/>
          <a:lstStyle/>
          <a:p>
            <a:r>
              <a:rPr lang="ru-RU" sz="2000" dirty="0" smtClean="0"/>
              <a:t>Тихвинский родничок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18"/>
            <a:ext cx="4094167" cy="5433785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6700" dirty="0"/>
              <a:t>В своей проповеди отец Иоанн сказал: «Вода – символ человеческой жизни, источник Благодати Божьей для всех. Чтобы освященная вода  приносила пользу, </a:t>
            </a:r>
            <a:r>
              <a:rPr lang="ru-RU" sz="6700" dirty="0" smtClean="0"/>
              <a:t>надо заботиться </a:t>
            </a:r>
            <a:r>
              <a:rPr lang="ru-RU" sz="6700" dirty="0"/>
              <a:t>о чистоте душевной, беречь и продолжать обустраивать свой чистый ключик.</a:t>
            </a:r>
          </a:p>
          <a:p>
            <a:pPr algn="just"/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620689"/>
            <a:ext cx="4031431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56929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049411" y="116632"/>
            <a:ext cx="5059257" cy="98893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ИСТОРИЯ  Тихвинского родника в </a:t>
            </a:r>
            <a:r>
              <a:rPr lang="ru-RU" sz="24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с.Кочетовке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/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0588" y="1196752"/>
            <a:ext cx="8136904" cy="22322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Его история уходит в глубь </a:t>
            </a:r>
            <a:r>
              <a:rPr lang="ru-RU" sz="24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веков.По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одному из преданий возле ручейка, впадающего в Кишу, пастухи вырыли колодец </a:t>
            </a:r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день Тихвинской Божьей Матери. И этот родничок существует по сей день. Вода в нем мягкая, чистая, сразу утоляет жажду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4604" y="3717032"/>
            <a:ext cx="7992888" cy="30243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Некогда на территории приусадебных участков улицы Линия существовало сельское кладбище. На склоне этого кладбища в день праздника Тихвинской Божьей матери на рассвете забил фонтаном лучезарный родник. И тогдашний священник именовал его Тихвинским родником в честь Тихвинской Божьей Матери – одного из главных престолов в селе Кочетовке.</a:t>
            </a:r>
          </a:p>
        </p:txBody>
      </p:sp>
    </p:spTree>
    <p:extLst>
      <p:ext uri="{BB962C8B-B14F-4D97-AF65-F5344CB8AC3E}">
        <p14:creationId xmlns="" xmlns:p14="http://schemas.microsoft.com/office/powerpoint/2010/main" val="2223920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372168"/>
            <a:ext cx="3517776" cy="1143000"/>
          </a:xfrm>
        </p:spPr>
        <p:txBody>
          <a:bodyPr/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Боголюбимый</a:t>
            </a:r>
            <a:r>
              <a:rPr lang="ru-RU" sz="2400" dirty="0" smtClean="0"/>
              <a:t> родник в с. </a:t>
            </a:r>
            <a:r>
              <a:rPr lang="ru-RU" sz="2400" dirty="0" err="1" smtClean="0"/>
              <a:t>Болтинка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4392488" cy="7344816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Живет в селе  такая легенда</a:t>
            </a:r>
            <a:r>
              <a:rPr lang="ru-RU" sz="2400" dirty="0" smtClean="0"/>
              <a:t>. Перед </a:t>
            </a:r>
            <a:r>
              <a:rPr lang="ru-RU" sz="2400" dirty="0"/>
              <a:t>самой отменой крепостного права в одном из родников, которые обильно истекали с</a:t>
            </a:r>
            <a:r>
              <a:rPr lang="ru-RU" sz="2400" dirty="0" smtClean="0"/>
              <a:t> </a:t>
            </a:r>
            <a:r>
              <a:rPr lang="ru-RU" sz="2400" dirty="0"/>
              <a:t>горы на северо-восточной окраине села </a:t>
            </a:r>
            <a:r>
              <a:rPr lang="ru-RU" sz="2400" dirty="0" err="1"/>
              <a:t>Болтинки</a:t>
            </a:r>
            <a:r>
              <a:rPr lang="ru-RU" sz="2400" dirty="0"/>
              <a:t>, местный пастух обнаружил икону. Пастух был человек малограмотный и не слишком верующий, потому и принес находку местному священнику</a:t>
            </a:r>
            <a:r>
              <a:rPr lang="ru-RU" sz="2000" dirty="0"/>
              <a:t>. </a:t>
            </a:r>
            <a:r>
              <a:rPr lang="ru-RU" sz="2000" b="1" dirty="0"/>
              <a:t>Тот определил, что лик изображает Богоматерь, точнее, это была каноническая </a:t>
            </a:r>
            <a:r>
              <a:rPr lang="ru-RU" sz="2000" b="1" dirty="0" err="1"/>
              <a:t>Боголюбская</a:t>
            </a:r>
            <a:r>
              <a:rPr lang="ru-RU" sz="2000" b="1" dirty="0"/>
              <a:t> Божья Матерь</a:t>
            </a:r>
            <a:r>
              <a:rPr lang="ru-RU" sz="2000" dirty="0"/>
              <a:t>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92696"/>
            <a:ext cx="4104456" cy="3168352"/>
          </a:xfr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734720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476673"/>
            <a:ext cx="3636085" cy="936104"/>
          </a:xfrm>
        </p:spPr>
        <p:txBody>
          <a:bodyPr/>
          <a:lstStyle/>
          <a:p>
            <a:r>
              <a:rPr lang="ru-RU" dirty="0" smtClean="0"/>
              <a:t>Легенда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12776"/>
            <a:ext cx="4824536" cy="5184576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Икона попала к местному священнику и тот решил отвезти её в </a:t>
            </a:r>
            <a:r>
              <a:rPr lang="ru-RU" sz="2400" dirty="0" err="1"/>
              <a:t>Боголюбский</a:t>
            </a:r>
            <a:r>
              <a:rPr lang="ru-RU" sz="2400" dirty="0"/>
              <a:t> монастырь, что под городом Владимиром. В дороге икона… пропала. И обнаружили её через несколько дней все в том же роднике. Весть о чуде разнеслась по всей округе и чудотворный образ был помещен в местную церковь. А к роднику, который обустроили и углубили, создав колодец для воды, потянулись паломники.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392" y="1441608"/>
            <a:ext cx="3449072" cy="4219639"/>
          </a:xfr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618031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ocuments\100SSCAM\114PHOTO\SAM_0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88" y="1628800"/>
            <a:ext cx="7772355" cy="437195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45096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15719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дминистратор\Documents\100SSCAM\114PHOTO\SAM_06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028384" cy="4515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85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дминистратор\Documents\100SSCAM\114PHOTO\SAM_06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368708" cy="3582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978508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15719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ocuments\100SSCAM\114PHOTO\SAM_06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87" y="404664"/>
            <a:ext cx="7936881" cy="4464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6195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1" y="980728"/>
            <a:ext cx="7694240" cy="5328592"/>
          </a:xfrm>
        </p:spPr>
        <p:txBody>
          <a:bodyPr/>
          <a:lstStyle/>
          <a:p>
            <a:pPr algn="l"/>
            <a:r>
              <a:rPr lang="ru-RU" sz="2800" dirty="0" smtClean="0"/>
              <a:t>Список литературы и сайтов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effectLst/>
              </a:rPr>
              <a:t>1</a:t>
            </a:r>
            <a:r>
              <a:rPr lang="ru-RU" sz="2800" dirty="0">
                <a:effectLst/>
              </a:rPr>
              <a:t>. Сказание о земле </a:t>
            </a:r>
            <a:r>
              <a:rPr lang="ru-RU" sz="2800" dirty="0" err="1">
                <a:effectLst/>
              </a:rPr>
              <a:t>Теплостанской</a:t>
            </a:r>
            <a:r>
              <a:rPr lang="ru-RU" sz="2800" dirty="0">
                <a:effectLst/>
              </a:rPr>
              <a:t> . </a:t>
            </a:r>
            <a:r>
              <a:rPr lang="ru-RU" sz="2800" dirty="0" err="1">
                <a:effectLst/>
              </a:rPr>
              <a:t>И.С.Карякин.Н.Новгород</a:t>
            </a:r>
            <a:r>
              <a:rPr lang="ru-RU" sz="2800" dirty="0">
                <a:effectLst/>
              </a:rPr>
              <a:t> 2003г.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2. </a:t>
            </a:r>
            <a:r>
              <a:rPr lang="ru-RU" sz="2800" u="sng" dirty="0">
                <a:effectLst/>
                <a:hlinkClick r:id="rId2"/>
              </a:rPr>
              <a:t>info@ruskline.ru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3. Источник httр://www.cоfе.ru/blаgоvеst/аrtiсlе.аsp?hеаding=36&amp;аrtiсlе=6489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4.Воспоминания старожилов.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5. Храмов М.И. </a:t>
            </a:r>
            <a:r>
              <a:rPr lang="ru-RU" sz="2800" dirty="0" err="1">
                <a:effectLst/>
              </a:rPr>
              <a:t>Присурский</a:t>
            </a:r>
            <a:r>
              <a:rPr lang="ru-RU" sz="2800" dirty="0">
                <a:effectLst/>
              </a:rPr>
              <a:t> край</a:t>
            </a:r>
            <a:r>
              <a:rPr lang="ru-RU" sz="2800" dirty="0" smtClean="0">
                <a:effectLst/>
              </a:rPr>
              <a:t>.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6.</a:t>
            </a:r>
            <a:r>
              <a:rPr lang="en-US" sz="2800" smtClean="0">
                <a:effectLst/>
              </a:rPr>
              <a:t>Sechenovo.ru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i="1" dirty="0">
                <a:effectLst/>
              </a:rPr>
              <a:t> 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260840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апля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617" y="3113585"/>
            <a:ext cx="5616624" cy="3744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8020" y="285750"/>
            <a:ext cx="6192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95000"/>
                  </a:schemeClr>
                </a:solidFill>
                <a:latin typeface="+mn-lt"/>
                <a:ea typeface="Times New Roman" pitchFamily="18" charset="0"/>
                <a:cs typeface="Arial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+mn-lt"/>
                <a:ea typeface="Times New Roman" pitchFamily="18" charset="0"/>
                <a:cs typeface="Arial" charset="0"/>
              </a:rPr>
              <a:t>                             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ea typeface="Times New Roman" pitchFamily="18" charset="0"/>
              <a:cs typeface="Arial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ea typeface="Times New Roman" pitchFamily="18" charset="0"/>
              <a:cs typeface="Arial" charset="0"/>
            </a:endParaRPr>
          </a:p>
        </p:txBody>
      </p:sp>
      <p:sp>
        <p:nvSpPr>
          <p:cNvPr id="34820" name="Прямоугольник 2"/>
          <p:cNvSpPr>
            <a:spLocks noChangeArrowheads="1"/>
          </p:cNvSpPr>
          <p:nvPr/>
        </p:nvSpPr>
        <p:spPr bwMode="auto">
          <a:xfrm>
            <a:off x="5500688" y="6000750"/>
            <a:ext cx="3340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sz="2000" i="1">
                <a:latin typeface="Constantia" pitchFamily="18" charset="0"/>
                <a:ea typeface="Times New Roman" pitchFamily="18" charset="0"/>
                <a:cs typeface="Arial" charset="0"/>
              </a:rPr>
              <a:t>Антуан де Сент-Экзюпери</a:t>
            </a:r>
            <a:endParaRPr lang="ru-RU" sz="2000">
              <a:latin typeface="Constantia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8020" y="285750"/>
            <a:ext cx="8332767" cy="437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Цель исследовательской работы: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latin typeface="Arial" charset="0"/>
              </a:rPr>
              <a:t>Проект способствует: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Д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уховному развитию учащихся, формирует чувство уважения и гордости  к истории малой Родины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v"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Вырабатывает коммуникативные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навыки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учащихся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,</a:t>
            </a:r>
          </a:p>
          <a:p>
            <a:pPr>
              <a:lnSpc>
                <a:spcPct val="80000"/>
              </a:lnSpc>
              <a:buClr>
                <a:srgbClr val="2619CB"/>
              </a:buClr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  навыки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выполнения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исследовательской работы;</a:t>
            </a:r>
          </a:p>
          <a:p>
            <a:pPr>
              <a:lnSpc>
                <a:spcPct val="80000"/>
              </a:lnSpc>
              <a:buClr>
                <a:srgbClr val="2619CB"/>
              </a:buClr>
            </a:pP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Умение обрабатывать информацию, выбранную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из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  различных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источников в ходе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выполнения исследовательской работы;</a:t>
            </a:r>
          </a:p>
          <a:p>
            <a:pPr marL="342900" indent="-34290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 Умения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работать в группе.</a:t>
            </a:r>
          </a:p>
          <a:p>
            <a:pPr marL="342900" indent="-34290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rPr>
              <a:t>Способствует развитию экологической компетенции.</a:t>
            </a:r>
          </a:p>
          <a:p>
            <a:pPr marL="285750" indent="-285750">
              <a:lnSpc>
                <a:spcPct val="80000"/>
              </a:lnSpc>
              <a:buClr>
                <a:srgbClr val="2619CB"/>
              </a:buClr>
              <a:buFont typeface="Wingdings" panose="05000000000000000000" pitchFamily="2" charset="2"/>
              <a:buChar char="v"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820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Родники являются важными источниками питания рек, участвуют в формировании рельефа, снабжают растения влагой.</a:t>
            </a:r>
          </a:p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Учащиеся , занятые в проекте, становятся   духовно богаче, нравственнее.</a:t>
            </a: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зучение родников представляет большой научный и практический интерес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Актуальность данного проекта состоит в том, что он способствует привлечению обучающихся к восстановлению уголка природы …</a:t>
            </a:r>
            <a:endParaRPr 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Источником питьевой воды в с Сеченово  являются колодцы и родники. Качество воды в колодцах не соответствует нормам, вода с повышенным содержанием извести. </a:t>
            </a:r>
          </a:p>
          <a:p>
            <a:pPr>
              <a:buClr>
                <a:srgbClr val="2619CB"/>
              </a:buClr>
              <a:buFont typeface="Wingdings" pitchFamily="2" charset="2"/>
              <a:buChar char="ª"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настоящее время существует </a:t>
            </a:r>
            <a:r>
              <a:rPr lang="ru-RU" sz="1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противоречие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между необходимостью улучшения состояния здоровья обучающихся и низким уровнем экологической пригодности для этого микроклимата окружающей территории.</a:t>
            </a:r>
          </a:p>
          <a:p>
            <a:pPr>
              <a:buFont typeface="Wingdings" pitchFamily="2" charset="2"/>
              <a:buNone/>
            </a:pPr>
            <a:endParaRPr lang="ru-RU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1524000" y="533400"/>
            <a:ext cx="69342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Актуальность выбранной темы</a:t>
            </a:r>
          </a:p>
        </p:txBody>
      </p:sp>
    </p:spTree>
    <p:extLst>
      <p:ext uri="{BB962C8B-B14F-4D97-AF65-F5344CB8AC3E}">
        <p14:creationId xmlns="" xmlns:p14="http://schemas.microsoft.com/office/powerpoint/2010/main" val="49283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3475080" cy="152071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000" dirty="0" smtClean="0"/>
              <a:t>Святые места земли </a:t>
            </a:r>
            <a:r>
              <a:rPr lang="ru-RU" sz="2000" dirty="0" err="1"/>
              <a:t>Т</a:t>
            </a:r>
            <a:r>
              <a:rPr lang="ru-RU" sz="2000" dirty="0" err="1" smtClean="0"/>
              <a:t>еплостанской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>                           Старцев угол</a:t>
            </a:r>
            <a:endParaRPr lang="ru-RU" dirty="0"/>
          </a:p>
        </p:txBody>
      </p:sp>
      <p:pic>
        <p:nvPicPr>
          <p:cNvPr id="27652" name="Picture 2" descr="C:\Documents and Settings\Колчина Н\Мои документы\Мои рисунки\Старцев угол.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2071678"/>
            <a:ext cx="3461214" cy="4270964"/>
          </a:xfrm>
          <a:noFill/>
        </p:spPr>
      </p:pic>
      <p:sp>
        <p:nvSpPr>
          <p:cNvPr id="27650" name="Содержимое 4"/>
          <p:cNvSpPr>
            <a:spLocks noGrp="1"/>
          </p:cNvSpPr>
          <p:nvPr>
            <p:ph type="body" sz="half" idx="2"/>
          </p:nvPr>
        </p:nvSpPr>
        <p:spPr>
          <a:xfrm>
            <a:off x="357158" y="2143116"/>
            <a:ext cx="4503443" cy="4357694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Сегодня к этому пустынному месту устремляются паломники из дальних городов и весей. Вот и на этот раз 19 августа на Преображение Господне на яблочный спас собралось  множество молящихся .Мы  на школьном автобусе также прибыли сюда, чтобы узнать подробнее историю </a:t>
            </a:r>
            <a:r>
              <a:rPr lang="ru-RU" sz="2400" dirty="0" err="1" smtClean="0"/>
              <a:t>Старцева</a:t>
            </a:r>
            <a:r>
              <a:rPr lang="ru-RU" sz="2400" dirty="0" smtClean="0"/>
              <a:t> Угла.</a:t>
            </a:r>
          </a:p>
        </p:txBody>
      </p:sp>
    </p:spTree>
    <p:extLst>
      <p:ext uri="{BB962C8B-B14F-4D97-AF65-F5344CB8AC3E}">
        <p14:creationId xmlns="" xmlns:p14="http://schemas.microsoft.com/office/powerpoint/2010/main" val="2420146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008313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Старцев угол</a:t>
            </a:r>
            <a:endParaRPr lang="ru-RU" dirty="0"/>
          </a:p>
        </p:txBody>
      </p:sp>
      <p:pic>
        <p:nvPicPr>
          <p:cNvPr id="5" name="Picture 2" descr="C:\Documents and Settings\Колчина Н\Мои документы\Мои рисунки\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1196752"/>
            <a:ext cx="4103687" cy="3672408"/>
          </a:xfr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476672"/>
            <a:ext cx="4536504" cy="638132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Старожилы утверждают, что до девяностых годов </a:t>
            </a:r>
            <a:r>
              <a:rPr lang="en-US" sz="2400" dirty="0" smtClean="0"/>
              <a:t>X</a:t>
            </a:r>
            <a:r>
              <a:rPr lang="ru-RU" sz="2400" dirty="0" smtClean="0"/>
              <a:t>І</a:t>
            </a:r>
            <a:r>
              <a:rPr lang="en-US" sz="2400" dirty="0" smtClean="0"/>
              <a:t>X</a:t>
            </a:r>
            <a:r>
              <a:rPr lang="ru-RU" sz="2400" dirty="0" smtClean="0"/>
              <a:t> в этом святом месте не прекращалась сокровенная старческая жизнь, где все дышит святостью.</a:t>
            </a:r>
          </a:p>
          <a:p>
            <a:pPr algn="just"/>
            <a:r>
              <a:rPr lang="ru-RU" sz="2400" dirty="0" smtClean="0"/>
              <a:t>Легенд  об этом месте ходит множество, но подтвердить или опровергнуть их люди не могут. Предания упорно связывают появление монашества со временем похода Ивана Грозного на Казань в1554году. Именно в этом месте явился ему святитель Спиридон и указал здесь построить обитель.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963075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C:\Documents and Settings\Колчина Н\Мои документы\Мои рисунки\SDC1023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563888" y="188640"/>
            <a:ext cx="5328842" cy="3744416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2924944"/>
            <a:ext cx="8395840" cy="3744416"/>
          </a:xfrm>
        </p:spPr>
        <p:txBody>
          <a:bodyPr>
            <a:noAutofit/>
          </a:bodyPr>
          <a:lstStyle/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b="1" dirty="0" smtClean="0"/>
              <a:t>Ныне источник в овраге близ бывшей обители тоже называется </a:t>
            </a:r>
            <a:r>
              <a:rPr lang="ru-RU" sz="2400" b="1" dirty="0" err="1" smtClean="0"/>
              <a:t>Спиридоновский</a:t>
            </a:r>
            <a:r>
              <a:rPr lang="ru-RU" sz="2400" b="1" dirty="0" smtClean="0"/>
              <a:t>.  </a:t>
            </a:r>
            <a:r>
              <a:rPr lang="ru-RU" sz="2400" b="1" dirty="0"/>
              <a:t>В</a:t>
            </a:r>
            <a:r>
              <a:rPr lang="ru-RU" sz="2400" b="1" dirty="0" smtClean="0"/>
              <a:t>оду </a:t>
            </a:r>
            <a:r>
              <a:rPr lang="ru-RU" sz="2400" b="1" dirty="0"/>
              <a:t>из трех чудотворных источников </a:t>
            </a:r>
            <a:r>
              <a:rPr lang="ru-RU" sz="2400" b="1" dirty="0" err="1"/>
              <a:t>Старцева</a:t>
            </a:r>
            <a:r>
              <a:rPr lang="ru-RU" sz="2400" b="1" dirty="0"/>
              <a:t> Угла брали на экспертизу. Что интересно: колодцы в одной местности, на одном уровне расположены, а вода в источниках разная по составу. В будние дни здесь можно и не встретить ни одного человека. Удивительная тишина. На одном источнике оборудована купель.</a:t>
            </a:r>
            <a:br>
              <a:rPr lang="ru-RU" sz="2400" b="1" dirty="0"/>
            </a:br>
            <a:endParaRPr lang="ru-RU" sz="2400" b="1" dirty="0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404664"/>
            <a:ext cx="3312368" cy="100811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>
                <a:solidFill>
                  <a:srgbClr val="FF0000"/>
                </a:solidFill>
              </a:rPr>
              <a:t>  Старцев угол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742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500702"/>
            <a:ext cx="8610600" cy="8826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</a:rPr>
              <a:t>Святые места земли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теплостанской</a:t>
            </a:r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                           Старцев угол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260350"/>
            <a:ext cx="4092575" cy="1944688"/>
          </a:xfrm>
        </p:spPr>
        <p:txBody>
          <a:bodyPr/>
          <a:lstStyle/>
          <a:p>
            <a:pPr>
              <a:defRPr/>
            </a:pPr>
            <a:r>
              <a:rPr lang="ru-RU" sz="1400" b="1" i="1" dirty="0" smtClean="0">
                <a:solidFill>
                  <a:schemeClr val="tx1"/>
                </a:solidFill>
              </a:rPr>
              <a:t>Известная по документам история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Старцева</a:t>
            </a:r>
            <a:r>
              <a:rPr lang="ru-RU" sz="1400" b="1" i="1" dirty="0" smtClean="0">
                <a:solidFill>
                  <a:schemeClr val="tx1"/>
                </a:solidFill>
              </a:rPr>
              <a:t> Угла выглядит так.  «  Начало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Спасо</a:t>
            </a:r>
            <a:r>
              <a:rPr lang="ru-RU" sz="1400" b="1" i="1" dirty="0" smtClean="0">
                <a:solidFill>
                  <a:schemeClr val="tx1"/>
                </a:solidFill>
              </a:rPr>
              <a:t> - Преображенской пустыни было положено между 1641 и 1645гг по грамоте Патриарха Иосифа. Обитель строилась «по обещанию </a:t>
            </a:r>
            <a:r>
              <a:rPr lang="ru-RU" sz="1400" b="1" i="1" dirty="0" err="1" smtClean="0">
                <a:solidFill>
                  <a:schemeClr val="tx1"/>
                </a:solidFill>
              </a:rPr>
              <a:t>алатырца</a:t>
            </a:r>
            <a:r>
              <a:rPr lang="ru-RU" sz="1400" b="1" i="1" dirty="0" smtClean="0">
                <a:solidFill>
                  <a:schemeClr val="tx1"/>
                </a:solidFill>
              </a:rPr>
              <a:t> </a:t>
            </a:r>
            <a:r>
              <a:rPr lang="ru-RU" sz="1400" b="1" i="1" dirty="0" err="1" smtClean="0">
                <a:solidFill>
                  <a:schemeClr val="tx1"/>
                </a:solidFill>
              </a:rPr>
              <a:t>Бажена</a:t>
            </a:r>
            <a:r>
              <a:rPr lang="ru-RU" sz="1400" b="1" i="1" dirty="0" smtClean="0">
                <a:solidFill>
                  <a:schemeClr val="tx1"/>
                </a:solidFill>
              </a:rPr>
              <a:t> Игнатьева сына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Топорнина</a:t>
            </a:r>
            <a:r>
              <a:rPr lang="ru-RU" sz="1400" b="1" i="1" dirty="0" smtClean="0">
                <a:solidFill>
                  <a:schemeClr val="tx1"/>
                </a:solidFill>
              </a:rPr>
              <a:t>» на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Старцевом</a:t>
            </a:r>
            <a:r>
              <a:rPr lang="ru-RU" sz="1400" b="1" i="1" dirty="0" smtClean="0">
                <a:solidFill>
                  <a:schemeClr val="tx1"/>
                </a:solidFill>
              </a:rPr>
              <a:t> Углу , в черном лесу, на берегу речки </a:t>
            </a:r>
            <a:r>
              <a:rPr lang="ru-RU" sz="1400" b="1" i="1" dirty="0" err="1" smtClean="0">
                <a:solidFill>
                  <a:schemeClr val="tx1"/>
                </a:solidFill>
              </a:rPr>
              <a:t>Вячки</a:t>
            </a:r>
            <a:r>
              <a:rPr lang="ru-RU" sz="1400" b="1" i="1" dirty="0" smtClean="0">
                <a:solidFill>
                  <a:schemeClr val="tx1"/>
                </a:solidFill>
              </a:rPr>
              <a:t>, над оврагом.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260350"/>
            <a:ext cx="4292600" cy="2144713"/>
          </a:xfrm>
        </p:spPr>
        <p:txBody>
          <a:bodyPr/>
          <a:lstStyle/>
          <a:p>
            <a:pPr>
              <a:defRPr/>
            </a:pPr>
            <a:r>
              <a:rPr lang="ru-RU" sz="1400" b="1" i="1" dirty="0" smtClean="0">
                <a:solidFill>
                  <a:schemeClr val="tx1"/>
                </a:solidFill>
              </a:rPr>
              <a:t>. В 1652 году он же направил патриарху Иосифу челобитную с просьбой разрешить постройку еще одной церкви, на сей раз во имя святителя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Спиридона,епископа</a:t>
            </a:r>
            <a:r>
              <a:rPr lang="ru-RU" sz="1400" b="1" i="1" dirty="0" smtClean="0">
                <a:solidFill>
                  <a:schemeClr val="tx1"/>
                </a:solidFill>
              </a:rPr>
              <a:t> </a:t>
            </a:r>
            <a:r>
              <a:rPr lang="ru-RU" sz="1400" b="1" i="1" dirty="0" err="1" smtClean="0">
                <a:solidFill>
                  <a:schemeClr val="tx1"/>
                </a:solidFill>
              </a:rPr>
              <a:t>Тримифунтского</a:t>
            </a:r>
            <a:r>
              <a:rPr lang="ru-RU" sz="1400" b="1" i="1" dirty="0" smtClean="0">
                <a:solidFill>
                  <a:schemeClr val="tx1"/>
                </a:solidFill>
              </a:rPr>
              <a:t>, на что получил разрешительную грамоту. Духовной жизнью монахов тогда руководили два опытных человека- «черный поп Никифор да старец Сергий», имена которых попали в старинные документы.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pic>
        <p:nvPicPr>
          <p:cNvPr id="30725" name="Picture 2" descr="C:\Documents and Settings\Колчина Н\Мои документы\Мои рисунки\SDC1023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2511425"/>
            <a:ext cx="3638550" cy="2846388"/>
          </a:xfrm>
          <a:noFill/>
        </p:spPr>
      </p:pic>
      <p:pic>
        <p:nvPicPr>
          <p:cNvPr id="30726" name="Picture 3" descr="C:\Documents and Settings\Колчина Н\Мои документы\Мои рисунки\SDC1023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2540000"/>
            <a:ext cx="3598863" cy="2817813"/>
          </a:xfrm>
          <a:noFill/>
        </p:spPr>
      </p:pic>
    </p:spTree>
    <p:extLst>
      <p:ext uri="{BB962C8B-B14F-4D97-AF65-F5344CB8AC3E}">
        <p14:creationId xmlns="" xmlns:p14="http://schemas.microsoft.com/office/powerpoint/2010/main" val="580804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Колчина Н\Мои документы\Мои рисунки\SDC1021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419872" y="188640"/>
            <a:ext cx="5256584" cy="3456384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Текст 8"/>
          <p:cNvSpPr>
            <a:spLocks noGrp="1"/>
          </p:cNvSpPr>
          <p:nvPr>
            <p:ph type="body" sz="half" idx="2"/>
          </p:nvPr>
        </p:nvSpPr>
        <p:spPr>
          <a:xfrm>
            <a:off x="381000" y="3861048"/>
            <a:ext cx="8120063" cy="2996952"/>
          </a:xfrm>
        </p:spPr>
        <p:txBody>
          <a:bodyPr>
            <a:noAutofit/>
          </a:bodyPr>
          <a:lstStyle/>
          <a:p>
            <a:r>
              <a:rPr lang="ru-RU" sz="2400" dirty="0"/>
              <a:t>Родников здесь 4 источника, один "запрещенный": Николая Чудотворца, Безымянный, Святого Воскресенья, Спиридона </a:t>
            </a:r>
            <a:r>
              <a:rPr lang="ru-RU" sz="2400" dirty="0" err="1"/>
              <a:t>Тримифунтского</a:t>
            </a:r>
            <a:r>
              <a:rPr lang="ru-RU" sz="2400" dirty="0"/>
              <a:t>. Интересно, что находятся они рядом, а вода в них – разная по составу (воду рекомендуется брать не из всех, в одном из источников вода считается «мертвой». Многим нравится вода в «крайних» источниках). </a:t>
            </a:r>
            <a:endParaRPr lang="ru-RU" sz="2400" dirty="0" smtClean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1000" y="620688"/>
            <a:ext cx="3542928" cy="230425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Святые родники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Старцев угол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642023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372168"/>
            <a:ext cx="4104455" cy="2009160"/>
          </a:xfrm>
        </p:spPr>
        <p:txBody>
          <a:bodyPr/>
          <a:lstStyle/>
          <a:p>
            <a:pPr algn="ctr"/>
            <a:r>
              <a:rPr lang="ru-RU" sz="2800" dirty="0" smtClean="0"/>
              <a:t>Наша экскурсия к Тихвинскому роднику</a:t>
            </a:r>
            <a:br>
              <a:rPr lang="ru-RU" sz="2800" dirty="0" smtClean="0"/>
            </a:br>
            <a:r>
              <a:rPr lang="ru-RU" sz="2800" dirty="0" smtClean="0"/>
              <a:t> в </a:t>
            </a:r>
            <a:r>
              <a:rPr lang="ru-RU" sz="2800" dirty="0" err="1" smtClean="0"/>
              <a:t>с.Кочетовке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991" y="3645024"/>
            <a:ext cx="4021906" cy="2736304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4008867" cy="3384376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398975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3782685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290</TotalTime>
  <Words>894</Words>
  <Application>Microsoft Office PowerPoint</Application>
  <PresentationFormat>Экран (4:3)</PresentationFormat>
  <Paragraphs>71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Слайд 1</vt:lpstr>
      <vt:lpstr>Слайд 2</vt:lpstr>
      <vt:lpstr>Слайд 3</vt:lpstr>
      <vt:lpstr>Святые места земли Теплостанской                            Старцев угол</vt:lpstr>
      <vt:lpstr>Старцев угол</vt:lpstr>
      <vt:lpstr>    Старцев угол</vt:lpstr>
      <vt:lpstr>Святые места земли теплостанской                            Старцев угол</vt:lpstr>
      <vt:lpstr>        Святые родники     Старцев угол</vt:lpstr>
      <vt:lpstr>Наша экскурсия к Тихвинскому роднику  в с.Кочетовке</vt:lpstr>
      <vt:lpstr>Освящение Тихвинского родника</vt:lpstr>
      <vt:lpstr>Тихвинский родничок</vt:lpstr>
      <vt:lpstr>Слайд 12</vt:lpstr>
      <vt:lpstr>«Боголюбимый родник в с. Болтинка</vt:lpstr>
      <vt:lpstr>Легенда</vt:lpstr>
      <vt:lpstr>Слайд 15</vt:lpstr>
      <vt:lpstr>Слайд 16</vt:lpstr>
      <vt:lpstr>Слайд 17</vt:lpstr>
      <vt:lpstr>Слайд 18</vt:lpstr>
      <vt:lpstr>Список литературы и сайтов  1. Сказание о земле Теплостанской . И.С.Карякин.Н.Новгород 2003г. 2. info@ruskline.ru 3. Источник httр://www.cоfе.ru/blаgоvеst/аrtiсlе.аsp?hеаding=36&amp;аrtiсlе=6489 4.Воспоминания старожилов. 5. Храмов М.И. Присурский край. 6.Sechenovo.ru  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nm</dc:creator>
  <cp:lastModifiedBy>Хозяин</cp:lastModifiedBy>
  <cp:revision>33</cp:revision>
  <dcterms:created xsi:type="dcterms:W3CDTF">2012-03-11T09:01:53Z</dcterms:created>
  <dcterms:modified xsi:type="dcterms:W3CDTF">2019-12-20T16:08:15Z</dcterms:modified>
</cp:coreProperties>
</file>