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18"/>
  </p:notesMasterIdLst>
  <p:handoutMasterIdLst>
    <p:handoutMasterId r:id="rId19"/>
  </p:handoutMasterIdLst>
  <p:sldIdLst>
    <p:sldId id="256" r:id="rId2"/>
    <p:sldId id="407" r:id="rId3"/>
    <p:sldId id="447" r:id="rId4"/>
    <p:sldId id="445" r:id="rId5"/>
    <p:sldId id="446" r:id="rId6"/>
    <p:sldId id="408" r:id="rId7"/>
    <p:sldId id="437" r:id="rId8"/>
    <p:sldId id="458" r:id="rId9"/>
    <p:sldId id="459" r:id="rId10"/>
    <p:sldId id="456" r:id="rId11"/>
    <p:sldId id="457" r:id="rId12"/>
    <p:sldId id="461" r:id="rId13"/>
    <p:sldId id="460" r:id="rId14"/>
    <p:sldId id="419" r:id="rId15"/>
    <p:sldId id="443" r:id="rId16"/>
    <p:sldId id="41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08" autoAdjust="0"/>
  </p:normalViewPr>
  <p:slideViewPr>
    <p:cSldViewPr>
      <p:cViewPr>
        <p:scale>
          <a:sx n="56" d="100"/>
          <a:sy n="56" d="100"/>
        </p:scale>
        <p:origin x="-2141" y="-57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32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3163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BEC2E7-89DC-45DB-AD72-D34C9313D816}" type="datetimeFigureOut">
              <a:rPr lang="ru-RU" smtClean="0"/>
              <a:pPr/>
              <a:t>02.05.2024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6E8316-2E5D-405A-BD36-C51883BF9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E0521-9283-49DA-B355-FAB0A984E72D}" type="datetimeFigureOut">
              <a:rPr lang="ru-RU" smtClean="0"/>
              <a:pPr/>
              <a:t>02.05.2024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C00002-B8E2-485F-883E-3BC5CAC11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7309AE8-EA6B-441C-9D89-E0E6C32CE2D0}" type="datetimeFigureOut">
              <a:rPr lang="ru-RU" smtClean="0"/>
              <a:pPr>
                <a:defRPr/>
              </a:pPr>
              <a:t>02.05.2024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11961AE-6EFB-470C-BC69-9B71E3053D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FA8D94F-A69B-4485-823F-97FEDF5C53AF}" type="datetimeFigureOut">
              <a:rPr lang="ru-RU" smtClean="0"/>
              <a:pPr>
                <a:defRPr/>
              </a:pPr>
              <a:t>02.05.2024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CBA9F8D-D1E1-4D93-92CE-95D8C25E11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pPr>
              <a:defRPr/>
            </a:pPr>
            <a:fld id="{AB5B6543-AFE5-449A-B082-496905F9AD89}" type="datetimeFigureOut">
              <a:rPr lang="ru-RU" smtClean="0"/>
              <a:pPr>
                <a:defRPr/>
              </a:pPr>
              <a:t>02.05.2024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0E5C9046-1E6F-4D64-B7A6-260ABD74809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A550303-919A-436E-A55F-584ABDADE3A8}" type="datetimeFigureOut">
              <a:rPr lang="ru-RU" smtClean="0"/>
              <a:pPr>
                <a:defRPr/>
              </a:pPr>
              <a:t>02.05.2024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BA988AF-C03B-458C-B16F-1D949B3CC6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53A9D8E4-7A8F-4DD0-91C3-D1200BDC1BB2}" type="datetimeFigureOut">
              <a:rPr lang="ru-RU" smtClean="0"/>
              <a:pPr>
                <a:defRPr/>
              </a:pPr>
              <a:t>02.05.2024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pPr>
              <a:defRPr/>
            </a:pPr>
            <a:fld id="{04836EC2-37AF-45FC-89A9-788DDE4C3F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156C260-7972-4085-A8C8-48505B74710A}" type="datetimeFigureOut">
              <a:rPr lang="ru-RU" smtClean="0"/>
              <a:pPr>
                <a:defRPr/>
              </a:pPr>
              <a:t>02.05.2024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8AC2D5C-1FA9-48E0-83E9-480E32D744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30EBC9B-D702-482F-8D7F-FD4929C529DB}" type="datetimeFigureOut">
              <a:rPr lang="ru-RU" smtClean="0"/>
              <a:pPr>
                <a:defRPr/>
              </a:pPr>
              <a:t>02.05.2024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8B57ED5-735E-42E1-B4B0-60445F34BD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62A92A2-FDBF-4DB1-867B-278124574FA5}" type="datetimeFigureOut">
              <a:rPr lang="ru-RU" smtClean="0"/>
              <a:pPr>
                <a:defRPr/>
              </a:pPr>
              <a:t>02.05.2024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37D04E8-493E-48E2-9590-74584F6544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2ED51DC0-EC9A-4696-B734-2AEDC1DDFB11}" type="datetimeFigureOut">
              <a:rPr lang="ru-RU" smtClean="0"/>
              <a:pPr>
                <a:defRPr/>
              </a:pPr>
              <a:t>02.05.2024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9DA949C-C108-4897-91D0-283660E400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4A0634E-69F2-4AAF-8ED6-91A0DD01B9D1}" type="datetimeFigureOut">
              <a:rPr lang="ru-RU" smtClean="0"/>
              <a:pPr>
                <a:defRPr/>
              </a:pPr>
              <a:t>02.05.2024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69157D6-2EBD-4FFD-BDE4-9EDD181119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393792B-15FB-4DD0-AC06-8F7AA83EBA94}" type="datetimeFigureOut">
              <a:rPr lang="ru-RU" smtClean="0"/>
              <a:pPr>
                <a:defRPr/>
              </a:pPr>
              <a:t>02.05.2024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6D8C9B8-FBDA-4A3E-8593-8779B1269D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73C6702-4177-4AF7-BD33-EC987017B326}" type="datetimeFigureOut">
              <a:rPr lang="ru-RU" smtClean="0"/>
              <a:pPr>
                <a:defRPr/>
              </a:pPr>
              <a:t>02.05.2024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C4E8A72E-55A0-4E26-A0D6-F7242BC9C2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audio" Target="file:///D:\&#1087;&#1077;&#1076;%20&#1095;&#1090;&#1077;&#1085;&#1080;&#1103;\tarantella-napoletana-mandolin_McSgnOSZ.mp3" TargetMode="External"/><Relationship Id="rId7" Type="http://schemas.openxmlformats.org/officeDocument/2006/relationships/image" Target="../media/image22.jpeg"/><Relationship Id="rId2" Type="http://schemas.openxmlformats.org/officeDocument/2006/relationships/audio" Target="file:///D:\&#1087;&#1077;&#1076;%20&#1095;&#1090;&#1077;&#1085;&#1080;&#1103;\94c0c2341336270.mp3" TargetMode="External"/><Relationship Id="rId1" Type="http://schemas.openxmlformats.org/officeDocument/2006/relationships/audio" Target="file:///D:\&#1087;&#1077;&#1076;%20&#1095;&#1090;&#1077;&#1085;&#1080;&#1103;\077be28912e3e7f.mp3" TargetMode="External"/><Relationship Id="rId6" Type="http://schemas.openxmlformats.org/officeDocument/2006/relationships/image" Target="../media/image18.jpeg"/><Relationship Id="rId5" Type="http://schemas.openxmlformats.org/officeDocument/2006/relationships/image" Target="../media/image27.jpeg"/><Relationship Id="rId10" Type="http://schemas.openxmlformats.org/officeDocument/2006/relationships/image" Target="../media/image29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4;&#1077;&#1090;&#1086;&#1076;%20&#1088;&#1072;&#1079;&#1088;&#1072;&#1073;&#1086;&#1090;&#1082;&#1072;\5%20&#1084;&#1086;&#1076;&#1091;&#1083;&#1100;\&#1050;&#1080;&#1090;&#1072;&#1081;%20(&#1092;&#1083;&#1077;&#1081;&#1090;&#1072;%20&#1089;&#1103;&#1086;)%20-%20Wang%20ning%20mei%20(&#26505;&#20957;&#30473;)%20&#1053;&#1072;&#1087;&#1088;&#1072;&#1089;&#1085;&#1099;&#1077;%20&#1089;&#1086;&#1084;&#1085;&#1077;&#1085;&#1080;&#1103;.mp3" TargetMode="Externa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4;&#1077;&#1090;&#1086;&#1076;%20&#1088;&#1072;&#1079;&#1088;&#1072;&#1073;&#1086;&#1090;&#1082;&#1072;\5%20&#1084;&#1086;&#1076;&#1091;&#1083;&#1100;\&#1071;&#1087;&#1086;&#1085;&#1089;&#1082;&#1072;&#1103;%20&#1085;&#1072;&#1088;&#1086;&#1076;&#1085;&#1072;&#1103;%20&#1084;&#1091;&#1079;&#1099;&#1082;&#1072;%20-%20&#1054;&#1089;&#1077;&#1085;&#1085;&#1103;&#1103;%20&#1087;&#1077;&#1095;&#1072;&#1083;&#1100;%20(www.hotplayer.ru)%20(1).mp3" TargetMode="External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7.png"/><Relationship Id="rId2" Type="http://schemas.openxmlformats.org/officeDocument/2006/relationships/audio" Target="file:///D:\&#1084;&#1077;&#1090;&#1086;&#1076;%20&#1088;&#1072;&#1079;&#1088;&#1072;&#1073;&#1086;&#1090;&#1082;&#1072;\5%20&#1084;&#1086;&#1076;&#1091;&#1083;&#1100;\&#1071;&#1087;&#1086;&#1085;&#1089;&#1082;&#1072;&#1103;%20&#1085;&#1072;&#1088;&#1086;&#1076;&#1085;&#1072;&#1103;%20&#1084;&#1091;&#1079;&#1099;&#1082;&#1072;%20-%20&#1054;&#1089;&#1077;&#1085;&#1085;&#1103;&#1103;%20&#1087;&#1077;&#1095;&#1072;&#1083;&#1100;%20(www.hotplayer.ru)%20(1).mp3" TargetMode="External"/><Relationship Id="rId1" Type="http://schemas.openxmlformats.org/officeDocument/2006/relationships/audio" Target="file:///D:\&#1084;&#1077;&#1090;&#1086;&#1076;%20&#1088;&#1072;&#1079;&#1088;&#1072;&#1073;&#1086;&#1090;&#1082;&#1072;\5%20&#1084;&#1086;&#1076;&#1091;&#1083;&#1100;\&#1050;&#1080;&#1090;&#1072;&#1081;%20-%20&#1050;&#1080;&#1090;&#1072;&#1081;&#1089;&#1082;&#1072;&#1103;%20&#1092;&#1083;&#1077;&#1081;&#1090;&#1072;%20&#1057;&#1103;&#1086;.mp3" TargetMode="External"/><Relationship Id="rId6" Type="http://schemas.openxmlformats.org/officeDocument/2006/relationships/image" Target="../media/image35.pn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7;&#1077;&#1076;%20&#1095;&#1090;&#1077;&#1085;&#1080;&#1103;\03.%20&#1056;.&#1051;&#1086;&#1088;&#1077;&#1090;&#1090;&#1080;-&#1057;&#1072;&#1085;&#1090;&#1072;%20&#1051;&#1102;&#1095;&#1080;&#1103;.mp3" TargetMode="Externa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483981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интерактивные задания.</a:t>
            </a:r>
            <a:br>
              <a:rPr lang="ru-RU" dirty="0" smtClean="0"/>
            </a:br>
            <a:r>
              <a:rPr lang="ru-RU" dirty="0" smtClean="0"/>
              <a:t>активизация познавательной деятельности на уроках музыки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476672"/>
            <a:ext cx="353462" cy="504056"/>
          </a:xfrm>
        </p:spPr>
        <p:txBody>
          <a:bodyPr>
            <a:normAutofit/>
          </a:bodyPr>
          <a:lstStyle/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Найдите пару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9416"/>
            <a:ext cx="8280920" cy="484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 баркарола</a:t>
            </a:r>
            <a:r>
              <a:rPr lang="ru-RU" b="1" dirty="0" smtClean="0"/>
              <a:t>                    </a:t>
            </a:r>
            <a:r>
              <a:rPr lang="ru-RU" sz="4400" b="1" dirty="0" smtClean="0"/>
              <a:t> г.Неаполь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600" b="1" dirty="0" smtClean="0"/>
              <a:t>неаполитанская        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г.Таранто</a:t>
            </a:r>
            <a:endParaRPr lang="ru-RU" sz="3600" b="1" dirty="0" smtClean="0"/>
          </a:p>
          <a:p>
            <a:pPr>
              <a:buNone/>
            </a:pPr>
            <a:r>
              <a:rPr lang="ru-RU" sz="4000" b="1" dirty="0" smtClean="0"/>
              <a:t>      песня</a:t>
            </a:r>
          </a:p>
          <a:p>
            <a:pPr>
              <a:buNone/>
            </a:pP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тарантелла </a:t>
            </a:r>
            <a:r>
              <a:rPr lang="ru-RU" sz="4400" b="1" dirty="0" smtClean="0"/>
              <a:t>            г.Венеция</a:t>
            </a:r>
            <a:endParaRPr lang="ru-RU" sz="4400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131840" y="2060848"/>
            <a:ext cx="2088232" cy="3672408"/>
          </a:xfrm>
          <a:prstGeom prst="straightConnector1">
            <a:avLst/>
          </a:prstGeom>
          <a:ln w="571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3923928" y="2132856"/>
            <a:ext cx="1224136" cy="2016224"/>
          </a:xfrm>
          <a:prstGeom prst="straightConnector1">
            <a:avLst/>
          </a:prstGeom>
          <a:ln w="571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3347864" y="3717032"/>
            <a:ext cx="1728192" cy="2232248"/>
          </a:xfrm>
          <a:prstGeom prst="straightConnector1">
            <a:avLst/>
          </a:prstGeom>
          <a:ln w="571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Послушайте  музыку и определите музыкальный инструмент</a:t>
            </a:r>
            <a:endParaRPr lang="ru-RU" dirty="0"/>
          </a:p>
        </p:txBody>
      </p:sp>
      <p:pic>
        <p:nvPicPr>
          <p:cNvPr id="4" name="Рисунок 10"/>
          <p:cNvPicPr>
            <a:picLocks noGrp="1" noChangeAspect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1700808"/>
            <a:ext cx="1163206" cy="1224135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5" name="Рисунок 10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284984"/>
            <a:ext cx="1094782" cy="1224136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6" name="Рисунок 10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869160"/>
            <a:ext cx="1026359" cy="1224136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7" name="Picture 3" descr="C:\Documents and Settings\Admin\Рабочий стол\$_57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1556792"/>
            <a:ext cx="1728192" cy="172819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427984" y="1988840"/>
            <a:ext cx="3816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КАСТАНЬЕТЫ</a:t>
            </a:r>
            <a:endParaRPr lang="ru-RU" sz="3600" b="1" dirty="0"/>
          </a:p>
        </p:txBody>
      </p:sp>
      <p:pic>
        <p:nvPicPr>
          <p:cNvPr id="9" name="Picture 2" descr="C:\Documents and Settings\Admin\Рабочий стол\vasco-md-10-mandolina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9674" y="3275881"/>
            <a:ext cx="2332202" cy="1482033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499992" y="3717032"/>
            <a:ext cx="41764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МАНДОЛИНА</a:t>
            </a:r>
            <a:endParaRPr lang="ru-RU" sz="3600" b="1" dirty="0"/>
          </a:p>
        </p:txBody>
      </p:sp>
      <p:pic>
        <p:nvPicPr>
          <p:cNvPr id="11" name="Picture 7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322569">
            <a:off x="1841440" y="5130561"/>
            <a:ext cx="2037756" cy="1201637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572000" y="5373216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ТАМБУРИН</a:t>
            </a:r>
            <a:endParaRPr lang="ru-RU" sz="3600" b="1" dirty="0"/>
          </a:p>
        </p:txBody>
      </p:sp>
      <p:pic>
        <p:nvPicPr>
          <p:cNvPr id="16" name="077be28912e3e7f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755576" y="1772816"/>
            <a:ext cx="244475" cy="244475"/>
          </a:xfrm>
          <a:prstGeom prst="rect">
            <a:avLst/>
          </a:prstGeom>
        </p:spPr>
      </p:pic>
      <p:pic>
        <p:nvPicPr>
          <p:cNvPr id="18" name="94c0c2341336270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 cstate="print"/>
          <a:stretch>
            <a:fillRect/>
          </a:stretch>
        </p:blipFill>
        <p:spPr>
          <a:xfrm>
            <a:off x="683568" y="4941168"/>
            <a:ext cx="244475" cy="244475"/>
          </a:xfrm>
          <a:prstGeom prst="rect">
            <a:avLst/>
          </a:prstGeom>
        </p:spPr>
      </p:pic>
      <p:pic>
        <p:nvPicPr>
          <p:cNvPr id="19" name="tarantella-napoletana-mandolin_McSgnOSZ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 cstate="print"/>
          <a:stretch>
            <a:fillRect/>
          </a:stretch>
        </p:blipFill>
        <p:spPr>
          <a:xfrm>
            <a:off x="683568" y="3501008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1408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9744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14865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8" grpId="0"/>
      <p:bldP spid="10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72390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О каком русском композиторе идет речь? </a:t>
            </a:r>
            <a:br>
              <a:rPr lang="ru-RU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8388424" cy="792088"/>
          </a:xfrm>
        </p:spPr>
        <p:txBody>
          <a:bodyPr>
            <a:normAutofit lnSpcReduction="10000"/>
          </a:bodyPr>
          <a:lstStyle/>
          <a:p>
            <a:pPr>
              <a:buNone/>
              <a:defRPr/>
            </a:pPr>
            <a:r>
              <a:rPr lang="ru-RU" sz="2400" b="1" dirty="0" smtClean="0"/>
              <a:t>1.Родился 25 апреля 1840 года в городе Воткинск в многодетной семье инженера.</a:t>
            </a:r>
          </a:p>
          <a:p>
            <a:pPr>
              <a:buNone/>
              <a:defRPr/>
            </a:pPr>
            <a:endParaRPr lang="ru-RU" sz="2800" dirty="0" smtClean="0"/>
          </a:p>
          <a:p>
            <a:pPr>
              <a:buNone/>
              <a:defRPr/>
            </a:pPr>
            <a:endParaRPr lang="ru-RU" sz="2800" b="1" dirty="0" smtClean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2214115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/>
              <a:t>2. Он написал более 80 музыкальных произведений,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/>
              <a:t>    в том числе 10 опер и 3 балета.</a:t>
            </a:r>
            <a:endParaRPr lang="ru-RU" sz="4000" b="1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63688" y="479715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3174287"/>
            <a:ext cx="79563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/>
              <a:t>3. Профессор Московской консерватории. </a:t>
            </a:r>
            <a:endParaRPr lang="ru-RU" sz="2400" b="1" dirty="0"/>
          </a:p>
        </p:txBody>
      </p:sp>
      <p:pic>
        <p:nvPicPr>
          <p:cNvPr id="10" name="Picture 8" descr="Чайковск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7" y="1684224"/>
            <a:ext cx="2477200" cy="381089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0" y="2924944"/>
            <a:ext cx="7164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3706447"/>
            <a:ext cx="6858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4. Оперы « Евгений Онегин», « Иоланта»,    «Пиковая дама» и другие.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4581128"/>
            <a:ext cx="6858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5. Сочинил сборник пьес  для </a:t>
            </a:r>
            <a:r>
              <a:rPr lang="ru-RU" sz="2400" b="1" smtClean="0"/>
              <a:t>детей   «Детский </a:t>
            </a:r>
            <a:r>
              <a:rPr lang="ru-RU" sz="2400" b="1" dirty="0" smtClean="0"/>
              <a:t>альбом»</a:t>
            </a:r>
            <a:endParaRPr lang="ru-RU" sz="24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99592" y="188640"/>
            <a:ext cx="6264696" cy="1152128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О каком русском композиторе идет речь? 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67544" y="260648"/>
            <a:ext cx="6264696" cy="108012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Пётр Ильич Чайковский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(1840 – 1893г.)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5373216"/>
            <a:ext cx="77403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6.Известные балеты композитора: «Лебединое озеро», « Щелкунчик»,  «Спящая красавица» 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049" grpId="0"/>
      <p:bldP spid="2050" grpId="0"/>
      <p:bldP spid="17" grpId="0" animBg="1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5" descr="002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3096344" cy="2246368"/>
          </a:xfrm>
          <a:prstGeom prst="rect">
            <a:avLst/>
          </a:prstGeom>
          <a:noFill/>
        </p:spPr>
      </p:pic>
      <p:pic>
        <p:nvPicPr>
          <p:cNvPr id="1025" name="Рисунок 16" descr="282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161" b="34"/>
          <a:stretch>
            <a:fillRect/>
          </a:stretch>
        </p:blipFill>
        <p:spPr bwMode="auto">
          <a:xfrm>
            <a:off x="5868144" y="1484784"/>
            <a:ext cx="2419350" cy="216024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779912" y="933056"/>
            <a:ext cx="50405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60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</a:t>
            </a:r>
            <a:endParaRPr lang="ru-RU" sz="6000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803827"/>
            <a:ext cx="3561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40671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1052736"/>
            <a:ext cx="122413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54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,,,,,</a:t>
            </a:r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lang="ru-RU" sz="2000" dirty="0" smtClean="0">
              <a:solidFill>
                <a:prstClr val="black"/>
              </a:solidFill>
            </a:endParaRPr>
          </a:p>
          <a:p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971600" y="5085184"/>
            <a:ext cx="36724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М.И. Глинка</a:t>
            </a:r>
            <a:endParaRPr lang="ru-RU" sz="4400" dirty="0"/>
          </a:p>
        </p:txBody>
      </p:sp>
      <p:pic>
        <p:nvPicPr>
          <p:cNvPr id="10" name="Picture 9" descr="Глин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3329608"/>
            <a:ext cx="2940327" cy="352839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11560" y="476672"/>
            <a:ext cx="7792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РАЗГАДАЙТЕ  ФАМИЛИЮ  КОМПОЗИТОРА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 какой стране пойдет речь на уроке?</a:t>
            </a:r>
            <a:endParaRPr lang="ru-RU" dirty="0"/>
          </a:p>
        </p:txBody>
      </p:sp>
      <p:pic>
        <p:nvPicPr>
          <p:cNvPr id="135170" name="Picture 2" descr="C:\Users\1395358\Downloads\png-clipart-flag-of-china-map-china-illustrator-world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916832"/>
            <a:ext cx="4824536" cy="367240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932040" y="2060848"/>
            <a:ext cx="33843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Стоит Великая Стена,</a:t>
            </a:r>
            <a:br>
              <a:rPr lang="ru-RU" dirty="0" smtClean="0"/>
            </a:br>
            <a:r>
              <a:rPr lang="ru-RU" dirty="0" smtClean="0"/>
              <a:t>Над ней летит большой дракон.</a:t>
            </a:r>
            <a:br>
              <a:rPr lang="ru-RU" dirty="0" smtClean="0"/>
            </a:br>
            <a:r>
              <a:rPr lang="ru-RU" dirty="0" smtClean="0"/>
              <a:t>Людей же столько там живёт,</a:t>
            </a:r>
            <a:br>
              <a:rPr lang="ru-RU" dirty="0" smtClean="0"/>
            </a:br>
            <a:r>
              <a:rPr lang="ru-RU" dirty="0" smtClean="0"/>
              <a:t>Что в жизни их не перечесть.</a:t>
            </a:r>
            <a:br>
              <a:rPr lang="ru-RU" dirty="0" smtClean="0"/>
            </a:br>
            <a:r>
              <a:rPr lang="ru-RU" dirty="0" smtClean="0"/>
              <a:t>Они — покладистый народ,</a:t>
            </a:r>
            <a:br>
              <a:rPr lang="ru-RU" dirty="0" smtClean="0"/>
            </a:br>
            <a:r>
              <a:rPr lang="ru-RU" dirty="0" smtClean="0"/>
              <a:t>Привыкли палочками есть.</a:t>
            </a:r>
            <a:br>
              <a:rPr lang="ru-RU" dirty="0" smtClean="0"/>
            </a:br>
            <a:r>
              <a:rPr lang="ru-RU" dirty="0" smtClean="0"/>
              <a:t>Ползёт по ветке шёлкопряд,</a:t>
            </a:r>
            <a:br>
              <a:rPr lang="ru-RU" dirty="0" smtClean="0"/>
            </a:br>
            <a:r>
              <a:rPr lang="ru-RU" dirty="0" smtClean="0"/>
              <a:t>Большая панда ест бамбук.</a:t>
            </a:r>
            <a:br>
              <a:rPr lang="ru-RU" dirty="0" smtClean="0"/>
            </a:br>
            <a:r>
              <a:rPr lang="ru-RU" dirty="0" smtClean="0"/>
              <a:t>Так было </a:t>
            </a:r>
            <a:r>
              <a:rPr lang="ru-RU" dirty="0" err="1" smtClean="0"/>
              <a:t>тыщу</a:t>
            </a:r>
            <a:r>
              <a:rPr lang="ru-RU" dirty="0" smtClean="0"/>
              <a:t> лет назад</a:t>
            </a:r>
            <a:br>
              <a:rPr lang="ru-RU" dirty="0" smtClean="0"/>
            </a:br>
            <a:r>
              <a:rPr lang="ru-RU" dirty="0" smtClean="0"/>
              <a:t>И будет так всегда, мой друг.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404664"/>
            <a:ext cx="6984776" cy="108012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3200" b="1" dirty="0" smtClean="0"/>
              <a:t>Китай</a:t>
            </a:r>
            <a:endParaRPr lang="ru-RU" sz="3200" b="1" dirty="0"/>
          </a:p>
        </p:txBody>
      </p:sp>
      <p:pic>
        <p:nvPicPr>
          <p:cNvPr id="7" name="Китай (флейта сяо) - Wang ning mei (枉凝眉) Напрасные сомнен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5436096" y="587727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556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 какой стране пойдет речь на уроке?</a:t>
            </a:r>
            <a:endParaRPr lang="ru-RU" dirty="0"/>
          </a:p>
        </p:txBody>
      </p:sp>
      <p:pic>
        <p:nvPicPr>
          <p:cNvPr id="136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268760"/>
            <a:ext cx="5115595" cy="5115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76056" y="1484784"/>
            <a:ext cx="30243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    </a:t>
            </a:r>
          </a:p>
          <a:p>
            <a:endParaRPr lang="ru-RU" dirty="0" smtClean="0"/>
          </a:p>
          <a:p>
            <a:r>
              <a:rPr lang="ru-RU" dirty="0" smtClean="0"/>
              <a:t>Очень интересная в мире есть страна</a:t>
            </a:r>
          </a:p>
          <a:p>
            <a:r>
              <a:rPr lang="ru-RU" dirty="0" smtClean="0"/>
              <a:t> Народными традициями та страна полна,</a:t>
            </a:r>
          </a:p>
          <a:p>
            <a:r>
              <a:rPr lang="ru-RU" dirty="0" smtClean="0"/>
              <a:t>  Страною солнца восходящего зовут ее не зря -</a:t>
            </a:r>
          </a:p>
          <a:p>
            <a:r>
              <a:rPr lang="ru-RU" dirty="0" smtClean="0"/>
              <a:t>   Урок наш про ….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0"/>
            <a:ext cx="6912768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ЯПОНИЯ</a:t>
            </a:r>
            <a:endParaRPr lang="ru-RU" sz="4000" b="1" dirty="0"/>
          </a:p>
        </p:txBody>
      </p:sp>
      <p:pic>
        <p:nvPicPr>
          <p:cNvPr id="8" name="Японская народная музыка - Осенняя печаль (www.hotplayer.ru)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676456" y="3356992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388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6255488" cy="1700807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музыкальный фольклор народов Азии.</a:t>
            </a:r>
            <a:br>
              <a:rPr lang="ru-RU" sz="3200" dirty="0" smtClean="0"/>
            </a:br>
            <a:r>
              <a:rPr lang="ru-RU" sz="3200" dirty="0" err="1" smtClean="0"/>
              <a:t>япония</a:t>
            </a:r>
            <a:r>
              <a:rPr lang="ru-RU" sz="3200" dirty="0" smtClean="0"/>
              <a:t> и </a:t>
            </a:r>
            <a:r>
              <a:rPr lang="ru-RU" sz="3200" dirty="0" err="1" smtClean="0"/>
              <a:t>китай</a:t>
            </a:r>
            <a:endParaRPr lang="ru-RU" sz="32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611560" y="1700808"/>
            <a:ext cx="6696744" cy="959531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dirty="0" smtClean="0">
                <a:latin typeface="Franklin Gothic Medium" pitchFamily="34" charset="0"/>
              </a:rPr>
              <a:t> Определите какой инструмент является:</a:t>
            </a:r>
          </a:p>
          <a:p>
            <a:pPr algn="ctr"/>
            <a:r>
              <a:rPr lang="ru-RU" sz="2400" b="1" dirty="0" smtClean="0">
                <a:latin typeface="Franklin Gothic Medium" pitchFamily="34" charset="0"/>
              </a:rPr>
              <a:t> китайским - </a:t>
            </a:r>
            <a:r>
              <a:rPr lang="ru-RU" sz="2800" b="1" dirty="0" err="1" smtClean="0">
                <a:latin typeface="Franklin Gothic Medium" pitchFamily="34" charset="0"/>
              </a:rPr>
              <a:t>сяо</a:t>
            </a:r>
            <a:r>
              <a:rPr lang="ru-RU" sz="2800" b="1" dirty="0" smtClean="0">
                <a:latin typeface="Franklin Gothic Medium" pitchFamily="34" charset="0"/>
              </a:rPr>
              <a:t>,   </a:t>
            </a:r>
            <a:r>
              <a:rPr lang="ru-RU" sz="2400" b="1" dirty="0" smtClean="0">
                <a:latin typeface="Franklin Gothic Medium" pitchFamily="34" charset="0"/>
              </a:rPr>
              <a:t>японским –</a:t>
            </a:r>
            <a:r>
              <a:rPr lang="ru-RU" sz="2800" b="1" dirty="0" err="1" smtClean="0">
                <a:latin typeface="Franklin Gothic Medium" pitchFamily="34" charset="0"/>
              </a:rPr>
              <a:t>шамисэн</a:t>
            </a:r>
            <a:r>
              <a:rPr lang="ru-RU" sz="2400" b="1" dirty="0" smtClean="0">
                <a:latin typeface="Franklin Gothic Medium" pitchFamily="34" charset="0"/>
              </a:rPr>
              <a:t>?</a:t>
            </a:r>
            <a:endParaRPr lang="ru-RU" sz="2400" b="1" dirty="0">
              <a:latin typeface="Franklin Gothic Medium" pitchFamily="34" charset="0"/>
            </a:endParaRPr>
          </a:p>
        </p:txBody>
      </p:sp>
      <p:pic>
        <p:nvPicPr>
          <p:cNvPr id="132098" name="Picture 2" descr="C:\Users\1395358\Downloads\5c1903b9a4db3438f0e5c65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email"/>
          <a:stretch>
            <a:fillRect/>
          </a:stretch>
        </p:blipFill>
        <p:spPr bwMode="auto">
          <a:xfrm>
            <a:off x="161490" y="3212976"/>
            <a:ext cx="3018894" cy="1971476"/>
          </a:xfrm>
          <a:prstGeom prst="rect">
            <a:avLst/>
          </a:prstGeom>
          <a:noFill/>
        </p:spPr>
      </p:pic>
      <p:pic>
        <p:nvPicPr>
          <p:cNvPr id="132099" name="Picture 3" descr="C:\Users\1395358\Downloads\5c1903b9a4db3438f0e5c65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99992" y="3717032"/>
            <a:ext cx="3040154" cy="172819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92081" y="5733256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/>
              <a:t>сяо</a:t>
            </a:r>
            <a:endParaRPr lang="ru-RU" sz="32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41303" y="5733256"/>
            <a:ext cx="18584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err="1" smtClean="0">
                <a:solidFill>
                  <a:prstClr val="black"/>
                </a:solidFill>
              </a:rPr>
              <a:t>шамисэн</a:t>
            </a:r>
            <a:endParaRPr lang="ru-RU" sz="2800" b="1" dirty="0">
              <a:solidFill>
                <a:prstClr val="black"/>
              </a:solidFill>
            </a:endParaRPr>
          </a:p>
        </p:txBody>
      </p:sp>
      <p:pic>
        <p:nvPicPr>
          <p:cNvPr id="14" name="Китай - Китайская флейта Ся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4499992" y="3140968"/>
            <a:ext cx="304800" cy="304800"/>
          </a:xfrm>
          <a:prstGeom prst="rect">
            <a:avLst/>
          </a:prstGeom>
        </p:spPr>
      </p:pic>
      <p:pic>
        <p:nvPicPr>
          <p:cNvPr id="11" name="Японская народная музыка - Осенняя печаль (www.hotplayer.ru) (1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email"/>
          <a:stretch>
            <a:fillRect/>
          </a:stretch>
        </p:blipFill>
        <p:spPr>
          <a:xfrm>
            <a:off x="2987824" y="3068960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4752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3388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7" grpId="0" build="p"/>
      <p:bldP spid="6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900" dirty="0" smtClean="0">
                <a:solidFill>
                  <a:schemeClr val="accent3">
                    <a:lumMod val="75000"/>
                  </a:schemeClr>
                </a:solidFill>
              </a:rPr>
              <a:t>Модуль5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нотки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21112932">
            <a:off x="-401422" y="859476"/>
            <a:ext cx="7953386" cy="56665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2564904"/>
            <a:ext cx="842493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Музыка народов мира.</a:t>
            </a:r>
            <a:endParaRPr lang="ru-RU" sz="4400" b="1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715200" cy="90872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accent1"/>
                </a:solidFill>
              </a:rPr>
              <a:t>Символы разных стран</a:t>
            </a:r>
            <a:endParaRPr lang="ru-RU" b="1" i="1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https://architectureguru.ru/wp-content/uploads/2019/11/moscow-kremlin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016" y="1340768"/>
            <a:ext cx="4032448" cy="2702745"/>
          </a:xfrm>
          <a:prstGeom prst="rect">
            <a:avLst/>
          </a:prstGeom>
          <a:noFill/>
        </p:spPr>
      </p:pic>
      <p:pic>
        <p:nvPicPr>
          <p:cNvPr id="1028" name="Picture 4" descr="https://mykaleidoscope.ru/x/uploads/posts/2022-09/1663150552_24-mykaleidoscope-ru-p-london-big-ben-dostoprimechatelnosti-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292762"/>
            <a:ext cx="3960440" cy="2640293"/>
          </a:xfrm>
          <a:prstGeom prst="rect">
            <a:avLst/>
          </a:prstGeom>
          <a:noFill/>
        </p:spPr>
      </p:pic>
      <p:pic>
        <p:nvPicPr>
          <p:cNvPr id="1030" name="Picture 6" descr="https://w.forfun.com/fetch/e2/e249dc2e2c788a04f4b086b96adba6d9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4217696"/>
            <a:ext cx="4032895" cy="2640304"/>
          </a:xfrm>
          <a:prstGeom prst="rect">
            <a:avLst/>
          </a:prstGeom>
          <a:noFill/>
        </p:spPr>
      </p:pic>
      <p:pic>
        <p:nvPicPr>
          <p:cNvPr id="1032" name="Picture 8" descr="https://img2.akspic.ru/attachments/originals/4/6/1/5/0/105164-dostoprimechatelnost-pamyatnik-mavzolej-chudesa_mira-kupol-2560x160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4135515"/>
            <a:ext cx="4032448" cy="2722485"/>
          </a:xfrm>
          <a:prstGeom prst="rect">
            <a:avLst/>
          </a:prstGeom>
          <a:noFill/>
        </p:spPr>
      </p:pic>
      <p:sp>
        <p:nvSpPr>
          <p:cNvPr id="9" name="Заголовок 1"/>
          <p:cNvSpPr>
            <a:spLocks noGrp="1"/>
          </p:cNvSpPr>
          <p:nvPr>
            <p:ph idx="1"/>
          </p:nvPr>
        </p:nvSpPr>
        <p:spPr/>
        <p:txBody>
          <a:bodyPr>
            <a:normAutofit fontScale="97500"/>
          </a:bodyPr>
          <a:lstStyle/>
          <a:p>
            <a:endParaRPr lang="ru-RU" b="1" i="1" dirty="0" smtClean="0">
              <a:solidFill>
                <a:srgbClr val="C00000"/>
              </a:solidFill>
            </a:endParaRPr>
          </a:p>
          <a:p>
            <a:endParaRPr lang="ru-RU" b="1" i="1" dirty="0" smtClean="0">
              <a:solidFill>
                <a:srgbClr val="C00000"/>
              </a:solidFill>
            </a:endParaRPr>
          </a:p>
          <a:p>
            <a:endParaRPr lang="ru-RU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      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          </a:t>
            </a:r>
          </a:p>
          <a:p>
            <a:endParaRPr lang="ru-RU" b="1" i="1" dirty="0" smtClean="0">
              <a:solidFill>
                <a:srgbClr val="C00000"/>
              </a:solidFill>
            </a:endParaRPr>
          </a:p>
          <a:p>
            <a:endParaRPr lang="ru-RU" b="1" i="1" dirty="0" smtClean="0">
              <a:solidFill>
                <a:srgbClr val="C00000"/>
              </a:solidFill>
            </a:endParaRPr>
          </a:p>
          <a:p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3501008"/>
            <a:ext cx="1152128" cy="504056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АНГЛИЯ</a:t>
            </a:r>
            <a:endParaRPr lang="ru-RU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16016" y="3573016"/>
            <a:ext cx="1224136" cy="504056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РОССИЯ</a:t>
            </a:r>
            <a:endParaRPr lang="ru-RU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1520" y="6453336"/>
            <a:ext cx="1368152" cy="40466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ФРАНЦИЯ</a:t>
            </a:r>
            <a:endParaRPr lang="ru-RU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716016" y="6453336"/>
            <a:ext cx="1152128" cy="40466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ИНДИЯ</a:t>
            </a:r>
            <a:endParaRPr lang="ru-RU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771800" y="1412776"/>
            <a:ext cx="1440160" cy="5040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БИГ - БЕН</a:t>
            </a:r>
            <a:endParaRPr lang="ru-RU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644008" y="1412776"/>
            <a:ext cx="1800200" cy="504056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МОСКОВСКИЙ КРЕМЛЬ</a:t>
            </a:r>
            <a:endParaRPr lang="ru-RU" b="1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987824" y="4221088"/>
            <a:ext cx="1440160" cy="504056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ЭЙФЕЛЕВА БАШНЯ</a:t>
            </a:r>
            <a:endParaRPr lang="ru-RU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596336" y="4149080"/>
            <a:ext cx="1224136" cy="504056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ТАДЖ - МАХАЛ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Вина, беримбау, кротта и еще 37 музыкальных народных инструментов из разных стран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3" y="3861048"/>
            <a:ext cx="3744415" cy="2808312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3645024"/>
            <a:ext cx="2808312" cy="504056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ИРЛАНДИЯ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5364" name="Picture 4" descr="Вина, беримбау, кротта и еще 37 музыкальных народных инструментов из разных стран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3861048"/>
            <a:ext cx="4120091" cy="2733329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732240" y="6021288"/>
            <a:ext cx="2411760" cy="50405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ФРАНЦИЯ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366" name="Picture 6" descr="Вина, беримбау, кротта и еще 37 музыкальных народных инструментов из разных стран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504" y="260648"/>
            <a:ext cx="4550377" cy="3024336"/>
          </a:xfrm>
          <a:prstGeom prst="rect">
            <a:avLst/>
          </a:prstGeom>
          <a:noFill/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771800" y="260648"/>
            <a:ext cx="1872208" cy="50405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РОССИЯ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368" name="Picture 8" descr="Вина, беримбау, кротта и еще 37 музыкальных народных инструментов из разных стран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60032" y="260648"/>
            <a:ext cx="4109467" cy="3024336"/>
          </a:xfrm>
          <a:prstGeom prst="rect">
            <a:avLst/>
          </a:prstGeom>
          <a:noFill/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4860032" y="2780928"/>
            <a:ext cx="2016224" cy="50405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АНГЛИЯ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71800" y="2852936"/>
            <a:ext cx="1728192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б</a:t>
            </a:r>
            <a:r>
              <a:rPr lang="ru-RU" b="1" dirty="0" err="1" smtClean="0">
                <a:solidFill>
                  <a:schemeClr val="tx1"/>
                </a:solidFill>
              </a:rPr>
              <a:t>БАЛАЛАЙКА</a:t>
            </a:r>
            <a:endParaRPr lang="ru-RU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860032" y="260648"/>
            <a:ext cx="1944216" cy="57606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smtClean="0"/>
              <a:t>КОНЦЕРТИНА</a:t>
            </a:r>
            <a:endParaRPr lang="ru-RU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059832" y="6165304"/>
            <a:ext cx="1152128" cy="43204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АРФА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236296" y="3789040"/>
            <a:ext cx="1656184" cy="50405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АККОРДЕОН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0" grpId="0" animBg="1"/>
      <p:bldP spid="13" grpId="0" animBg="1"/>
      <p:bldP spid="11" grpId="0" animBg="1"/>
      <p:bldP spid="12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Вина, беримбау, кротта и еще 37 музыкальных народных инструментов из разных стран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4867178" cy="27363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2520280" cy="504056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ИСПАНИЯ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4339" name="Picture 3" descr="C:\Users\vlada\Desktop\Безымянный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152" y="116632"/>
            <a:ext cx="2830463" cy="3237825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004048" y="2852936"/>
            <a:ext cx="3744416" cy="50405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ШОТЛАНДИЯ, АНГЛИЯ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341" name="Picture 5" descr="Вина, беримбау, кротта и еще 37 музыкальных народных инструментов из разных стран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3573016"/>
            <a:ext cx="3994076" cy="2956591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211960" y="6021288"/>
            <a:ext cx="1080120" cy="50405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США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342" name="Picture 6" descr="C:\Users\vlada\Desktop\Безымянный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3284984"/>
            <a:ext cx="2808312" cy="3332942"/>
          </a:xfrm>
          <a:prstGeom prst="rect">
            <a:avLst/>
          </a:prstGeom>
          <a:noFill/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1763688" y="6021288"/>
            <a:ext cx="1944216" cy="50405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ИТАЛИЯ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483768" y="3356992"/>
            <a:ext cx="1728192" cy="50405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МАНДОЛИНА</a:t>
            </a:r>
            <a:endParaRPr lang="ru-RU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380312" y="2204864"/>
            <a:ext cx="1512168" cy="50405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ВОЛЫНКА</a:t>
            </a:r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164288" y="5805264"/>
            <a:ext cx="1512168" cy="50405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БАНДЖО</a:t>
            </a:r>
            <a:endParaRPr lang="ru-RU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347864" y="2204864"/>
            <a:ext cx="1440160" cy="57606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ГИТАРА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ru-RU" dirty="0" smtClean="0"/>
              <a:t>О какой стране пойдет речь на уроке?</a:t>
            </a:r>
            <a:endParaRPr lang="ru-RU" dirty="0"/>
          </a:p>
        </p:txBody>
      </p:sp>
      <p:pic>
        <p:nvPicPr>
          <p:cNvPr id="1028" name="Picture 4" descr="https://i.pinimg.com/originals/74/b5/a6/74b5a6b3517faca985bc4bfb48309b9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556792"/>
            <a:ext cx="4109378" cy="439248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10800000" flipV="1">
            <a:off x="467544" y="626038"/>
            <a:ext cx="67687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                             </a:t>
            </a:r>
            <a:endParaRPr lang="ru-RU" sz="6600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491880" y="1556792"/>
            <a:ext cx="5256584" cy="51319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2200" dirty="0" smtClean="0"/>
              <a:t> Кто знает край, где небо блещет</a:t>
            </a:r>
            <a:br>
              <a:rPr lang="ru-RU" sz="2200" dirty="0" smtClean="0"/>
            </a:br>
            <a:r>
              <a:rPr lang="ru-RU" sz="2200" dirty="0" smtClean="0"/>
              <a:t>Неизъяснимой синевой,</a:t>
            </a:r>
            <a:br>
              <a:rPr lang="ru-RU" sz="2200" dirty="0" smtClean="0"/>
            </a:br>
            <a:r>
              <a:rPr lang="ru-RU" sz="2200" dirty="0" smtClean="0"/>
              <a:t>Где море теплою волной</a:t>
            </a:r>
            <a:br>
              <a:rPr lang="ru-RU" sz="2200" dirty="0" smtClean="0"/>
            </a:br>
            <a:r>
              <a:rPr lang="ru-RU" sz="2200" dirty="0" smtClean="0"/>
              <a:t>Вокруг развалин тихо плещет;</a:t>
            </a:r>
            <a:br>
              <a:rPr lang="ru-RU" sz="2200" dirty="0" smtClean="0"/>
            </a:br>
            <a:r>
              <a:rPr lang="ru-RU" sz="2200" dirty="0" smtClean="0"/>
              <a:t>Где вечный лавр и кипарис</a:t>
            </a:r>
            <a:br>
              <a:rPr lang="ru-RU" sz="2200" dirty="0" smtClean="0"/>
            </a:br>
            <a:r>
              <a:rPr lang="ru-RU" sz="2200" dirty="0" smtClean="0"/>
              <a:t>На воле гордо разрослись;</a:t>
            </a:r>
            <a:br>
              <a:rPr lang="ru-RU" sz="2200" dirty="0" smtClean="0"/>
            </a:br>
            <a:r>
              <a:rPr lang="ru-RU" sz="2200" dirty="0" smtClean="0"/>
              <a:t>Где пел Торквато величавый;</a:t>
            </a:r>
            <a:br>
              <a:rPr lang="ru-RU" sz="2200" dirty="0" smtClean="0"/>
            </a:br>
            <a:r>
              <a:rPr lang="ru-RU" sz="2200" dirty="0" smtClean="0"/>
              <a:t>Где и теперь во мгле ночной</a:t>
            </a:r>
            <a:br>
              <a:rPr lang="ru-RU" sz="2200" dirty="0" smtClean="0"/>
            </a:br>
            <a:r>
              <a:rPr lang="ru-RU" sz="2200" dirty="0" err="1" smtClean="0"/>
              <a:t>Адриатической</a:t>
            </a:r>
            <a:r>
              <a:rPr lang="ru-RU" sz="2200" dirty="0" smtClean="0"/>
              <a:t> волной</a:t>
            </a:r>
            <a:br>
              <a:rPr lang="ru-RU" sz="2200" dirty="0" smtClean="0"/>
            </a:br>
            <a:r>
              <a:rPr lang="ru-RU" sz="2200" dirty="0" smtClean="0"/>
              <a:t>Повторены его октавы…</a:t>
            </a:r>
          </a:p>
          <a:p>
            <a:pPr>
              <a:buNone/>
            </a:pPr>
            <a:endParaRPr lang="ru-RU" sz="2200" dirty="0" smtClean="0"/>
          </a:p>
          <a:p>
            <a:pPr>
              <a:buNone/>
            </a:pPr>
            <a:r>
              <a:rPr lang="ru-RU" sz="2200" dirty="0" smtClean="0"/>
              <a:t>     (А.С. Пушкин)</a:t>
            </a:r>
          </a:p>
          <a:p>
            <a:pPr>
              <a:buNone/>
            </a:pPr>
            <a:r>
              <a:rPr lang="ru-RU" sz="2200" dirty="0" smtClean="0"/>
              <a:t> </a:t>
            </a:r>
            <a:endParaRPr lang="ru-RU" sz="2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404664"/>
            <a:ext cx="6840760" cy="100811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Италия</a:t>
            </a:r>
            <a:endParaRPr lang="ru-RU" sz="4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115616" y="1556792"/>
            <a:ext cx="1368152" cy="3383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03. Р.Лоретти-Санта Люч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732240" y="530120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619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Разгадайте название музыкального инструмента</a:t>
            </a:r>
            <a:endParaRPr lang="ru-RU" dirty="0"/>
          </a:p>
        </p:txBody>
      </p:sp>
      <p:pic>
        <p:nvPicPr>
          <p:cNvPr id="4" name="Содержимое 3" descr="C:\Users\1255947\Desktop\Школа № 1\Конспекты 1- 4 классы\Игры\4 кл. Ребусы Необходимо знание инструментов\18.кастаньеты.pn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00808"/>
            <a:ext cx="6696744" cy="302433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267744" y="5301208"/>
            <a:ext cx="34334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КАСТАНЬЕТЫ</a:t>
            </a:r>
            <a:endParaRPr lang="ru-RU" sz="4000" b="1" dirty="0"/>
          </a:p>
        </p:txBody>
      </p:sp>
      <p:pic>
        <p:nvPicPr>
          <p:cNvPr id="5123" name="Picture 3" descr="C:\Documents and Settings\Admin\Рабочий стол\$_57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35080" y="4149080"/>
            <a:ext cx="2708920" cy="2708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136904" cy="27809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</a:t>
            </a:r>
            <a:r>
              <a:rPr lang="ru-RU" sz="3100" dirty="0" smtClean="0"/>
              <a:t>,,,,               ,,,                </a:t>
            </a:r>
            <a:r>
              <a:rPr lang="ru-RU" sz="3100" dirty="0" err="1" smtClean="0"/>
              <a:t>у=и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Содержимое 4" descr="https://studfile.net/html/2706/542/html_a2prL8yagg.mywQ/img-tRCyJH.jpg"/>
          <p:cNvPicPr>
            <a:picLocks noGrp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060848"/>
            <a:ext cx="2088232" cy="2251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4" name="Picture 2" descr="https://get.pxhere.com/photo/cloud-sky-atmosphere-moon-full-moon-moonlight-trees-great-crescent-windsor-month-astronomical-object-celestial-event-12822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276872"/>
            <a:ext cx="2880320" cy="2202173"/>
          </a:xfrm>
          <a:prstGeom prst="rect">
            <a:avLst/>
          </a:prstGeom>
          <a:noFill/>
        </p:spPr>
      </p:pic>
      <p:pic>
        <p:nvPicPr>
          <p:cNvPr id="8" name="Рисунок 7" descr="https://img2.freepng.ru/20180505/apq/kisspng-walnut-health-eating-kneadlessly-simple-5aed46e0881545.6680443615254996165574.jpg"/>
          <p:cNvPicPr/>
          <p:nvPr/>
        </p:nvPicPr>
        <p:blipFill>
          <a:blip r:embed="rId4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2276872"/>
            <a:ext cx="266429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83568" y="5013176"/>
            <a:ext cx="35750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МАНДОЛИНА</a:t>
            </a:r>
            <a:endParaRPr lang="ru-RU" sz="4000" b="1" dirty="0"/>
          </a:p>
        </p:txBody>
      </p:sp>
      <p:pic>
        <p:nvPicPr>
          <p:cNvPr id="1026" name="Picture 2" descr="C:\Documents and Settings\Admin\Рабочий стол\vasco-md-10-mandolina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031713">
            <a:off x="5677292" y="4263529"/>
            <a:ext cx="3315937" cy="210716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79513" y="332656"/>
            <a:ext cx="7848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РАЗГАДАЙТЕ НАЗВАНИЕ МУЗЫКАЛЬНОГО 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ИНСТРУМЕНТА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1684868718_polinka-top-p-kran-kartinka-dlya-detei-instagram-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700808"/>
            <a:ext cx="1728192" cy="1852622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988840"/>
            <a:ext cx="2649894" cy="1656184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lg_8524a5894b58d2f2ae3cf42f94d45cd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1628800"/>
            <a:ext cx="1475057" cy="139149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339753" y="1412776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,,</a:t>
            </a:r>
            <a:endParaRPr lang="ru-RU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87824" y="2060848"/>
            <a:ext cx="569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М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788024" y="1268760"/>
            <a:ext cx="720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,,,</a:t>
            </a:r>
            <a:endParaRPr lang="ru-RU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868144" y="1124744"/>
            <a:ext cx="6297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,</a:t>
            </a:r>
            <a:endParaRPr lang="ru-RU" sz="4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444208" y="1124744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А  И</a:t>
            </a:r>
            <a:endParaRPr lang="ru-RU" sz="2800" b="1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6444208" y="1268760"/>
            <a:ext cx="432048" cy="21602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611560" y="4797152"/>
            <a:ext cx="3888432" cy="108012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ТАМБУРИН</a:t>
            </a:r>
            <a:endParaRPr lang="ru-RU" sz="4000" b="1" dirty="0"/>
          </a:p>
        </p:txBody>
      </p:sp>
      <p:pic>
        <p:nvPicPr>
          <p:cNvPr id="1031" name="Picture 7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301515">
            <a:off x="4963710" y="4319122"/>
            <a:ext cx="3370335" cy="1987441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23528" y="0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РАЗГАДАЙТЕ  НАЗВАНИЕ МУЗЫКАЛЬНОГО 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ИНСТРУМЕНТА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2843</TotalTime>
  <Words>264</Words>
  <Application>Microsoft Office PowerPoint</Application>
  <PresentationFormat>Экран (4:3)</PresentationFormat>
  <Paragraphs>98</Paragraphs>
  <Slides>16</Slides>
  <Notes>0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  интерактивные задания. активизация познавательной деятельности на уроках музыки  </vt:lpstr>
      <vt:lpstr>Модуль5 </vt:lpstr>
      <vt:lpstr>Символы разных стран</vt:lpstr>
      <vt:lpstr>ИРЛАНДИЯ</vt:lpstr>
      <vt:lpstr>ИСПАНИЯ</vt:lpstr>
      <vt:lpstr>О какой стране пойдет речь на уроке?</vt:lpstr>
      <vt:lpstr>Разгадайте название музыкального инструмента</vt:lpstr>
      <vt:lpstr>          ,,,,               ,,,                у=и  </vt:lpstr>
      <vt:lpstr>Слайд 9</vt:lpstr>
      <vt:lpstr>Найдите пару</vt:lpstr>
      <vt:lpstr>Послушайте  музыку и определите музыкальный инструмент</vt:lpstr>
      <vt:lpstr> О каком русском композиторе идет речь?  </vt:lpstr>
      <vt:lpstr>Слайд 13</vt:lpstr>
      <vt:lpstr>О какой стране пойдет речь на уроке?</vt:lpstr>
      <vt:lpstr>О какой стране пойдет речь на уроке?</vt:lpstr>
      <vt:lpstr>музыкальный фольклор народов Азии. япония и китай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Истоки</dc:title>
  <dc:creator>Любовь Явитовна</dc:creator>
  <cp:lastModifiedBy>1395358</cp:lastModifiedBy>
  <cp:revision>429</cp:revision>
  <dcterms:created xsi:type="dcterms:W3CDTF">2014-09-02T08:36:41Z</dcterms:created>
  <dcterms:modified xsi:type="dcterms:W3CDTF">2024-05-02T15:31:57Z</dcterms:modified>
</cp:coreProperties>
</file>