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F1DC-0B1E-471F-91EA-984413C39C47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EFBA067-5030-4FFA-9866-8A62A9C2C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8794F-CDC6-42A2-96D0-400242D46A61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5850-FAE9-4D82-8227-C90E6F8FD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E2EB0-F672-4151-B50F-88757DF93323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92742-5812-4F85-9221-9945D189A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BB854-80DA-4347-857F-AF0B43F67906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30C1B-09F7-4425-97D3-30EB3425F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29227-18AA-4E50-8994-F90CC47E7587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F29EB-F614-464F-AD7C-586CB3E03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93977-B6F9-4EA9-9BD6-17FAEFA5106A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9D59E-7F6C-42B3-9FF7-9EC00502E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402A9-6621-4CCC-A60C-8B1E85E4AB64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24753-4FD8-4851-BCDA-50425D405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C7C24-140F-4FF0-8EA1-A626E59EEA44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87FEA-0518-4CF0-925E-69741C083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03162-B9A8-4735-BE35-A61CA76C33B0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076BA-138F-400A-BDF1-C5A0D8EDA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93D3E-36A5-45DC-91BB-EE9D8A035CE2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923C-F64A-4DCF-B4A9-04AA4F91B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6DE40-CCC2-4370-B93B-5125CE8476F7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5C138-BDA4-45D9-AA8F-3543FA0C9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CC0A0F-B1FA-42BF-A82C-E1B0F61F2C45}" type="datetimeFigureOut">
              <a:rPr lang="ru-RU"/>
              <a:pPr>
                <a:defRPr/>
              </a:pPr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A295087B-546C-4670-97FC-06D60C4BB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\Downloads\114_Russkii_ustnii_dremota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mtClean="0"/>
              <a:t>114. Дремота, зевота, парфянская стрела, стрелы Амура, забрала</a:t>
            </a:r>
          </a:p>
        </p:txBody>
      </p:sp>
      <p:pic>
        <p:nvPicPr>
          <p:cNvPr id="4" name="114_Russkii_ustnii_dremo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0113" y="5749925"/>
            <a:ext cx="5032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2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732588" y="4005263"/>
            <a:ext cx="2181225" cy="2628900"/>
          </a:xfrm>
        </p:spPr>
      </p:pic>
      <p:sp>
        <p:nvSpPr>
          <p:cNvPr id="4" name="Прямоугольник 3"/>
          <p:cNvSpPr/>
          <p:nvPr/>
        </p:nvSpPr>
        <p:spPr>
          <a:xfrm>
            <a:off x="1547664" y="332656"/>
            <a:ext cx="6363666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Бродили по дороге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Дремота и Зевота,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Дремота забегала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 калитки и ворота…</a:t>
            </a: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861048"/>
            <a:ext cx="33009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С.Я. Маршак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109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188640"/>
            <a:ext cx="3818353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дрем</a:t>
            </a:r>
            <a:r>
              <a:rPr lang="ru-RU" sz="7200" b="1" u="sng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ru-RU" sz="7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та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196752"/>
            <a:ext cx="3550973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зев</a:t>
            </a:r>
            <a:r>
              <a:rPr lang="ru-RU" sz="8800" b="1" u="sng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</a:t>
            </a:r>
            <a:r>
              <a:rPr lang="ru-RU" sz="8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та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6" name="Рисунок 5" descr="964f68bffcb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924175"/>
            <a:ext cx="271462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500438"/>
            <a:ext cx="2503487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65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9351" y="332656"/>
            <a:ext cx="8582541" cy="25545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Слепой тоски моей не множь,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Не заводи о прежнем слова,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И, друг заботливый, больного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В его дремоте не тревожь!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3284984"/>
            <a:ext cx="545482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Е.А. Баратынский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7" name="Рисунок 6" descr="b90423c15fd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49725"/>
            <a:ext cx="3811588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225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36ad1am2mudgv537j4f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2571750"/>
            <a:ext cx="5715000" cy="4286250"/>
          </a:xfrm>
        </p:spPr>
      </p:pic>
      <p:sp>
        <p:nvSpPr>
          <p:cNvPr id="4" name="Прямоугольник 3"/>
          <p:cNvSpPr/>
          <p:nvPr/>
        </p:nvSpPr>
        <p:spPr>
          <a:xfrm>
            <a:off x="827584" y="260648"/>
            <a:ext cx="7357592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Парфянская стрела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56792"/>
            <a:ext cx="74448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Меткий, коварный удар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101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r>
              <a:rPr lang="ru-RU" smtClean="0"/>
              <a:t>Происхождение фразеологизма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052513"/>
            <a:ext cx="8642350" cy="5400675"/>
          </a:xfrm>
        </p:spPr>
        <p:txBody>
          <a:bodyPr>
            <a:normAutofit/>
          </a:bodyPr>
          <a:lstStyle/>
          <a:p>
            <a:pPr indent="342900">
              <a:buFont typeface="Wingdings 2" pitchFamily="18" charset="2"/>
              <a:buNone/>
            </a:pPr>
            <a:r>
              <a:rPr lang="ru-RU" sz="2400" smtClean="0"/>
              <a:t>От древнего азиатского народа – </a:t>
            </a:r>
            <a:r>
              <a:rPr lang="ru-RU" sz="2400" smtClean="0">
                <a:solidFill>
                  <a:srgbClr val="FF0000"/>
                </a:solidFill>
              </a:rPr>
              <a:t>парфян</a:t>
            </a:r>
            <a:r>
              <a:rPr lang="ru-RU" sz="2400" smtClean="0"/>
              <a:t>. Парфяне славились как меткие стрелки. В сражении они часто прибегали к хитроумному приёму – </a:t>
            </a:r>
            <a:r>
              <a:rPr lang="ru-RU" sz="2400" smtClean="0">
                <a:solidFill>
                  <a:srgbClr val="00B050"/>
                </a:solidFill>
              </a:rPr>
              <a:t>притворно обращались в бегство</a:t>
            </a:r>
            <a:r>
              <a:rPr lang="ru-RU" sz="2400" smtClean="0"/>
              <a:t>. Когда же противник, успокоившись, терял бдительность, парфяне возвращались и ,осыпая неприятеля градом стрел, поражали его. </a:t>
            </a:r>
          </a:p>
          <a:p>
            <a:pPr indent="342900">
              <a:buFont typeface="Wingdings 2" pitchFamily="18" charset="2"/>
              <a:buNone/>
            </a:pPr>
            <a:r>
              <a:rPr lang="ru-RU" sz="2400" smtClean="0"/>
              <a:t>Именно поэтому выражение «парфянская стрела» стало употребляться и в значении </a:t>
            </a:r>
            <a:r>
              <a:rPr lang="ru-RU" sz="3200" u="sng" smtClean="0">
                <a:solidFill>
                  <a:srgbClr val="0070C0"/>
                </a:solidFill>
              </a:rPr>
              <a:t>«находчивый довод, приберегаемый к концу спора и приводящий собеседника в замешательство»,</a:t>
            </a:r>
            <a:r>
              <a:rPr lang="ru-RU" sz="2400" smtClean="0">
                <a:solidFill>
                  <a:srgbClr val="0070C0"/>
                </a:solidFill>
              </a:rPr>
              <a:t>  </a:t>
            </a:r>
            <a:r>
              <a:rPr lang="ru-RU" sz="2400" smtClean="0"/>
              <a:t>и как название </a:t>
            </a:r>
            <a:r>
              <a:rPr lang="ru-RU" sz="3200" u="sng" smtClean="0">
                <a:solidFill>
                  <a:srgbClr val="7030A0"/>
                </a:solidFill>
              </a:rPr>
              <a:t>«меткого коварного удара»</a:t>
            </a:r>
            <a:endParaRPr lang="ru-RU" sz="2400" u="sng" smtClean="0">
              <a:solidFill>
                <a:srgbClr val="7030A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406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4360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3770313"/>
            <a:ext cx="2017712" cy="3087687"/>
          </a:xfrm>
        </p:spPr>
      </p:pic>
      <p:sp>
        <p:nvSpPr>
          <p:cNvPr id="4" name="Прямоугольник 3"/>
          <p:cNvSpPr/>
          <p:nvPr/>
        </p:nvSpPr>
        <p:spPr>
          <a:xfrm>
            <a:off x="1475656" y="260648"/>
            <a:ext cx="5929060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Стрелы Амура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1973" y="1556792"/>
            <a:ext cx="6521401" cy="212365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Символ любви,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овладение чувствами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другого человека</a:t>
            </a:r>
            <a:endParaRPr lang="ru-RU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  <a:cs typeface="+mn-cs"/>
            </a:endParaRPr>
          </a:p>
        </p:txBody>
      </p:sp>
      <p:pic>
        <p:nvPicPr>
          <p:cNvPr id="7" name="Рисунок 6" descr="FBabyCupid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860800"/>
            <a:ext cx="25860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99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45720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форме прошедшего времени женского рода – ЗАБРАЛ</a:t>
            </a:r>
            <a:r>
              <a:rPr lang="ru-RU" sz="4400" b="1" u="sng" dirty="0" smtClean="0"/>
              <a:t>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4400" dirty="0" smtClean="0"/>
              <a:t>убрал</a:t>
            </a:r>
            <a:r>
              <a:rPr lang="ru-RU" sz="7100" b="1" u="sng" dirty="0" smtClean="0"/>
              <a:t>а</a:t>
            </a:r>
            <a:endParaRPr lang="ru-RU" sz="4400" b="1" u="sng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4400" dirty="0" smtClean="0"/>
              <a:t>прибрал</a:t>
            </a:r>
            <a:r>
              <a:rPr lang="ru-RU" sz="7100" b="1" u="sng" dirty="0" smtClean="0"/>
              <a:t>а</a:t>
            </a:r>
            <a:endParaRPr lang="ru-RU" sz="6600" b="1" u="sng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4400" dirty="0" smtClean="0"/>
              <a:t>перебрал</a:t>
            </a:r>
            <a:r>
              <a:rPr lang="ru-RU" sz="7100" b="1" u="sng" dirty="0" smtClean="0"/>
              <a:t>а</a:t>
            </a:r>
            <a:r>
              <a:rPr lang="ru-RU" sz="4400" dirty="0" smtClean="0"/>
              <a:t>сь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b="1" u="sng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остальных формах – ЗАБР</a:t>
            </a:r>
            <a:r>
              <a:rPr lang="ru-RU" sz="4400" b="1" u="sng" dirty="0" smtClean="0"/>
              <a:t>А</a:t>
            </a:r>
            <a:r>
              <a:rPr lang="ru-RU" dirty="0" smtClean="0"/>
              <a:t>Л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4400" dirty="0" smtClean="0"/>
              <a:t>забр</a:t>
            </a:r>
            <a:r>
              <a:rPr lang="ru-RU" sz="6600" b="1" u="sng" dirty="0" smtClean="0"/>
              <a:t>а</a:t>
            </a:r>
            <a:r>
              <a:rPr lang="ru-RU" sz="4400" dirty="0" smtClean="0"/>
              <a:t>ли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4400" dirty="0" smtClean="0"/>
              <a:t>забр</a:t>
            </a:r>
            <a:r>
              <a:rPr lang="ru-RU" sz="6600" b="1" u="sng" dirty="0" smtClean="0"/>
              <a:t>а</a:t>
            </a:r>
            <a:r>
              <a:rPr lang="ru-RU" sz="4400" dirty="0" smtClean="0"/>
              <a:t>ло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299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Забр</a:t>
            </a:r>
            <a:r>
              <a:rPr lang="ru-RU" sz="5400" b="1" u="sng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А</a:t>
            </a:r>
            <a:r>
              <a:rPr lang="ru-RU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ла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404664"/>
            <a:ext cx="2994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Забрал</a:t>
            </a:r>
            <a:r>
              <a:rPr lang="ru-RU" sz="5400" b="1" u="sng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А</a:t>
            </a:r>
            <a:endParaRPr lang="ru-RU" sz="5400" b="1" u="sng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370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7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3|1.9|3.5|5.9|2.9|1.5|2.9|1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90</Words>
  <Application>Microsoft Office PowerPoint</Application>
  <PresentationFormat>Экран (4:3)</PresentationFormat>
  <Paragraphs>11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Cambria</vt:lpstr>
      <vt:lpstr>Arial</vt:lpstr>
      <vt:lpstr>Calibri</vt:lpstr>
      <vt:lpstr>Wingdings 2</vt:lpstr>
      <vt:lpstr>Perpetua</vt:lpstr>
      <vt:lpstr>Справедливость</vt:lpstr>
      <vt:lpstr>Справедливость</vt:lpstr>
      <vt:lpstr>Справедливость</vt:lpstr>
      <vt:lpstr>Справедливость</vt:lpstr>
      <vt:lpstr>Справедливость</vt:lpstr>
      <vt:lpstr>114. Дремота, зевота, парфянская стрела, стрелы Амура, забрала</vt:lpstr>
      <vt:lpstr>Слайд 2</vt:lpstr>
      <vt:lpstr>Слайд 3</vt:lpstr>
      <vt:lpstr>Слайд 4</vt:lpstr>
      <vt:lpstr>Слайд 5</vt:lpstr>
      <vt:lpstr>Происхождение фразеологизма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114. Дремота, зевота, парфянская стрела</dc:title>
  <dc:creator>Мельникова</dc:creator>
  <cp:lastModifiedBy>Елена</cp:lastModifiedBy>
  <cp:revision>8</cp:revision>
  <dcterms:created xsi:type="dcterms:W3CDTF">2014-10-07T17:42:35Z</dcterms:created>
  <dcterms:modified xsi:type="dcterms:W3CDTF">2018-10-22T14:20:27Z</dcterms:modified>
</cp:coreProperties>
</file>