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  <p:sldId id="260" r:id="rId3"/>
    <p:sldId id="259" r:id="rId4"/>
    <p:sldId id="258" r:id="rId5"/>
    <p:sldId id="262" r:id="rId6"/>
    <p:sldId id="263" r:id="rId7"/>
    <p:sldId id="261" r:id="rId8"/>
    <p:sldId id="265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253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6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33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4304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44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6376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80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621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9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4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8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90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23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20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97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75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771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007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0422" y="476672"/>
            <a:ext cx="8280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>
                <a:solidFill>
                  <a:srgbClr val="002060"/>
                </a:solidFill>
                <a:latin typeface="Cambria" pitchFamily="18" charset="0"/>
              </a:rPr>
              <a:t>Работа с родителями в нетрадиционной </a:t>
            </a:r>
            <a:r>
              <a:rPr lang="ru-RU" sz="7200" dirty="0" smtClean="0">
                <a:solidFill>
                  <a:srgbClr val="002060"/>
                </a:solidFill>
                <a:latin typeface="Cambria" pitchFamily="18" charset="0"/>
              </a:rPr>
              <a:t>форме  </a:t>
            </a:r>
            <a:r>
              <a:rPr lang="ru-RU" sz="4800" dirty="0" smtClean="0">
                <a:solidFill>
                  <a:srgbClr val="C00000"/>
                </a:solidFill>
                <a:latin typeface="Cambria" pitchFamily="18" charset="0"/>
              </a:rPr>
              <a:t>«Юные экологи»</a:t>
            </a:r>
          </a:p>
          <a:p>
            <a:pPr algn="ctr"/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(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в средней группе)</a:t>
            </a:r>
            <a:endParaRPr lang="ru-RU" sz="3600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17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666" y="44624"/>
            <a:ext cx="8730827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7030A0"/>
                </a:solidFill>
              </a:rPr>
              <a:t>«Семья  </a:t>
            </a:r>
            <a:r>
              <a:rPr lang="ru-RU" sz="2400" b="1" dirty="0">
                <a:solidFill>
                  <a:srgbClr val="7030A0"/>
                </a:solidFill>
              </a:rPr>
              <a:t>— это первичная среда, где человек должен учиться творить </a:t>
            </a:r>
            <a:r>
              <a:rPr lang="ru-RU" sz="2400" b="1" dirty="0" smtClean="0">
                <a:solidFill>
                  <a:srgbClr val="7030A0"/>
                </a:solidFill>
              </a:rPr>
              <a:t>добро»</a:t>
            </a:r>
          </a:p>
          <a:p>
            <a:pPr algn="r"/>
            <a:r>
              <a:rPr lang="ru-RU" sz="2400" b="1" dirty="0" smtClean="0">
                <a:solidFill>
                  <a:srgbClr val="7030A0"/>
                </a:solidFill>
              </a:rPr>
              <a:t>В.А. Сухомлинский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Цель</a:t>
            </a:r>
            <a:r>
              <a:rPr lang="ru-RU" sz="2800" b="1" dirty="0">
                <a:solidFill>
                  <a:srgbClr val="C00000"/>
                </a:solidFill>
              </a:rPr>
              <a:t>: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latin typeface="Arial Black" pitchFamily="34" charset="0"/>
              </a:rPr>
              <a:t>Повышение уровня экологической компетентности родителей. 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Задачи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:</a:t>
            </a: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  <a:p>
            <a:pPr algn="just"/>
            <a:r>
              <a:rPr lang="ru-RU" sz="2200" b="1" dirty="0" smtClean="0">
                <a:latin typeface="Arial Black" pitchFamily="34" charset="0"/>
              </a:rPr>
              <a:t>Эмоциональное </a:t>
            </a:r>
            <a:r>
              <a:rPr lang="ru-RU" sz="2200" b="1" dirty="0">
                <a:latin typeface="Arial Black" pitchFamily="34" charset="0"/>
              </a:rPr>
              <a:t>сближение всех участников образовательного процесса, организация их общения в неформальной обстановке.</a:t>
            </a:r>
          </a:p>
          <a:p>
            <a:pPr marL="360363" indent="-273050" algn="just">
              <a:buFont typeface="+mj-lt"/>
              <a:buAutoNum type="arabicPeriod"/>
            </a:pPr>
            <a:r>
              <a:rPr lang="ru-RU" sz="2200" b="1" dirty="0" smtClean="0">
                <a:latin typeface="Arial Black" pitchFamily="34" charset="0"/>
              </a:rPr>
              <a:t> Формировать</a:t>
            </a:r>
            <a:r>
              <a:rPr lang="ru-RU" sz="2200" b="1" dirty="0">
                <a:latin typeface="Arial Black" pitchFamily="34" charset="0"/>
              </a:rPr>
              <a:t> умение критично оценивать себя как родителя, свою воспитательскую деятельность.</a:t>
            </a:r>
          </a:p>
          <a:p>
            <a:pPr marL="360363" indent="-273050">
              <a:buFont typeface="+mj-lt"/>
              <a:buAutoNum type="arabicPeriod"/>
            </a:pPr>
            <a:r>
              <a:rPr lang="ru-RU" sz="2200" dirty="0" smtClean="0">
                <a:latin typeface="Arial Black" pitchFamily="34" charset="0"/>
              </a:rPr>
              <a:t> Создать </a:t>
            </a:r>
            <a:r>
              <a:rPr lang="ru-RU" sz="2200" dirty="0">
                <a:latin typeface="Arial Black" pitchFamily="34" charset="0"/>
              </a:rPr>
              <a:t>непринужденную, комфортную обстановку;</a:t>
            </a:r>
          </a:p>
          <a:p>
            <a:pPr marL="360363" indent="-273050">
              <a:buFont typeface="+mj-lt"/>
              <a:buAutoNum type="arabicPeriod"/>
            </a:pPr>
            <a:r>
              <a:rPr lang="ru-RU" sz="2200" dirty="0" smtClean="0">
                <a:latin typeface="Arial Black" pitchFamily="34" charset="0"/>
              </a:rPr>
              <a:t> </a:t>
            </a:r>
            <a:r>
              <a:rPr lang="ru-RU" sz="2200" dirty="0">
                <a:latin typeface="Arial Black" pitchFamily="34" charset="0"/>
              </a:rPr>
              <a:t>Вовлечь родителей в активную работу;</a:t>
            </a:r>
          </a:p>
          <a:p>
            <a:pPr marL="360363" indent="-273050">
              <a:buFont typeface="+mj-lt"/>
              <a:buAutoNum type="arabicPeriod"/>
            </a:pPr>
            <a:r>
              <a:rPr lang="ru-RU" sz="2200" dirty="0" smtClean="0">
                <a:latin typeface="Arial Black" pitchFamily="34" charset="0"/>
              </a:rPr>
              <a:t> Расширить </a:t>
            </a:r>
            <a:r>
              <a:rPr lang="ru-RU" sz="2200" dirty="0">
                <a:latin typeface="Arial Black" pitchFamily="34" charset="0"/>
              </a:rPr>
              <a:t>знания и представления </a:t>
            </a:r>
            <a:r>
              <a:rPr lang="ru-RU" sz="2200" b="1" dirty="0">
                <a:latin typeface="Arial Black" pitchFamily="34" charset="0"/>
              </a:rPr>
              <a:t>родителей об образе современного ребенка и его родителей</a:t>
            </a:r>
            <a:r>
              <a:rPr lang="ru-RU" sz="2200" dirty="0">
                <a:latin typeface="Arial Black" pitchFamily="34" charset="0"/>
              </a:rPr>
              <a:t>.</a:t>
            </a:r>
          </a:p>
          <a:p>
            <a:pPr marL="360363" indent="-273050">
              <a:buFont typeface="+mj-lt"/>
              <a:buAutoNum type="arabicPeriod"/>
            </a:pPr>
            <a:r>
              <a:rPr lang="ru-RU" sz="2200" dirty="0" smtClean="0">
                <a:latin typeface="Arial Black" pitchFamily="34" charset="0"/>
              </a:rPr>
              <a:t> Повысить </a:t>
            </a:r>
            <a:r>
              <a:rPr lang="ru-RU" sz="2200" dirty="0">
                <a:latin typeface="Arial Black" pitchFamily="34" charset="0"/>
              </a:rPr>
              <a:t>уровень педагогической культуры </a:t>
            </a:r>
            <a:r>
              <a:rPr lang="ru-RU" sz="2200" b="1" dirty="0">
                <a:latin typeface="Arial Black" pitchFamily="34" charset="0"/>
              </a:rPr>
              <a:t>родителей</a:t>
            </a:r>
            <a:r>
              <a:rPr lang="ru-RU" sz="2200" dirty="0">
                <a:latin typeface="Arial Black" pitchFamily="34" charset="0"/>
              </a:rPr>
              <a:t>.</a:t>
            </a:r>
          </a:p>
          <a:p>
            <a:endParaRPr lang="ru-RU" sz="24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3546" y="1082117"/>
            <a:ext cx="8335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itchFamily="18" charset="0"/>
              </a:rPr>
              <a:t>		</a:t>
            </a:r>
            <a:endParaRPr lang="ru-RU" sz="20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1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724" y="116632"/>
            <a:ext cx="866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ПЛАН РОДИТЕЛЬСКОГО СОБРАН</a:t>
            </a:r>
            <a:r>
              <a:rPr lang="ru-RU" sz="3200" dirty="0">
                <a:solidFill>
                  <a:srgbClr val="C00000"/>
                </a:solidFill>
                <a:latin typeface="Arial Black" pitchFamily="34" charset="0"/>
              </a:rPr>
              <a:t>ИЯ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715897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3888" lvl="2" indent="-263525">
              <a:buFont typeface="+mj-lt"/>
              <a:buAutoNum type="romanUcPeriod"/>
            </a:pPr>
            <a:r>
              <a:rPr lang="kk-KZ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Организационный </a:t>
            </a:r>
            <a:r>
              <a:rPr lang="kk-KZ" sz="3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момнет</a:t>
            </a:r>
            <a:r>
              <a:rPr lang="ru-RU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623888" indent="-350838"/>
            <a:r>
              <a:rPr lang="kk-KZ" sz="2400" b="1" dirty="0" smtClean="0">
                <a:solidFill>
                  <a:srgbClr val="7030A0"/>
                </a:solidFill>
              </a:rPr>
              <a:t>1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r>
              <a:rPr lang="kk-KZ" sz="2800" dirty="0" smtClean="0">
                <a:solidFill>
                  <a:srgbClr val="002060"/>
                </a:solidFill>
              </a:rPr>
              <a:t> </a:t>
            </a: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Приветствие;</a:t>
            </a:r>
          </a:p>
          <a:p>
            <a:pPr marL="623888" indent="-350838"/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2. </a:t>
            </a:r>
            <a:r>
              <a:rPr lang="kk-KZ" sz="2400" b="1" dirty="0" smtClean="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kk-KZ" sz="2400" b="1" smtClean="0">
                <a:solidFill>
                  <a:srgbClr val="002060"/>
                </a:solidFill>
                <a:latin typeface="Arial Black" pitchFamily="34" charset="0"/>
              </a:rPr>
              <a:t>Круг добра»;</a:t>
            </a:r>
            <a:endParaRPr lang="kk-KZ" sz="2400" b="1" dirty="0">
              <a:solidFill>
                <a:srgbClr val="002060"/>
              </a:solidFill>
              <a:latin typeface="Arial Black" pitchFamily="34" charset="0"/>
            </a:endParaRPr>
          </a:p>
          <a:p>
            <a:pPr marL="623888" indent="-350838"/>
            <a:r>
              <a:rPr lang="en-US" sz="3600" dirty="0">
                <a:latin typeface="Arial Black" pitchFamily="34" charset="0"/>
              </a:rPr>
              <a:t>II</a:t>
            </a:r>
            <a:r>
              <a:rPr lang="ru-RU" sz="3600" dirty="0">
                <a:latin typeface="Arial Black" pitchFamily="34" charset="0"/>
              </a:rPr>
              <a:t>.  Основная часть </a:t>
            </a:r>
            <a:endParaRPr lang="kk-KZ" sz="3600" dirty="0">
              <a:latin typeface="Arial Black" pitchFamily="34" charset="0"/>
            </a:endParaRPr>
          </a:p>
          <a:p>
            <a:pPr marL="623888" indent="-350838" algn="just">
              <a:buAutoNum type="arabicPeriod"/>
            </a:pP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Показ презентации о взаимодействии детей с природой в группе и на  прогулке</a:t>
            </a:r>
            <a:r>
              <a:rPr lang="kk-KZ" sz="2400" b="1" dirty="0" smtClean="0">
                <a:solidFill>
                  <a:srgbClr val="002060"/>
                </a:solidFill>
                <a:latin typeface="Arial Black" pitchFamily="34" charset="0"/>
              </a:rPr>
              <a:t>;</a:t>
            </a:r>
          </a:p>
          <a:p>
            <a:pPr marL="623888" indent="-350838" algn="just">
              <a:buAutoNum type="arabicPeriod"/>
            </a:pPr>
            <a:r>
              <a:rPr lang="kk-KZ" sz="2400" b="1" dirty="0" smtClean="0">
                <a:solidFill>
                  <a:srgbClr val="002060"/>
                </a:solidFill>
                <a:latin typeface="Arial Black" pitchFamily="34" charset="0"/>
              </a:rPr>
              <a:t>Д/И. </a:t>
            </a: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kk-KZ" sz="2400" b="1" dirty="0" smtClean="0">
                <a:solidFill>
                  <a:srgbClr val="002060"/>
                </a:solidFill>
                <a:latin typeface="Arial Black" pitchFamily="34" charset="0"/>
              </a:rPr>
              <a:t> детьми: «Что вредит природе?»</a:t>
            </a:r>
            <a:endParaRPr lang="kk-KZ" sz="2400" b="1" dirty="0">
              <a:solidFill>
                <a:srgbClr val="002060"/>
              </a:solidFill>
              <a:latin typeface="Arial Black" pitchFamily="34" charset="0"/>
            </a:endParaRPr>
          </a:p>
          <a:p>
            <a:pPr marL="623888" indent="-350838" algn="just">
              <a:buAutoNum type="arabicPeriod"/>
            </a:pP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Сюжетно- ролевая игра: «Сортируем мусор правильно»  </a:t>
            </a:r>
          </a:p>
          <a:p>
            <a:pPr marL="623888" indent="-350838" algn="just">
              <a:buAutoNum type="arabicPeriod"/>
            </a:pP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Изготовление поделок из вторичного сырья.</a:t>
            </a:r>
          </a:p>
          <a:p>
            <a:pPr marL="623888" indent="-350838" algn="just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Декламированные детьми стихотворений о природе </a:t>
            </a:r>
          </a:p>
          <a:p>
            <a:pPr marL="623888" indent="-350838" algn="just"/>
            <a:r>
              <a:rPr lang="en-US" sz="3600" b="1" dirty="0">
                <a:latin typeface="Arial Black" pitchFamily="34" charset="0"/>
              </a:rPr>
              <a:t>III. </a:t>
            </a:r>
            <a:r>
              <a:rPr lang="ru-RU" sz="3600" b="1" dirty="0">
                <a:latin typeface="Arial Black" pitchFamily="34" charset="0"/>
              </a:rPr>
              <a:t>Рефлексия.</a:t>
            </a:r>
          </a:p>
          <a:p>
            <a:pPr marL="623888" indent="-350838" algn="just">
              <a:buAutoNum type="arabicPeriod"/>
            </a:pP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Ответы на вопросы;</a:t>
            </a:r>
          </a:p>
          <a:p>
            <a:pPr marL="623888" indent="-350838" algn="just">
              <a:buAutoNum type="arabicPeriod"/>
            </a:pPr>
            <a:r>
              <a:rPr lang="kk-KZ" sz="2400" b="1" dirty="0">
                <a:solidFill>
                  <a:srgbClr val="002060"/>
                </a:solidFill>
                <a:latin typeface="Arial Black" pitchFamily="34" charset="0"/>
              </a:rPr>
              <a:t>Обмен впечатлениями.</a:t>
            </a:r>
          </a:p>
          <a:p>
            <a:pPr marL="857250" indent="-857250">
              <a:buFont typeface="+mj-lt"/>
              <a:buAutoNum type="romanUcPeriod"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341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220" y="116632"/>
            <a:ext cx="4451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фотообзор</a:t>
            </a:r>
            <a:endParaRPr lang="ru-RU" sz="5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" t="8328" r="19185" b="27697"/>
          <a:stretch/>
        </p:blipFill>
        <p:spPr bwMode="auto">
          <a:xfrm>
            <a:off x="4788024" y="232575"/>
            <a:ext cx="3995335" cy="2874195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54" y="3395972"/>
            <a:ext cx="3748240" cy="2740224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1026" name="Picture 2" descr="C:\Users\aser\Downloads\IMG-20240527-WA02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1" b="43164"/>
          <a:stretch/>
        </p:blipFill>
        <p:spPr bwMode="auto">
          <a:xfrm>
            <a:off x="557553" y="1268760"/>
            <a:ext cx="3624165" cy="1549978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79"/>
          <a:stretch/>
        </p:blipFill>
        <p:spPr bwMode="auto">
          <a:xfrm>
            <a:off x="4788024" y="3501008"/>
            <a:ext cx="3927264" cy="2635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1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310" y="36912"/>
            <a:ext cx="89562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i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Сбор и сортировка мусора</a:t>
            </a:r>
          </a:p>
        </p:txBody>
      </p:sp>
      <p:pic>
        <p:nvPicPr>
          <p:cNvPr id="6" name="Picture 4" descr="C:\Users\aser\Desktop\IMG-20240527-WA02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05064"/>
            <a:ext cx="3168352" cy="2548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aser\AppData\Local\Temp\962a9704-602a-4a8c-91c9-7eb75f25f8e5_Attachments_nikiforovanatala@yandex.ru_2024-10-12_23-25-48.zip.8e5\IMG-20240527-WA0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025458"/>
            <a:ext cx="3384375" cy="2763582"/>
          </a:xfrm>
          <a:prstGeom prst="rect">
            <a:avLst/>
          </a:prstGeom>
          <a:ln w="88900" cap="sq" cmpd="thickThin">
            <a:solidFill>
              <a:srgbClr val="66FF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0" name="Picture 4" descr="C:\Users\aser\Desktop\IMG-20240527-WA02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107" y="4141245"/>
            <a:ext cx="3168352" cy="25977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aser\Desktop\IMG-20240527-WA02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141245"/>
            <a:ext cx="3402414" cy="2459544"/>
          </a:xfrm>
          <a:prstGeom prst="rect">
            <a:avLst/>
          </a:prstGeom>
          <a:ln w="88900" cap="sq" cmpd="thickThin">
            <a:solidFill>
              <a:srgbClr val="66FF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4" descr="C:\Users\aser\Desktop\IMG-20240527-WA02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90" y="4141244"/>
            <a:ext cx="3522330" cy="2453093"/>
          </a:xfrm>
          <a:prstGeom prst="rect">
            <a:avLst/>
          </a:prstGeom>
          <a:ln w="88900" cap="sq" cmpd="thickThin">
            <a:solidFill>
              <a:srgbClr val="66FF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89" y="1001552"/>
            <a:ext cx="3437868" cy="2787488"/>
          </a:xfrm>
          <a:prstGeom prst="rect">
            <a:avLst/>
          </a:prstGeom>
          <a:ln w="88900" cap="sq" cmpd="thickThin">
            <a:solidFill>
              <a:srgbClr val="66FF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44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1360" y="188640"/>
            <a:ext cx="60260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Изготовление  деревьев</a:t>
            </a:r>
          </a:p>
          <a:p>
            <a:pPr algn="ctr"/>
            <a:r>
              <a:rPr lang="ru-RU" sz="3600" b="1" i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по временам года</a:t>
            </a:r>
          </a:p>
        </p:txBody>
      </p:sp>
      <p:pic>
        <p:nvPicPr>
          <p:cNvPr id="3079" name="Picture 7" descr="C:\Users\aser\AppData\Local\Temp\d77cbc3d-4356-4101-bef4-225ebd5fac64_Attachments_nikiforovanatala@yandex.ru_2024-10-12_23-25-48.zip.c64\IMG-20240527-WA01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9" b="13025"/>
          <a:stretch/>
        </p:blipFill>
        <p:spPr bwMode="auto">
          <a:xfrm>
            <a:off x="4946749" y="1592603"/>
            <a:ext cx="3225068" cy="2392049"/>
          </a:xfrm>
          <a:prstGeom prst="round2DiagRect">
            <a:avLst>
              <a:gd name="adj1" fmla="val 50000"/>
              <a:gd name="adj2" fmla="val 1727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5" name="Picture 5" descr="C:\Users\aser\AppData\Local\Temp\91f09a6d-e27d-4661-a2d6-09a8f8cdfe3d_Attachments_nikiforovanatala@yandex.ru_2024-10-12_23-25-48.zip.e3d\IMG-20240527-WA02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45"/>
          <a:stretch/>
        </p:blipFill>
        <p:spPr bwMode="auto">
          <a:xfrm>
            <a:off x="1153452" y="1664995"/>
            <a:ext cx="2986499" cy="2321330"/>
          </a:xfrm>
          <a:prstGeom prst="round2DiagRect">
            <a:avLst>
              <a:gd name="adj1" fmla="val 16667"/>
              <a:gd name="adj2" fmla="val 38634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3" b="1133"/>
          <a:stretch/>
        </p:blipFill>
        <p:spPr bwMode="auto">
          <a:xfrm>
            <a:off x="1071243" y="4400914"/>
            <a:ext cx="3076562" cy="2124429"/>
          </a:xfrm>
          <a:prstGeom prst="round2DiagRect">
            <a:avLst>
              <a:gd name="adj1" fmla="val 16667"/>
              <a:gd name="adj2" fmla="val 4387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9" t="5375" b="53580"/>
          <a:stretch/>
        </p:blipFill>
        <p:spPr bwMode="auto">
          <a:xfrm>
            <a:off x="4946749" y="4346750"/>
            <a:ext cx="3225068" cy="2232755"/>
          </a:xfrm>
          <a:prstGeom prst="round2DiagRect">
            <a:avLst>
              <a:gd name="adj1" fmla="val 45020"/>
              <a:gd name="adj2" fmla="val 1614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44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9869" y="153928"/>
            <a:ext cx="8944131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Arial Black" pitchFamily="34" charset="0"/>
              </a:rPr>
              <a:t>ВЫВОД: </a:t>
            </a:r>
            <a:endParaRPr lang="ru-RU" sz="24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Проведение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собрание 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форме  мастер - класса позволяют превратить родителей из пассивных слушателей в активных участников 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процесса;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 </a:t>
            </a:r>
            <a:endParaRPr lang="ru-RU" sz="28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Данная форма помогает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ктивизировать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внимание уставших родителей и способствовать более лёгкому запоминанию сути 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собрания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  <a:endParaRPr lang="ru-RU" sz="28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Повысить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интерес к вопросам  ознакомления детей с 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природой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Помогает  </a:t>
            </a:r>
            <a:r>
              <a:rPr lang="ru-RU" sz="28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преодолеть недоверие и враждебность во взаимоотношениях детей и </a:t>
            </a: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взрослых;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Нетрадиционные мероприятия  положительно влияют на развитие детей. </a:t>
            </a:r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1444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076103"/>
            <a:ext cx="8431213" cy="468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9150" y="116632"/>
            <a:ext cx="800411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Мастер класс- это отличный 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способ объединить 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детей и родителей.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9366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8004" y="3014216"/>
            <a:ext cx="54441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smtClean="0">
                <a:ln w="0">
                  <a:solidFill>
                    <a:srgbClr val="FFC000"/>
                  </a:solidFill>
                </a:ln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</a:t>
            </a:r>
          </a:p>
          <a:p>
            <a:pPr algn="ctr"/>
            <a:r>
              <a:rPr lang="ru-RU" sz="5400" b="1" cap="all" spc="0" smtClean="0">
                <a:ln w="0">
                  <a:solidFill>
                    <a:srgbClr val="FFC000"/>
                  </a:solidFill>
                </a:ln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spc="0" dirty="0">
                <a:ln w="0">
                  <a:solidFill>
                    <a:srgbClr val="FFC000"/>
                  </a:solidFill>
                </a:ln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2467991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279</TotalTime>
  <Words>174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aser</dc:creator>
  <cp:lastModifiedBy>aser</cp:lastModifiedBy>
  <cp:revision>71</cp:revision>
  <dcterms:created xsi:type="dcterms:W3CDTF">2024-10-12T16:11:22Z</dcterms:created>
  <dcterms:modified xsi:type="dcterms:W3CDTF">2024-10-28T12:14:28Z</dcterms:modified>
</cp:coreProperties>
</file>