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78" r:id="rId3"/>
    <p:sldId id="258" r:id="rId4"/>
    <p:sldId id="259" r:id="rId5"/>
    <p:sldId id="263" r:id="rId6"/>
    <p:sldId id="279" r:id="rId7"/>
    <p:sldId id="265" r:id="rId8"/>
    <p:sldId id="268" r:id="rId9"/>
    <p:sldId id="266" r:id="rId10"/>
    <p:sldId id="280" r:id="rId11"/>
    <p:sldId id="267" r:id="rId12"/>
    <p:sldId id="264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8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2F6C7A-2407-4B51-8C6D-FFA3A3C1FA01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FECC483-0FD6-482E-8BB7-3729B6DE3281}">
      <dgm:prSet phldrT="[Текст]" custT="1"/>
      <dgm:spPr>
        <a:solidFill>
          <a:schemeClr val="accent3">
            <a:alpha val="26000"/>
          </a:schemeClr>
        </a:solidFill>
      </dgm:spPr>
      <dgm:t>
        <a:bodyPr/>
        <a:lstStyle/>
        <a:p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Создает радостное рабочее настроение</a:t>
          </a:r>
          <a:endParaRPr lang="ru-RU" sz="1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C6C4989-A296-46D6-9B34-EFFD79312A43}" type="parTrans" cxnId="{EC4EF400-D65D-4684-89A6-971E049413A1}">
      <dgm:prSet/>
      <dgm:spPr/>
      <dgm:t>
        <a:bodyPr/>
        <a:lstStyle/>
        <a:p>
          <a:endParaRPr lang="ru-RU"/>
        </a:p>
      </dgm:t>
    </dgm:pt>
    <dgm:pt modelId="{11ABF074-19C4-4E54-BD05-2CB5A9A0966B}" type="sibTrans" cxnId="{EC4EF400-D65D-4684-89A6-971E049413A1}">
      <dgm:prSet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endParaRPr lang="ru-RU"/>
        </a:p>
      </dgm:t>
    </dgm:pt>
    <dgm:pt modelId="{E68ABB53-7C2A-451F-84B9-A8C944D4019B}">
      <dgm:prSet phldrT="[Текст]" custT="1"/>
      <dgm:spPr>
        <a:solidFill>
          <a:schemeClr val="accent3">
            <a:alpha val="26000"/>
          </a:schemeClr>
        </a:solidFill>
      </dgm:spPr>
      <dgm:t>
        <a:bodyPr/>
        <a:lstStyle/>
        <a:p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Вызывает у детей глубокое удовлетворение</a:t>
          </a:r>
          <a:endParaRPr lang="ru-RU" sz="1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D18E1D3-4BF2-445E-A10F-F33B060CB87E}" type="parTrans" cxnId="{7F5544EB-15E9-40DE-B378-B89D460B5E9B}">
      <dgm:prSet/>
      <dgm:spPr/>
      <dgm:t>
        <a:bodyPr/>
        <a:lstStyle/>
        <a:p>
          <a:endParaRPr lang="ru-RU"/>
        </a:p>
      </dgm:t>
    </dgm:pt>
    <dgm:pt modelId="{F0DE5A0B-5DDF-4FFA-A5D2-8700AAFD1464}" type="sibTrans" cxnId="{7F5544EB-15E9-40DE-B378-B89D460B5E9B}">
      <dgm:prSet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endParaRPr lang="ru-RU"/>
        </a:p>
      </dgm:t>
    </dgm:pt>
    <dgm:pt modelId="{E716CEF6-C114-4385-BC54-BB00537FBF42}">
      <dgm:prSet phldrT="[Текст]" custT="1"/>
      <dgm:spPr>
        <a:solidFill>
          <a:schemeClr val="accent3">
            <a:alpha val="26000"/>
          </a:schemeClr>
        </a:solidFill>
      </dgm:spPr>
      <dgm:t>
        <a:bodyPr/>
        <a:lstStyle/>
        <a:p>
          <a:r>
            <a:rPr lang="ru-RU" sz="1400" dirty="0" smtClean="0">
              <a:solidFill>
                <a:schemeClr val="tx1"/>
              </a:solidFill>
            </a:rPr>
            <a:t>Помогает сделать любой материал увлекательным</a:t>
          </a:r>
          <a:endParaRPr lang="ru-RU" sz="1400" dirty="0">
            <a:solidFill>
              <a:schemeClr val="tx1"/>
            </a:solidFill>
          </a:endParaRPr>
        </a:p>
      </dgm:t>
    </dgm:pt>
    <dgm:pt modelId="{EBD2386E-87E7-47B2-B031-1BBAF71EF346}" type="parTrans" cxnId="{20CE361C-A076-44CE-BC4F-927E6300E752}">
      <dgm:prSet/>
      <dgm:spPr/>
      <dgm:t>
        <a:bodyPr/>
        <a:lstStyle/>
        <a:p>
          <a:endParaRPr lang="ru-RU"/>
        </a:p>
      </dgm:t>
    </dgm:pt>
    <dgm:pt modelId="{772C9310-041B-46FA-BE5F-C8D2D004B4D6}" type="sibTrans" cxnId="{20CE361C-A076-44CE-BC4F-927E6300E752}">
      <dgm:prSet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endParaRPr lang="ru-RU"/>
        </a:p>
      </dgm:t>
    </dgm:pt>
    <dgm:pt modelId="{1B1780C5-F120-45B9-8FC4-E3FCBB303D99}">
      <dgm:prSet phldrT="[Текст]" custT="1"/>
      <dgm:spPr>
        <a:solidFill>
          <a:schemeClr val="accent3">
            <a:alpha val="26000"/>
          </a:schemeClr>
        </a:solidFill>
      </dgm:spPr>
      <dgm:t>
        <a:bodyPr/>
        <a:lstStyle/>
        <a:p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Облегчает процесс усвоения 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знаний</a:t>
          </a:r>
          <a:endParaRPr lang="ru-RU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131FE34-89FF-492C-A9B9-405ED104E8D2}" type="parTrans" cxnId="{3C360DFF-6646-459F-93B8-8C6A32EC2524}">
      <dgm:prSet/>
      <dgm:spPr/>
      <dgm:t>
        <a:bodyPr/>
        <a:lstStyle/>
        <a:p>
          <a:endParaRPr lang="ru-RU"/>
        </a:p>
      </dgm:t>
    </dgm:pt>
    <dgm:pt modelId="{E495AF59-63D6-4478-83C5-C08010BB80EA}" type="sibTrans" cxnId="{3C360DFF-6646-459F-93B8-8C6A32EC2524}">
      <dgm:prSet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endParaRPr lang="ru-RU"/>
        </a:p>
      </dgm:t>
    </dgm:pt>
    <dgm:pt modelId="{26B2BD94-3BFE-45A4-8422-985F4EEAE759}" type="pres">
      <dgm:prSet presAssocID="{EE2F6C7A-2407-4B51-8C6D-FFA3A3C1FA0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1804E13-BA7E-4F4C-9288-F8EB79A8BFDF}" type="pres">
      <dgm:prSet presAssocID="{1FECC483-0FD6-482E-8BB7-3729B6DE3281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84F9E2-020D-4802-A5BC-D50A980757A0}" type="pres">
      <dgm:prSet presAssocID="{1FECC483-0FD6-482E-8BB7-3729B6DE3281}" presName="spNode" presStyleCnt="0"/>
      <dgm:spPr/>
    </dgm:pt>
    <dgm:pt modelId="{525011B4-07F1-4AE8-838E-1944300DB247}" type="pres">
      <dgm:prSet presAssocID="{11ABF074-19C4-4E54-BD05-2CB5A9A0966B}" presName="sibTrans" presStyleLbl="sibTrans1D1" presStyleIdx="0" presStyleCnt="4"/>
      <dgm:spPr/>
      <dgm:t>
        <a:bodyPr/>
        <a:lstStyle/>
        <a:p>
          <a:endParaRPr lang="ru-RU"/>
        </a:p>
      </dgm:t>
    </dgm:pt>
    <dgm:pt modelId="{C6EC1E7F-B821-4EE6-93E5-EDBBB6934E60}" type="pres">
      <dgm:prSet presAssocID="{E68ABB53-7C2A-451F-84B9-A8C944D4019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1C682E-DE26-4654-8697-E0B999D7E828}" type="pres">
      <dgm:prSet presAssocID="{E68ABB53-7C2A-451F-84B9-A8C944D4019B}" presName="spNode" presStyleCnt="0"/>
      <dgm:spPr/>
    </dgm:pt>
    <dgm:pt modelId="{430E588D-1F7A-4CC1-A87C-039772115973}" type="pres">
      <dgm:prSet presAssocID="{F0DE5A0B-5DDF-4FFA-A5D2-8700AAFD1464}" presName="sibTrans" presStyleLbl="sibTrans1D1" presStyleIdx="1" presStyleCnt="4"/>
      <dgm:spPr/>
      <dgm:t>
        <a:bodyPr/>
        <a:lstStyle/>
        <a:p>
          <a:endParaRPr lang="ru-RU"/>
        </a:p>
      </dgm:t>
    </dgm:pt>
    <dgm:pt modelId="{E24536DD-7A0B-45B2-A1F2-946E529DDED3}" type="pres">
      <dgm:prSet presAssocID="{E716CEF6-C114-4385-BC54-BB00537FBF4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FF0C24-0D41-46DE-9EEC-429B657A779F}" type="pres">
      <dgm:prSet presAssocID="{E716CEF6-C114-4385-BC54-BB00537FBF42}" presName="spNode" presStyleCnt="0"/>
      <dgm:spPr/>
    </dgm:pt>
    <dgm:pt modelId="{907EB45D-8A1E-4B08-81A7-15B8F99F4C54}" type="pres">
      <dgm:prSet presAssocID="{772C9310-041B-46FA-BE5F-C8D2D004B4D6}" presName="sibTrans" presStyleLbl="sibTrans1D1" presStyleIdx="2" presStyleCnt="4"/>
      <dgm:spPr/>
      <dgm:t>
        <a:bodyPr/>
        <a:lstStyle/>
        <a:p>
          <a:endParaRPr lang="ru-RU"/>
        </a:p>
      </dgm:t>
    </dgm:pt>
    <dgm:pt modelId="{E13B6049-4A55-4962-A98A-FBA2141EC83C}" type="pres">
      <dgm:prSet presAssocID="{1B1780C5-F120-45B9-8FC4-E3FCBB303D99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9F6BF3-97DD-46B7-B3C4-E4BEEA1A2582}" type="pres">
      <dgm:prSet presAssocID="{1B1780C5-F120-45B9-8FC4-E3FCBB303D99}" presName="spNode" presStyleCnt="0"/>
      <dgm:spPr/>
    </dgm:pt>
    <dgm:pt modelId="{2375D90C-4AA9-4A80-9AC2-4CE129234572}" type="pres">
      <dgm:prSet presAssocID="{E495AF59-63D6-4478-83C5-C08010BB80EA}" presName="sibTrans" presStyleLbl="sibTrans1D1" presStyleIdx="3" presStyleCnt="4"/>
      <dgm:spPr/>
      <dgm:t>
        <a:bodyPr/>
        <a:lstStyle/>
        <a:p>
          <a:endParaRPr lang="ru-RU"/>
        </a:p>
      </dgm:t>
    </dgm:pt>
  </dgm:ptLst>
  <dgm:cxnLst>
    <dgm:cxn modelId="{EC4EF400-D65D-4684-89A6-971E049413A1}" srcId="{EE2F6C7A-2407-4B51-8C6D-FFA3A3C1FA01}" destId="{1FECC483-0FD6-482E-8BB7-3729B6DE3281}" srcOrd="0" destOrd="0" parTransId="{EC6C4989-A296-46D6-9B34-EFFD79312A43}" sibTransId="{11ABF074-19C4-4E54-BD05-2CB5A9A0966B}"/>
    <dgm:cxn modelId="{CE34E204-7C9E-4C67-ABAE-CA4B2A3FB58A}" type="presOf" srcId="{11ABF074-19C4-4E54-BD05-2CB5A9A0966B}" destId="{525011B4-07F1-4AE8-838E-1944300DB247}" srcOrd="0" destOrd="0" presId="urn:microsoft.com/office/officeart/2005/8/layout/cycle6"/>
    <dgm:cxn modelId="{6C476840-82EA-4CDA-9AE6-03CAFEB50FFA}" type="presOf" srcId="{1FECC483-0FD6-482E-8BB7-3729B6DE3281}" destId="{21804E13-BA7E-4F4C-9288-F8EB79A8BFDF}" srcOrd="0" destOrd="0" presId="urn:microsoft.com/office/officeart/2005/8/layout/cycle6"/>
    <dgm:cxn modelId="{3C360DFF-6646-459F-93B8-8C6A32EC2524}" srcId="{EE2F6C7A-2407-4B51-8C6D-FFA3A3C1FA01}" destId="{1B1780C5-F120-45B9-8FC4-E3FCBB303D99}" srcOrd="3" destOrd="0" parTransId="{D131FE34-89FF-492C-A9B9-405ED104E8D2}" sibTransId="{E495AF59-63D6-4478-83C5-C08010BB80EA}"/>
    <dgm:cxn modelId="{6CD54AA9-2FE3-4704-A83B-BB169D7A420D}" type="presOf" srcId="{E68ABB53-7C2A-451F-84B9-A8C944D4019B}" destId="{C6EC1E7F-B821-4EE6-93E5-EDBBB6934E60}" srcOrd="0" destOrd="0" presId="urn:microsoft.com/office/officeart/2005/8/layout/cycle6"/>
    <dgm:cxn modelId="{FBDCF82A-E52E-4FE5-869B-3E3122C74402}" type="presOf" srcId="{1B1780C5-F120-45B9-8FC4-E3FCBB303D99}" destId="{E13B6049-4A55-4962-A98A-FBA2141EC83C}" srcOrd="0" destOrd="0" presId="urn:microsoft.com/office/officeart/2005/8/layout/cycle6"/>
    <dgm:cxn modelId="{5F64CF8C-5371-4C9C-949E-FC5E39530753}" type="presOf" srcId="{772C9310-041B-46FA-BE5F-C8D2D004B4D6}" destId="{907EB45D-8A1E-4B08-81A7-15B8F99F4C54}" srcOrd="0" destOrd="0" presId="urn:microsoft.com/office/officeart/2005/8/layout/cycle6"/>
    <dgm:cxn modelId="{3EAF5C24-B6A9-4F87-9822-A48FE9C18552}" type="presOf" srcId="{E716CEF6-C114-4385-BC54-BB00537FBF42}" destId="{E24536DD-7A0B-45B2-A1F2-946E529DDED3}" srcOrd="0" destOrd="0" presId="urn:microsoft.com/office/officeart/2005/8/layout/cycle6"/>
    <dgm:cxn modelId="{20CE361C-A076-44CE-BC4F-927E6300E752}" srcId="{EE2F6C7A-2407-4B51-8C6D-FFA3A3C1FA01}" destId="{E716CEF6-C114-4385-BC54-BB00537FBF42}" srcOrd="2" destOrd="0" parTransId="{EBD2386E-87E7-47B2-B031-1BBAF71EF346}" sibTransId="{772C9310-041B-46FA-BE5F-C8D2D004B4D6}"/>
    <dgm:cxn modelId="{E345CAF1-A3CC-4006-83D2-0BDEBD25CB24}" type="presOf" srcId="{EE2F6C7A-2407-4B51-8C6D-FFA3A3C1FA01}" destId="{26B2BD94-3BFE-45A4-8422-985F4EEAE759}" srcOrd="0" destOrd="0" presId="urn:microsoft.com/office/officeart/2005/8/layout/cycle6"/>
    <dgm:cxn modelId="{21356FD4-EF09-40CD-B6AB-FAACD684B563}" type="presOf" srcId="{E495AF59-63D6-4478-83C5-C08010BB80EA}" destId="{2375D90C-4AA9-4A80-9AC2-4CE129234572}" srcOrd="0" destOrd="0" presId="urn:microsoft.com/office/officeart/2005/8/layout/cycle6"/>
    <dgm:cxn modelId="{7F5544EB-15E9-40DE-B378-B89D460B5E9B}" srcId="{EE2F6C7A-2407-4B51-8C6D-FFA3A3C1FA01}" destId="{E68ABB53-7C2A-451F-84B9-A8C944D4019B}" srcOrd="1" destOrd="0" parTransId="{4D18E1D3-4BF2-445E-A10F-F33B060CB87E}" sibTransId="{F0DE5A0B-5DDF-4FFA-A5D2-8700AAFD1464}"/>
    <dgm:cxn modelId="{4FC83409-52A8-4CFE-AF16-0FB934FB7859}" type="presOf" srcId="{F0DE5A0B-5DDF-4FFA-A5D2-8700AAFD1464}" destId="{430E588D-1F7A-4CC1-A87C-039772115973}" srcOrd="0" destOrd="0" presId="urn:microsoft.com/office/officeart/2005/8/layout/cycle6"/>
    <dgm:cxn modelId="{AB284FBA-2FFF-4563-800D-E018E70C5771}" type="presParOf" srcId="{26B2BD94-3BFE-45A4-8422-985F4EEAE759}" destId="{21804E13-BA7E-4F4C-9288-F8EB79A8BFDF}" srcOrd="0" destOrd="0" presId="urn:microsoft.com/office/officeart/2005/8/layout/cycle6"/>
    <dgm:cxn modelId="{59296A7E-7B17-4FC9-8F71-7B292CAF8CAF}" type="presParOf" srcId="{26B2BD94-3BFE-45A4-8422-985F4EEAE759}" destId="{BF84F9E2-020D-4802-A5BC-D50A980757A0}" srcOrd="1" destOrd="0" presId="urn:microsoft.com/office/officeart/2005/8/layout/cycle6"/>
    <dgm:cxn modelId="{FACFA918-844C-4B28-A2C8-204E55C10557}" type="presParOf" srcId="{26B2BD94-3BFE-45A4-8422-985F4EEAE759}" destId="{525011B4-07F1-4AE8-838E-1944300DB247}" srcOrd="2" destOrd="0" presId="urn:microsoft.com/office/officeart/2005/8/layout/cycle6"/>
    <dgm:cxn modelId="{264BC5BF-03EE-4974-9B5E-F38C6A2541E2}" type="presParOf" srcId="{26B2BD94-3BFE-45A4-8422-985F4EEAE759}" destId="{C6EC1E7F-B821-4EE6-93E5-EDBBB6934E60}" srcOrd="3" destOrd="0" presId="urn:microsoft.com/office/officeart/2005/8/layout/cycle6"/>
    <dgm:cxn modelId="{ED9259F1-2EFA-4A65-8B5E-6FC466596525}" type="presParOf" srcId="{26B2BD94-3BFE-45A4-8422-985F4EEAE759}" destId="{FA1C682E-DE26-4654-8697-E0B999D7E828}" srcOrd="4" destOrd="0" presId="urn:microsoft.com/office/officeart/2005/8/layout/cycle6"/>
    <dgm:cxn modelId="{ABD8B4CF-FA9B-463A-BC9A-86482E6EB8EF}" type="presParOf" srcId="{26B2BD94-3BFE-45A4-8422-985F4EEAE759}" destId="{430E588D-1F7A-4CC1-A87C-039772115973}" srcOrd="5" destOrd="0" presId="urn:microsoft.com/office/officeart/2005/8/layout/cycle6"/>
    <dgm:cxn modelId="{82A6B63D-30F3-47A2-9DC2-4C59E6839B0F}" type="presParOf" srcId="{26B2BD94-3BFE-45A4-8422-985F4EEAE759}" destId="{E24536DD-7A0B-45B2-A1F2-946E529DDED3}" srcOrd="6" destOrd="0" presId="urn:microsoft.com/office/officeart/2005/8/layout/cycle6"/>
    <dgm:cxn modelId="{AD45476C-823B-4F8F-9CAF-CFC90048E512}" type="presParOf" srcId="{26B2BD94-3BFE-45A4-8422-985F4EEAE759}" destId="{31FF0C24-0D41-46DE-9EEC-429B657A779F}" srcOrd="7" destOrd="0" presId="urn:microsoft.com/office/officeart/2005/8/layout/cycle6"/>
    <dgm:cxn modelId="{715C0DC0-F640-4F2B-A7B1-4F6618A1AA07}" type="presParOf" srcId="{26B2BD94-3BFE-45A4-8422-985F4EEAE759}" destId="{907EB45D-8A1E-4B08-81A7-15B8F99F4C54}" srcOrd="8" destOrd="0" presId="urn:microsoft.com/office/officeart/2005/8/layout/cycle6"/>
    <dgm:cxn modelId="{738E7FED-D92D-464C-82BA-7B8851DA74E2}" type="presParOf" srcId="{26B2BD94-3BFE-45A4-8422-985F4EEAE759}" destId="{E13B6049-4A55-4962-A98A-FBA2141EC83C}" srcOrd="9" destOrd="0" presId="urn:microsoft.com/office/officeart/2005/8/layout/cycle6"/>
    <dgm:cxn modelId="{3C4841B9-4821-440E-823D-6EC73D2AC3F0}" type="presParOf" srcId="{26B2BD94-3BFE-45A4-8422-985F4EEAE759}" destId="{0A9F6BF3-97DD-46B7-B3C4-E4BEEA1A2582}" srcOrd="10" destOrd="0" presId="urn:microsoft.com/office/officeart/2005/8/layout/cycle6"/>
    <dgm:cxn modelId="{7AD0C8EA-FB17-47BA-B78A-A64D87AB0388}" type="presParOf" srcId="{26B2BD94-3BFE-45A4-8422-985F4EEAE759}" destId="{2375D90C-4AA9-4A80-9AC2-4CE129234572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10446D-67C1-454A-9720-7E41CF10A35C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0B7C01-FD71-4032-BB8C-DD36ABEAC1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908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1431032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2286000" y="520512"/>
            <a:ext cx="6174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196752"/>
            <a:ext cx="741682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ДИДАКТИЧЕСКАЯ ИГРА, КАК СРЕДСТВО ФОРМИРОВАНИЯ ФЭМП У ДЕТЕЙ ДОШКОЛЬНОГО ВОЗРАСТА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80012" y="4365104"/>
            <a:ext cx="3708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 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Носкова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О.В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48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6" y="0"/>
            <a:ext cx="9144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899592" y="476671"/>
            <a:ext cx="7270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соответствии с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программой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работа в каждой возрастной группе по математическому развитию состоит из пяти разделов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«Количество и счет», 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«Величина»,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«Ориентировка в пространстве», 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Геометрические фигуры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», 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Ориентировка во времени».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91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6"/>
            <a:ext cx="9144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755576" y="908720"/>
            <a:ext cx="7344816" cy="1524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1338" indent="-406400">
              <a:lnSpc>
                <a:spcPct val="80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Способствуют свободному оперированию числами в пределах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усвоению порядка следования чисел натурального ряда, упражняют в прямом и обратном счете. </a:t>
            </a:r>
          </a:p>
          <a:p>
            <a:pPr marL="541338" indent="-406400">
              <a:lnSpc>
                <a:spcPct val="80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необходимость сопровождать словами свои действия.</a:t>
            </a:r>
          </a:p>
          <a:p>
            <a:pPr marL="541338" indent="-406400">
              <a:lnSpc>
                <a:spcPct val="80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Способствуют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у детей внимания, памяти, мышления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33972" y="404664"/>
            <a:ext cx="6048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Игры на количество и счет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46563" y="2475631"/>
            <a:ext cx="3384376" cy="3888432"/>
          </a:xfrm>
          <a:prstGeom prst="rect">
            <a:avLst/>
          </a:prstGeom>
          <a:solidFill>
            <a:schemeClr val="accent3">
              <a:alpha val="3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076056" y="2708920"/>
            <a:ext cx="31683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Название игр: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«Математические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пазлы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«Цифры»,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«Арифметика»,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«Математическое домино»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«Много-мало»,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«Возьми столь же»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01" b="31100"/>
          <a:stretch/>
        </p:blipFill>
        <p:spPr>
          <a:xfrm>
            <a:off x="1475656" y="2460817"/>
            <a:ext cx="2610036" cy="304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01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51" y="0"/>
            <a:ext cx="9144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1547664" y="476672"/>
            <a:ext cx="63367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Игры на количество и счет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51" b="19551"/>
          <a:stretch/>
        </p:blipFill>
        <p:spPr>
          <a:xfrm rot="16200000">
            <a:off x="3053993" y="4011629"/>
            <a:ext cx="2100307" cy="28087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51" b="19551"/>
          <a:stretch/>
        </p:blipFill>
        <p:spPr>
          <a:xfrm rot="16200000">
            <a:off x="1100352" y="723458"/>
            <a:ext cx="1985369" cy="28191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8874" y="938338"/>
            <a:ext cx="4887900" cy="3345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80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1547664" y="476672"/>
            <a:ext cx="63367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Игры на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величину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1806" y="938337"/>
            <a:ext cx="7128792" cy="1671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buClr>
                <a:srgbClr val="000000"/>
              </a:buClr>
              <a:buSzPct val="55000"/>
              <a:buFont typeface="Symbol" pitchFamily="16" charset="2"/>
              <a:buChar char="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ru-RU" sz="1600" dirty="0">
                <a:solidFill>
                  <a:srgbClr val="000000"/>
                </a:solidFill>
                <a:latin typeface="Times New Roman" pitchFamily="16" charset="0"/>
              </a:rPr>
              <a:t>Способствуют формированию у детей умения сравнивать предметы по величине (размер, длина, высота, ширина), используя слова: шире – уже, длиннее - короче, выше - ниже, больше – меньше. </a:t>
            </a:r>
          </a:p>
          <a:p>
            <a:pPr>
              <a:lnSpc>
                <a:spcPct val="115000"/>
              </a:lnSpc>
              <a:spcAft>
                <a:spcPts val="1000"/>
              </a:spcAft>
              <a:buClr>
                <a:srgbClr val="000000"/>
              </a:buClr>
              <a:buSzPct val="55000"/>
              <a:buFont typeface="Symbol" pitchFamily="16" charset="2"/>
              <a:buChar char="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6" charset="0"/>
              </a:rPr>
              <a:t>Развивают </a:t>
            </a:r>
            <a:r>
              <a:rPr lang="ru-RU" sz="1600" dirty="0">
                <a:solidFill>
                  <a:srgbClr val="000000"/>
                </a:solidFill>
                <a:latin typeface="Times New Roman" pitchFamily="16" charset="0"/>
              </a:rPr>
              <a:t>умение анализировать, сравнивать, классифицировать предметы по величине.</a:t>
            </a: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64088" y="2420888"/>
            <a:ext cx="316835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6" charset="0"/>
              </a:rPr>
              <a:t>«Больше - меньше»</a:t>
            </a:r>
          </a:p>
          <a:p>
            <a:pPr>
              <a:spcAft>
                <a:spcPts val="100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6" charset="0"/>
              </a:rPr>
              <a:t>«Большой - маленький»</a:t>
            </a:r>
          </a:p>
          <a:p>
            <a:pPr>
              <a:spcAft>
                <a:spcPts val="100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6" charset="0"/>
              </a:rPr>
              <a:t>«Мой размер»</a:t>
            </a:r>
          </a:p>
          <a:p>
            <a:pPr>
              <a:spcAft>
                <a:spcPts val="100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6" charset="0"/>
              </a:rPr>
              <a:t>«Кукла идет в гости»</a:t>
            </a:r>
          </a:p>
          <a:p>
            <a:pPr>
              <a:spcAft>
                <a:spcPts val="100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6" charset="0"/>
              </a:rPr>
              <a:t>«Кто проворней»</a:t>
            </a:r>
          </a:p>
          <a:p>
            <a:pPr>
              <a:spcAft>
                <a:spcPts val="100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6" charset="0"/>
              </a:rPr>
              <a:t>«Разложи по размеру»</a:t>
            </a:r>
          </a:p>
          <a:p>
            <a:pPr>
              <a:spcAft>
                <a:spcPts val="100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6" charset="0"/>
              </a:rPr>
              <a:t>«Чудесный мешочек»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407072"/>
            <a:ext cx="3086100" cy="339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58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1547664" y="476672"/>
            <a:ext cx="63367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Игры на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величину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03" r="26667"/>
          <a:stretch/>
        </p:blipFill>
        <p:spPr>
          <a:xfrm rot="16200000">
            <a:off x="971600" y="620688"/>
            <a:ext cx="2880320" cy="33123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140968"/>
            <a:ext cx="3086100" cy="331236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51" t="-4743" r="-1751" b="19784"/>
          <a:stretch/>
        </p:blipFill>
        <p:spPr>
          <a:xfrm>
            <a:off x="4499992" y="836711"/>
            <a:ext cx="3070671" cy="2073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9210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74"/>
            <a:ext cx="9144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1547664" y="476672"/>
            <a:ext cx="63367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Игры на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ориентировку в пространстве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926158"/>
            <a:ext cx="7128792" cy="1965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0175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Расширяют и закрепляют пространственные представления детей в процессе всех видов деятельности.</a:t>
            </a:r>
          </a:p>
          <a:p>
            <a:pPr marL="130175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Помогают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овладеть пространственными представлениями: слева, справа, вверху, внизу, впереди, сзади, далеко, близко.</a:t>
            </a:r>
          </a:p>
          <a:p>
            <a:pPr marL="130175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умения у детей ориентироваться в специально созданных пространственных ситуациях и определять свое место по заданному условию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860032" y="3068960"/>
            <a:ext cx="3815916" cy="21580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90000"/>
              </a:lnSpc>
              <a:spcBef>
                <a:spcPts val="450"/>
              </a:spcBef>
              <a:buSzPct val="100000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«Справа от куклы стоит заяц, слева от куклы - пирамида»</a:t>
            </a:r>
          </a:p>
          <a:p>
            <a:pPr lvl="1">
              <a:lnSpc>
                <a:spcPct val="90000"/>
              </a:lnSpc>
              <a:spcBef>
                <a:spcPts val="450"/>
              </a:spcBef>
              <a:buSzPct val="100000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«Найди похожую»</a:t>
            </a:r>
          </a:p>
          <a:p>
            <a:pPr lvl="1">
              <a:lnSpc>
                <a:spcPct val="90000"/>
              </a:lnSpc>
              <a:spcBef>
                <a:spcPts val="450"/>
              </a:spcBef>
              <a:buSzPct val="100000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«Расскажи про свой узор»</a:t>
            </a:r>
          </a:p>
          <a:p>
            <a:pPr lvl="1">
              <a:lnSpc>
                <a:spcPct val="90000"/>
              </a:lnSpc>
              <a:spcBef>
                <a:spcPts val="450"/>
              </a:spcBef>
              <a:buSzPct val="100000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«Мастерская ковров»</a:t>
            </a:r>
          </a:p>
          <a:p>
            <a:pPr lvl="1">
              <a:lnSpc>
                <a:spcPct val="90000"/>
              </a:lnSpc>
              <a:spcBef>
                <a:spcPts val="450"/>
              </a:spcBef>
              <a:buSzPct val="100000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«Художник»</a:t>
            </a:r>
          </a:p>
          <a:p>
            <a:pPr lvl="1">
              <a:lnSpc>
                <a:spcPct val="90000"/>
              </a:lnSpc>
              <a:spcBef>
                <a:spcPts val="450"/>
              </a:spcBef>
              <a:buSzPct val="100000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«Путешествие по комнате»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891824"/>
            <a:ext cx="3456384" cy="2808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3030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1547664" y="476672"/>
            <a:ext cx="63367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Игры на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ориентировку в пространстве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384" y="1412776"/>
            <a:ext cx="3086100" cy="39604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412776"/>
            <a:ext cx="3086100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4439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1547664" y="476672"/>
            <a:ext cx="63367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Игры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геометрическими фигурами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938337"/>
            <a:ext cx="7128792" cy="1051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0175">
              <a:spcBef>
                <a:spcPts val="45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Формируют  знания о форме геометрических фигур.</a:t>
            </a:r>
          </a:p>
          <a:p>
            <a:pPr marL="130175">
              <a:spcBef>
                <a:spcPts val="45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внимание, память, мышление и воображение у детей.</a:t>
            </a:r>
          </a:p>
          <a:p>
            <a:pPr marL="130175">
              <a:spcBef>
                <a:spcPts val="45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Развивают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конструктивные способности детей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2060848"/>
            <a:ext cx="3726160" cy="2010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spcBef>
                <a:spcPts val="450"/>
              </a:spcBef>
              <a:buSzPct val="100000"/>
              <a:buFont typeface="Arial" pitchFamily="34" charset="0"/>
              <a:buChar char="•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«Какую геометрическую фигуру</a:t>
            </a:r>
          </a:p>
          <a:p>
            <a:pPr marL="742950" lvl="1" indent="-285750">
              <a:spcBef>
                <a:spcPts val="450"/>
              </a:spcBef>
              <a:buSzPct val="100000"/>
              <a:buFont typeface="Arial" pitchFamily="34" charset="0"/>
              <a:buChar char="•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напоминает предмет?»</a:t>
            </a:r>
          </a:p>
          <a:p>
            <a:pPr marL="742950" lvl="1" indent="-285750">
              <a:spcBef>
                <a:spcPts val="450"/>
              </a:spcBef>
              <a:buSzPct val="100000"/>
              <a:buFont typeface="Arial" pitchFamily="34" charset="0"/>
              <a:buChar char="•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«Лото»</a:t>
            </a:r>
          </a:p>
          <a:p>
            <a:pPr marL="742950" lvl="1" indent="-285750">
              <a:spcBef>
                <a:spcPts val="450"/>
              </a:spcBef>
              <a:buSzPct val="100000"/>
              <a:buFont typeface="Arial" pitchFamily="34" charset="0"/>
              <a:buChar char="•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«Геометрическая мозаика»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spcBef>
                <a:spcPts val="450"/>
              </a:spcBef>
              <a:buSzPct val="100000"/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«Заплатки»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951" r="26902"/>
          <a:stretch/>
        </p:blipFill>
        <p:spPr>
          <a:xfrm rot="5400000">
            <a:off x="936820" y="1275512"/>
            <a:ext cx="4282841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9279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1547664" y="476672"/>
            <a:ext cx="63367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Игры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геометрическими фигурами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11" b="20865"/>
          <a:stretch/>
        </p:blipFill>
        <p:spPr>
          <a:xfrm>
            <a:off x="611560" y="908085"/>
            <a:ext cx="3086100" cy="303950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78" b="26667"/>
          <a:stretch/>
        </p:blipFill>
        <p:spPr>
          <a:xfrm>
            <a:off x="3868390" y="2924944"/>
            <a:ext cx="3086100" cy="353536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83" r="51873" b="45473"/>
          <a:stretch/>
        </p:blipFill>
        <p:spPr>
          <a:xfrm>
            <a:off x="6372200" y="908085"/>
            <a:ext cx="2235200" cy="2243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0422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899592" y="548680"/>
            <a:ext cx="76328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гры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 ознакомлению детей ориентировке во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времени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62360" y="1105342"/>
            <a:ext cx="73448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акрепляют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представление о частях суток,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детей правильно пользоваться словами сегодня, завтра, вчера,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аскрывают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конкретных примерах понятия "быстро", "медленно";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204864"/>
            <a:ext cx="3491880" cy="3429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7" t="4445" r="8662" b="2099"/>
          <a:stretch/>
        </p:blipFill>
        <p:spPr>
          <a:xfrm>
            <a:off x="1331640" y="2132856"/>
            <a:ext cx="2808312" cy="2980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55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1431032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755576" y="520512"/>
            <a:ext cx="77048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«Без игры нет, и не может быть полноценного умственного развития. Игра – это огромное светлое окно, через которое в духовный мир ребенка вливается живительный поток представлений, понятий. Игра – это искра, зажигающая огонек пытливости и любознательности».</a:t>
            </a:r>
          </a:p>
          <a:p>
            <a:pPr algn="r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В.А.Сухомлинский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746196"/>
            <a:ext cx="6012160" cy="3287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69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TextBox 3"/>
          <p:cNvSpPr txBox="1"/>
          <p:nvPr/>
        </p:nvSpPr>
        <p:spPr>
          <a:xfrm>
            <a:off x="1115616" y="764704"/>
            <a:ext cx="712879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Обучая маленьких детей с использованием игровых приемов, мы стремимся к тому, чтобы радость от игровой деятельности постепенно перешла в радость к учению. </a:t>
            </a:r>
          </a:p>
          <a:p>
            <a:pPr algn="ctr"/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Учение должно быть радостным!</a:t>
            </a:r>
          </a:p>
          <a:p>
            <a:pPr algn="ctr"/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Использование игровых приемов в процессе обучения способствуют повышению уровня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элементарных математических представлений у дошкольников.</a:t>
            </a:r>
          </a:p>
        </p:txBody>
      </p:sp>
    </p:spTree>
    <p:extLst>
      <p:ext uri="{BB962C8B-B14F-4D97-AF65-F5344CB8AC3E}">
        <p14:creationId xmlns:p14="http://schemas.microsoft.com/office/powerpoint/2010/main" val="4008725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217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683569" y="476672"/>
            <a:ext cx="6984774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Расширять знания родителей в области познавательного развития детей дошкольного возраста через формирование элементарных математических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представлений</a:t>
            </a:r>
            <a:r>
              <a:rPr lang="ru-RU" dirty="0" smtClean="0"/>
              <a:t>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разными видами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математических игр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83569" y="1700808"/>
            <a:ext cx="690134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Познакомить родителей с целями и задачами формирования элементарных математических представлений у детей среднего дошкольного возраста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Повысить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активность и интерес родителей к развитию у детей математических способностей.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Продолжать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развивать взаимодействие детского сада и семьи в вопросах воспитания детей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Вооружить знания родителей результативными приёмами взаимодействия и общения с детьми, способствующими математическому развитию детей.</a:t>
            </a:r>
          </a:p>
        </p:txBody>
      </p:sp>
    </p:spTree>
    <p:extLst>
      <p:ext uri="{BB962C8B-B14F-4D97-AF65-F5344CB8AC3E}">
        <p14:creationId xmlns:p14="http://schemas.microsoft.com/office/powerpoint/2010/main" val="165273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069368" y="908720"/>
            <a:ext cx="698477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Различает, из каких частей составлена группа предметов, называть их характерные особенности (цвет, размер, назначение).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Умеет считать до 5 (количественный счет), отвечать на вопрос «Сколько всего?».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Сравнивает количество предметов в группах на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основе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счета (в пределах 5), а также путем поштучного соотнесения предметов двух групп (составления пар); определять, каких предметов больше, меньше, равное количество.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Умеет сравнивать два предмета по величине (больше — меньше, выше — ниже, длиннее — короче, одинаковые, равные) на основе приложения их друг к другу или наложения.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Различает и называет круг, квадрат, треугольник, шар, куб; знает их характерные отличия.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Определяет положение предметов в пространстве по отношению к себе | вверху — внизу, впереди — сзади); умеет двигаться в нужном направлении то сигналу: вперед и назад, вверх и вниз (по лестнице).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Определяет части суток.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55776" y="476672"/>
            <a:ext cx="4392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6092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899592" y="625482"/>
            <a:ext cx="7560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</a:pPr>
            <a:r>
              <a:rPr lang="ru-RU" dirty="0">
                <a:latin typeface="Times New Roman" pitchFamily="16" charset="0"/>
              </a:rPr>
              <a:t>Приобщение дошкольников к миру математики в игровой и занимательной  форме поможет детям быстрее и легче усваивать необходимые знания и представления в период дошкольного детства, подготовит базу для освоения программы начальной школы.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63688" y="2204864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92047" y="4816843"/>
            <a:ext cx="61024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</a:pPr>
            <a:r>
              <a:rPr lang="ru-RU" dirty="0">
                <a:latin typeface="Times New Roman" pitchFamily="16" charset="0"/>
              </a:rPr>
              <a:t>Из всего многообразия занимательного математического материала в дошкольном возрасте наибольшее применение находят </a:t>
            </a:r>
            <a:r>
              <a:rPr lang="ru-RU" sz="2000" b="1" dirty="0">
                <a:solidFill>
                  <a:srgbClr val="FF0000"/>
                </a:solidFill>
                <a:latin typeface="Times New Roman" pitchFamily="16" charset="0"/>
              </a:rPr>
              <a:t>дидактические игры</a:t>
            </a:r>
            <a:r>
              <a:rPr lang="ru-RU" dirty="0">
                <a:latin typeface="Times New Roman" pitchFamily="16" charset="0"/>
              </a:rPr>
              <a:t>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8" t="-749" r="14564" b="749"/>
          <a:stretch/>
        </p:blipFill>
        <p:spPr>
          <a:xfrm rot="10800000">
            <a:off x="2782144" y="1842586"/>
            <a:ext cx="5112568" cy="2960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76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899592" y="625482"/>
            <a:ext cx="7560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63688" y="2204864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28800" y="625482"/>
            <a:ext cx="610242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Дидактические игры необходимы в обучении и воспитании детей. Они повышают эффективность педагогического процесса, способствуют развитию памяти, мышления у детей, оказывая огромное влияние на умственное развитие ребенка.</a:t>
            </a:r>
            <a:endParaRPr lang="ru-RU" sz="28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978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1" y="0"/>
            <a:ext cx="9144000" cy="6858000"/>
          </a:xfrm>
        </p:spPr>
      </p:pic>
      <p:sp>
        <p:nvSpPr>
          <p:cNvPr id="3" name="Блок-схема: альтернативный процесс 2"/>
          <p:cNvSpPr/>
          <p:nvPr/>
        </p:nvSpPr>
        <p:spPr>
          <a:xfrm>
            <a:off x="3163069" y="2333625"/>
            <a:ext cx="2664296" cy="1728192"/>
          </a:xfrm>
          <a:prstGeom prst="flowChartAlternateProcess">
            <a:avLst/>
          </a:prstGeom>
          <a:solidFill>
            <a:schemeClr val="accent3">
              <a:alpha val="53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Дидактические игры по формированию элементарных математических представлений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357961" y="908720"/>
            <a:ext cx="2664296" cy="1512168"/>
          </a:xfrm>
          <a:prstGeom prst="flowChartAlternateProcess">
            <a:avLst/>
          </a:prstGeom>
          <a:solidFill>
            <a:schemeClr val="accent3">
              <a:alpha val="53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Величина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755576" y="908720"/>
            <a:ext cx="2664296" cy="1584176"/>
          </a:xfrm>
          <a:prstGeom prst="flowChartAlternateProcess">
            <a:avLst/>
          </a:prstGeom>
          <a:solidFill>
            <a:schemeClr val="accent3">
              <a:alpha val="53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Количество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счёт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719783" y="3861048"/>
            <a:ext cx="2664296" cy="1564382"/>
          </a:xfrm>
          <a:prstGeom prst="flowChartAlternateProcess">
            <a:avLst/>
          </a:prstGeom>
          <a:solidFill>
            <a:schemeClr val="accent3">
              <a:alpha val="53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Геометрические формы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5508104" y="3861048"/>
            <a:ext cx="2664296" cy="1512168"/>
          </a:xfrm>
          <a:prstGeom prst="flowChartAlternateProcess">
            <a:avLst/>
          </a:prstGeom>
          <a:solidFill>
            <a:schemeClr val="accent3">
              <a:alpha val="53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Ориентировка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пространстве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43608" y="404664"/>
            <a:ext cx="71287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Классификация дидактических игр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477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9" y="0"/>
            <a:ext cx="9144000" cy="6858000"/>
          </a:xfrm>
        </p:spPr>
      </p:pic>
      <p:cxnSp>
        <p:nvCxnSpPr>
          <p:cNvPr id="9" name="Прямая со стрелкой 8"/>
          <p:cNvCxnSpPr/>
          <p:nvPr/>
        </p:nvCxnSpPr>
        <p:spPr>
          <a:xfrm>
            <a:off x="4691734" y="3356992"/>
            <a:ext cx="0" cy="1008112"/>
          </a:xfrm>
          <a:prstGeom prst="straightConnector1">
            <a:avLst/>
          </a:prstGeom>
          <a:ln w="34925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2987824" y="3356992"/>
            <a:ext cx="526630" cy="664009"/>
          </a:xfrm>
          <a:prstGeom prst="straightConnector1">
            <a:avLst/>
          </a:prstGeom>
          <a:ln w="34925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 flipV="1">
            <a:off x="2644259" y="2444720"/>
            <a:ext cx="687129" cy="249065"/>
          </a:xfrm>
          <a:prstGeom prst="straightConnector1">
            <a:avLst/>
          </a:prstGeom>
          <a:ln w="34925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6143500" y="2348880"/>
            <a:ext cx="588740" cy="344905"/>
          </a:xfrm>
          <a:prstGeom prst="straightConnector1">
            <a:avLst/>
          </a:prstGeom>
          <a:ln w="34925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894917" y="3356992"/>
            <a:ext cx="612068" cy="735252"/>
          </a:xfrm>
          <a:prstGeom prst="straightConnector1">
            <a:avLst/>
          </a:prstGeom>
          <a:ln w="34925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 flipV="1">
            <a:off x="4597152" y="1572643"/>
            <a:ext cx="10852" cy="967133"/>
          </a:xfrm>
          <a:prstGeom prst="straightConnector1">
            <a:avLst/>
          </a:prstGeom>
          <a:ln w="34925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Блок-схема: альтернативный процесс 26"/>
          <p:cNvSpPr/>
          <p:nvPr/>
        </p:nvSpPr>
        <p:spPr>
          <a:xfrm>
            <a:off x="3321674" y="2527969"/>
            <a:ext cx="2821826" cy="817216"/>
          </a:xfrm>
          <a:prstGeom prst="flowChartAlternateProcess">
            <a:avLst/>
          </a:prstGeom>
          <a:solidFill>
            <a:schemeClr val="accent3"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3514454" y="2608853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Ребёнок в игре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с двумя скругленными противолежащими углами 32"/>
          <p:cNvSpPr/>
          <p:nvPr/>
        </p:nvSpPr>
        <p:spPr>
          <a:xfrm>
            <a:off x="3563888" y="636539"/>
            <a:ext cx="2088232" cy="936104"/>
          </a:xfrm>
          <a:prstGeom prst="round2DiagRect">
            <a:avLst/>
          </a:prstGeom>
          <a:solidFill>
            <a:schemeClr val="accent3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Сравнивает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с двумя скругленными противолежащими углами 33"/>
          <p:cNvSpPr/>
          <p:nvPr/>
        </p:nvSpPr>
        <p:spPr>
          <a:xfrm>
            <a:off x="899592" y="4021001"/>
            <a:ext cx="2088232" cy="936104"/>
          </a:xfrm>
          <a:prstGeom prst="round2DiagRect">
            <a:avLst/>
          </a:prstGeom>
          <a:solidFill>
            <a:schemeClr val="accent3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Делает обобщение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с двумя скругленными противолежащими углами 34"/>
          <p:cNvSpPr/>
          <p:nvPr/>
        </p:nvSpPr>
        <p:spPr>
          <a:xfrm>
            <a:off x="755576" y="1412776"/>
            <a:ext cx="2088232" cy="936104"/>
          </a:xfrm>
          <a:prstGeom prst="round2DiagRect">
            <a:avLst/>
          </a:prstGeom>
          <a:solidFill>
            <a:schemeClr val="accent3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Сопоставляет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с двумя скругленными противолежащими углами 35"/>
          <p:cNvSpPr/>
          <p:nvPr/>
        </p:nvSpPr>
        <p:spPr>
          <a:xfrm>
            <a:off x="6414407" y="1343222"/>
            <a:ext cx="2088232" cy="936104"/>
          </a:xfrm>
          <a:prstGeom prst="round2DiagRect">
            <a:avLst/>
          </a:prstGeom>
          <a:solidFill>
            <a:schemeClr val="accent3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Классифицирует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с двумя скругленными противолежащими углами 36"/>
          <p:cNvSpPr/>
          <p:nvPr/>
        </p:nvSpPr>
        <p:spPr>
          <a:xfrm>
            <a:off x="6464090" y="4053681"/>
            <a:ext cx="2088232" cy="936104"/>
          </a:xfrm>
          <a:prstGeom prst="round2DiagRect">
            <a:avLst/>
          </a:prstGeom>
          <a:solidFill>
            <a:schemeClr val="accent3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Проводит анализ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с двумя скругленными противолежащими углами 37"/>
          <p:cNvSpPr/>
          <p:nvPr/>
        </p:nvSpPr>
        <p:spPr>
          <a:xfrm>
            <a:off x="3543798" y="4407309"/>
            <a:ext cx="2088232" cy="936104"/>
          </a:xfrm>
          <a:prstGeom prst="round2DiagRect">
            <a:avLst/>
          </a:prstGeom>
          <a:solidFill>
            <a:schemeClr val="accent3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Наблюдает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180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1547664" y="404664"/>
            <a:ext cx="64087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Значение дидактических игр в развитии детей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870294631"/>
              </p:ext>
            </p:extLst>
          </p:nvPr>
        </p:nvGraphicFramePr>
        <p:xfrm>
          <a:off x="971600" y="953435"/>
          <a:ext cx="7272808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51920" y="2852936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Игра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173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94170</TotalTime>
  <Words>675</Words>
  <Application>Microsoft Office PowerPoint</Application>
  <PresentationFormat>Экран (4:3)</PresentationFormat>
  <Paragraphs>107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Inkognito</dc:creator>
  <cp:lastModifiedBy>Inkognito</cp:lastModifiedBy>
  <cp:revision>27</cp:revision>
  <dcterms:created xsi:type="dcterms:W3CDTF">2022-01-21T18:19:16Z</dcterms:created>
  <dcterms:modified xsi:type="dcterms:W3CDTF">2022-03-10T04:21:12Z</dcterms:modified>
</cp:coreProperties>
</file>