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69" r:id="rId5"/>
    <p:sldId id="286" r:id="rId6"/>
    <p:sldId id="279" r:id="rId7"/>
    <p:sldId id="277" r:id="rId8"/>
    <p:sldId id="290" r:id="rId9"/>
    <p:sldId id="292" r:id="rId10"/>
    <p:sldId id="291" r:id="rId11"/>
    <p:sldId id="293" r:id="rId12"/>
    <p:sldId id="295" r:id="rId13"/>
    <p:sldId id="294" r:id="rId14"/>
    <p:sldId id="296" r:id="rId15"/>
    <p:sldId id="298" r:id="rId16"/>
    <p:sldId id="283" r:id="rId17"/>
    <p:sldId id="297" r:id="rId18"/>
    <p:sldId id="299" r:id="rId19"/>
    <p:sldId id="300" r:id="rId20"/>
    <p:sldId id="301" r:id="rId21"/>
    <p:sldId id="288" r:id="rId22"/>
    <p:sldId id="281" r:id="rId23"/>
    <p:sldId id="302" r:id="rId24"/>
    <p:sldId id="303" r:id="rId25"/>
    <p:sldId id="28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-54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733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0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978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94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254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67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72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2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55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09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D581B-E032-413B-BABA-F21C77D1D3A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BA06F-A306-48DE-BBD7-C244CD9A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76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24" y="505630"/>
            <a:ext cx="5290518" cy="573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6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0" t="18122" r="22223" b="25856"/>
          <a:stretch/>
        </p:blipFill>
        <p:spPr bwMode="auto">
          <a:xfrm>
            <a:off x="1623699" y="666571"/>
            <a:ext cx="9040681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9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05" t="33075" r="22554" b="27361"/>
          <a:stretch/>
        </p:blipFill>
        <p:spPr bwMode="auto">
          <a:xfrm>
            <a:off x="9656748" y="743481"/>
            <a:ext cx="1270180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 t="33075" r="28227" b="17865"/>
          <a:stretch/>
        </p:blipFill>
        <p:spPr bwMode="auto">
          <a:xfrm>
            <a:off x="1832169" y="743481"/>
            <a:ext cx="7824579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84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16" t="55231" r="22554" b="24196"/>
          <a:stretch/>
        </p:blipFill>
        <p:spPr bwMode="auto">
          <a:xfrm>
            <a:off x="9694647" y="1240126"/>
            <a:ext cx="877715" cy="187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t="33867" r="28251" b="33067"/>
          <a:stretch/>
        </p:blipFill>
        <p:spPr bwMode="auto">
          <a:xfrm>
            <a:off x="1473001" y="1240126"/>
            <a:ext cx="8221646" cy="31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2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7" t="55706" r="22554" b="25145"/>
          <a:stretch/>
        </p:blipFill>
        <p:spPr bwMode="auto">
          <a:xfrm>
            <a:off x="9887484" y="1269050"/>
            <a:ext cx="877957" cy="1713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8" t="27379" r="28874" b="35082"/>
          <a:stretch/>
        </p:blipFill>
        <p:spPr bwMode="auto">
          <a:xfrm>
            <a:off x="1666430" y="1269050"/>
            <a:ext cx="8233984" cy="406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381" y="692210"/>
            <a:ext cx="1135736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Ночью,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никому не спалось.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слово)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Куда ты,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светлый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ручеек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стремишься?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мореплаватели  ориентировались по очертаниям берегов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звездам.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слово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жаркое летнее утро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(это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в исходе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разбудили нас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обыкновенного.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вставная конструкция)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ты,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пораскинулась.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(обращение)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счастью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погода скоро изменилась.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слово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верно,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Моцарт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чем-нибудь расстроен?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обошли развалину кругом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(Ася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шла за нами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следом)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полюбовались видами.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вставная конструкция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99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0" t="31467" r="32500" b="29193"/>
          <a:stretch/>
        </p:blipFill>
        <p:spPr bwMode="auto">
          <a:xfrm>
            <a:off x="2230453" y="598206"/>
            <a:ext cx="7366474" cy="51872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43387" y="965674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91444" y="1630467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3378" y="2442672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1444" y="2788777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07638" y="3921094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91444" y="4809857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65735" y="1244837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16483" y="2123630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16483" y="3311495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74580" y="4490815"/>
            <a:ext cx="316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8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11" y="1341745"/>
            <a:ext cx="8808494" cy="4809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498004" y="216244"/>
            <a:ext cx="5071709" cy="1125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6191250" algn="l"/>
              </a:tabLst>
            </a:pPr>
            <a:r>
              <a:rPr lang="ru-RU" sz="6600" b="1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Физминутка</a:t>
            </a:r>
            <a:endParaRPr lang="ru-RU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90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107" y="273108"/>
            <a:ext cx="1137445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Выпишите номера предложений, в которых есть обращение (знаки препинания не расставлены).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Что же ты моя старушка приуныла у окна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Мой край 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Татарский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Привет тебе мой край родной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Лена собирает тетрадки.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 приведенных ниже предложениях расставлены все запятые. Выпишите цифру(-ы), обозначающую(-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запятую(-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при вводном слове.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Проводник рассердился, (1) повернулся и быстро пошёл по тропе обратно. Задерживать его теперь было, (2) конечно, (3) бесполезно.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приведенном ниже предложении расставлены все запятые. Выпишите цифры, обозначающие запятые при вводной конструкции.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Напуганный двумя дурными,(1) по его мнению,(2) предзнаменованиями, (3) наш проводник отказался идти дальше.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Выпишите номера предложений, в которых подчеркнутые сочетания являются вставными конструкциями (знаки препинания не расставлены)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Диксон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скалистый остров на Карском море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В те далекие времена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шестидесяти лет назад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никто из людей не представлял себе, что человек мог летать.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И вдруг кто-то восторженно крикнул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 вот оно солнце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После первого часа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всегда была арифметика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делается перерыв.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Найдите предложения, содержащие вставные конструкции (знаки препинания не расставлены):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Фролов простился со своими спутниками и пешком тогда все в городе ходили пешком направился к Смольному.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 словам Веры Варенька очень редко говорила о своей больной дочери.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По достоверным данным в столичные юмористические журналы Чехов обращался уже в 1877 году.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Первые главы «Петербургского романа» теперь этот роман назывался «Униженные и оскорбленные» были давно готовы.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300726"/>
              </p:ext>
            </p:extLst>
          </p:nvPr>
        </p:nvGraphicFramePr>
        <p:xfrm>
          <a:off x="3639557" y="5751531"/>
          <a:ext cx="8128002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4667"/>
                <a:gridCol w="1354667"/>
                <a:gridCol w="1354667"/>
                <a:gridCol w="1354667"/>
                <a:gridCol w="1354667"/>
                <a:gridCol w="1354667"/>
              </a:tblGrid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40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4437"/>
            <a:ext cx="4039737" cy="4253563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595141"/>
              </p:ext>
            </p:extLst>
          </p:nvPr>
        </p:nvGraphicFramePr>
        <p:xfrm>
          <a:off x="3539809" y="1673854"/>
          <a:ext cx="5443670" cy="30573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8047"/>
                <a:gridCol w="2323519"/>
                <a:gridCol w="2632104"/>
              </a:tblGrid>
              <a:tr h="7145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Обращения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Вводные слова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042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 Прасковья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 к счастью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042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 дорогая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(5)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конечно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02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 люди добрые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(6) по словам капитана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492072" y="424221"/>
            <a:ext cx="1994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Проверка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76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413915"/>
              </p:ext>
            </p:extLst>
          </p:nvPr>
        </p:nvGraphicFramePr>
        <p:xfrm>
          <a:off x="598206" y="290556"/>
          <a:ext cx="11118078" cy="62539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3286"/>
                <a:gridCol w="7024643"/>
                <a:gridCol w="2640650"/>
                <a:gridCol w="1119499"/>
              </a:tblGrid>
              <a:tr h="4089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Верно/неверно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4285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(3)Впрочем, довести себя до солевого голодания достаточно сложно, так как соль содержится в некоторых овощах и фруктах, а также в хлебобулочных и мясных изделиях.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  Первая часть предложения 3 осложнена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4187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(4)Раздел физики, в котором изучаются звуковые явления, называется «акустика» (слово «акустика» образовано от греческого слова akustikos  — «звуковой»).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  Предложение 4 содержит вставную конструкцию.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8179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(3)Во-первых, для того, чтобы люди могли обмениваться мыслями во всякого рода совместной деятельности, то есть он нужен как средство общения; во-вторых, язык необходим для того, чтобы сохранять и закреплять коллективный опыт человечества, достижения человеческой практики.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Первая часть предложения 3 осложнена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611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Этот зал – в замке его называли Малый спортивный зал – был совершенно пуст.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Предложение 1 осложнено вводным словом.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4443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(3)Он, вероятно, не знал ничего о книгах Циолковского. (4)И тем не менее произошла, образно говоря, своеобразная эстафета мысли.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Предложение 3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4358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(4)Иначе говоря, оно то, что «сказано о подлежащем».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Первая часть предложения 4 осложнена вводной конструкцией.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6555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(4)Это объясняется тем, что, во-первых, сценический монолог предполагает фоном всю пьесу и, во-вторых, сами зрители выступают как бы в роли молчаливого собеседника актёра, произносящего монолог.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Две части предложения 4 осложнены вводными словами.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5042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(4)Установлено, что возможности для сооружения крупных приливных электростанций имеются в 25–30 местах.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Предложение 4 простое,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4785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(4)К сожалению, в мире всё больше растёт непонимание места и роли науки, а мистические представления вытесняют целостное научное мировоззрение.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Предложение 4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10480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 Не волнуйся, через полгода (время — лучший лекарь) никто даже и не вспомнит об этом досадном происшествии.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Предложение 3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08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2926" y="607897"/>
            <a:ext cx="110546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Старик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Я слышал много раз, что ты меня от смерти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спас.</a:t>
            </a:r>
            <a:b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Победит в конкурсе, несомненно, наш класс.</a:t>
            </a: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По улице промчался старый автобус (такие давно уже были сняты с производства) и скрылся за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поворотом.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920" y="3379150"/>
            <a:ext cx="2783080" cy="347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7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723917"/>
              </p:ext>
            </p:extLst>
          </p:nvPr>
        </p:nvGraphicFramePr>
        <p:xfrm>
          <a:off x="598206" y="290556"/>
          <a:ext cx="11118078" cy="62539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3286"/>
                <a:gridCol w="6990459"/>
                <a:gridCol w="2632105"/>
                <a:gridCol w="1162228"/>
              </a:tblGrid>
              <a:tr h="4089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Верно/неверно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</a:tr>
              <a:tr h="4285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(3)Впрочем, довести себя до солевого голодания достаточно сложно, так как соль содержится в некоторых овощах и фруктах, а также в хлебобулочных и мясных изделиях.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  Первая часть предложения 3 осложнена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87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(4)Раздел физики, в котором изучаются звуковые явления, называется «акустика» (слово «акустика» образовано от греческого слова akustikos  — «звуковой»).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  Предложение 4 содержит вставную конструкцию.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179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(3)Во-первых, для того, чтобы люди могли обмениваться мыслями во всякого рода совместной деятельности, то есть он нужен как средство общения; во-вторых, язык необходим для того, чтобы сохранять и закреплять коллективный опыт человечества, достижения человеческой практики.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Первая часть предложения 3 осложнена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13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Этот зал – в замке его называли Малый спортивный зал – был совершенно пуст.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Предложение 1 осложнено вводным словом.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Неверно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43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(3)Он, вероятно, не знал ничего о книгах Циолковского. (4)И тем не менее произошла, образно говоря, своеобразная эстафета мысли.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Предложение 3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58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(4)Иначе говоря, оно то, что «сказано о подлежащем».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Первая часть предложения 4 осложнена вводной конструкцией.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55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(4)Это объясняется тем, что, во-первых, сценический монолог предполагает фоном всю пьесу и, во-вторых, сами зрители выступают как бы в роли молчаливого собеседника актёра, произносящего монолог.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Две части предложения 4 осложнены вводными словами.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42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(4)Установлено, что возможности для сооружения крупных приливных электростанций имеются в 25–30 местах.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Предложение 4 простое,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85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(4)К сожалению, в мире всё больше растёт непонимание места и роли науки, а мистические представления вытесняют целостное научное мировоззрение.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Предложение 4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Верно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480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Не волнуйся, через полгода (время — лучший лекарь) никто даже и не вспомнит об этом досадном происшествии.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Предложение 3 осложнено вводным словом.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619" marR="326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Неверно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53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16" y="368490"/>
            <a:ext cx="10153934" cy="482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403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413" y="3372655"/>
            <a:ext cx="4090587" cy="35708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3463" y="256501"/>
            <a:ext cx="11409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 урока: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актуализация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расширение знаний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обращениях,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вводных словах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вставных конструкциях.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3463" y="984042"/>
            <a:ext cx="110000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обобщить знания о данных группах слов, словосочетаниях и предложениях;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2) развивать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распознавать предложения с обращениями, вводными словами и вставными конструкциями;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формировать умения грамотно использовать обращения, вводные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слова 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вставные конструкции в речи устной 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письменной, выделять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их знаками препинания на письме, а в речи –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интонацией.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52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1529" y="1307508"/>
            <a:ext cx="81783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Критерии оценивания работы на уроке: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0-24 – «2»</a:t>
            </a:r>
            <a:b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25-32 – «3»</a:t>
            </a:r>
            <a:b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33-42 – «4»</a:t>
            </a:r>
            <a:b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43-50 – «5»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405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Молодой педагог\Открытый урок 8 класс\p-_gvFyNWU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88" y="1244442"/>
            <a:ext cx="8521252" cy="531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6486" y="236213"/>
            <a:ext cx="6417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6139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9509" y="610032"/>
            <a:ext cx="78999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35" y="1625695"/>
            <a:ext cx="4385268" cy="49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047" y="1659309"/>
            <a:ext cx="4158953" cy="51986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0376" y="300249"/>
            <a:ext cx="110546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32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Старик</a:t>
            </a:r>
            <a:r>
              <a:rPr lang="ru-RU" sz="32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слышал много раз, что ты меня от смерти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спас. </a:t>
            </a: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(обращение)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Победит в конкурсе, </a:t>
            </a:r>
            <a:r>
              <a:rPr lang="ru-RU" sz="32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несомненно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наш класс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(вводное слово)</a:t>
            </a:r>
            <a:endParaRPr lang="ru-RU" sz="3200" b="1" i="1" u="sng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По улице промчался старый автобус </a:t>
            </a:r>
            <a:r>
              <a:rPr lang="ru-RU" sz="32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(такие давно уже были сняты с производства)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скрылся за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поворотом. </a:t>
            </a:r>
            <a:r>
              <a:rPr lang="ru-RU" sz="32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(вставная конструкция)</a:t>
            </a:r>
            <a:endParaRPr lang="ru-RU" sz="3200" b="1" i="1" u="sng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92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2"/>
            <a:ext cx="12192000" cy="68545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00614" y="1290415"/>
            <a:ext cx="885344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cap="all" spc="73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</a:t>
            </a:r>
            <a:r>
              <a:rPr lang="ru-RU" sz="4400" b="1" cap="all" spc="7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обращениями, </a:t>
            </a:r>
            <a:r>
              <a:rPr lang="ru-RU" sz="4400" b="1" cap="all" spc="73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вводными словами </a:t>
            </a:r>
            <a:r>
              <a:rPr lang="ru-RU" sz="4400" b="1" cap="all" spc="7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вставными </a:t>
            </a:r>
            <a:r>
              <a:rPr lang="ru-RU" sz="4400" b="1" cap="all" spc="73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конструкциями.</a:t>
            </a:r>
            <a:endParaRPr lang="ru-RU" sz="4400" b="1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17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9828" y="811978"/>
            <a:ext cx="70400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 урока: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актуализация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расширение знаний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обращениях, вводных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словах и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вставных конструкциях.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D:\Съемный жесткий диск\ЮЛИЯ\Юлия Инфо\Кас-кос Инфошкола\anime_11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846" y="2422280"/>
            <a:ext cx="39433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66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5093" y="548206"/>
            <a:ext cx="1100009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обобщить знания о данных группах слов, словосочетаниях и предложениях;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2) развивать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распознавать предложения с обращениями, вводными словами и вставными конструкциями;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формировать умения грамотно использовать обращения, вводные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слова 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вставные конструкции в речи устной и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письменной, выделять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их знаками препинания на письме, а в речи –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интонацией.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40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830" y="2538484"/>
            <a:ext cx="5653817" cy="4319516"/>
          </a:xfrm>
          <a:prstGeom prst="rect">
            <a:avLst/>
          </a:prstGeom>
        </p:spPr>
      </p:pic>
      <p:pic>
        <p:nvPicPr>
          <p:cNvPr id="1026" name="Picture 2" descr="https://fsd.multiurok.ru/html/2018/09/21/s_5ba547406be39/img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6" b="45760"/>
          <a:stretch/>
        </p:blipFill>
        <p:spPr bwMode="auto">
          <a:xfrm>
            <a:off x="897307" y="313555"/>
            <a:ext cx="10289137" cy="2322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0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5" t="17250" r="22197" b="26745"/>
          <a:stretch/>
        </p:blipFill>
        <p:spPr bwMode="auto">
          <a:xfrm>
            <a:off x="2008269" y="1179321"/>
            <a:ext cx="8127051" cy="452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0132" y="398584"/>
            <a:ext cx="63510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Тест по материалам Российской электронной школы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6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8" t="18674" r="22376" b="26957"/>
          <a:stretch/>
        </p:blipFill>
        <p:spPr bwMode="auto">
          <a:xfrm>
            <a:off x="2016807" y="760575"/>
            <a:ext cx="8242563" cy="445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8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1115</Words>
  <Application>Microsoft Office PowerPoint</Application>
  <PresentationFormat>Произвольный</PresentationFormat>
  <Paragraphs>174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Сергей</cp:lastModifiedBy>
  <cp:revision>37</cp:revision>
  <dcterms:created xsi:type="dcterms:W3CDTF">2022-01-06T07:25:36Z</dcterms:created>
  <dcterms:modified xsi:type="dcterms:W3CDTF">2024-11-15T07:26:54Z</dcterms:modified>
</cp:coreProperties>
</file>