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9" r:id="rId3"/>
    <p:sldId id="261" r:id="rId4"/>
    <p:sldId id="282" r:id="rId5"/>
    <p:sldId id="260" r:id="rId6"/>
    <p:sldId id="277" r:id="rId7"/>
    <p:sldId id="265" r:id="rId8"/>
    <p:sldId id="266" r:id="rId9"/>
    <p:sldId id="283" r:id="rId10"/>
    <p:sldId id="264" r:id="rId11"/>
    <p:sldId id="262" r:id="rId12"/>
    <p:sldId id="263" r:id="rId13"/>
    <p:sldId id="273" r:id="rId14"/>
    <p:sldId id="267" r:id="rId15"/>
    <p:sldId id="268" r:id="rId16"/>
    <p:sldId id="284" r:id="rId17"/>
    <p:sldId id="286" r:id="rId18"/>
    <p:sldId id="269" r:id="rId19"/>
    <p:sldId id="279" r:id="rId20"/>
    <p:sldId id="274" r:id="rId21"/>
    <p:sldId id="27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F30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190" y="1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60E968-A347-4C0A-8F41-4301E057CE4B}" type="datetimeFigureOut">
              <a:rPr lang="ru-RU" smtClean="0"/>
              <a:pPr/>
              <a:t>19.02.2022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6AD70C-0A2E-437C-A917-18FEE7D586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AD70C-0A2E-437C-A917-18FEE7D58657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AD70C-0A2E-437C-A917-18FEE7D58657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AD70C-0A2E-437C-A917-18FEE7D5865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DBB9-E7E3-412C-A74D-AF71EF5D9B50}" type="datetimeFigureOut">
              <a:rPr lang="ru-RU" smtClean="0"/>
              <a:pPr/>
              <a:t>19.02.2022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C7B74-1AA7-452D-AE86-6A6AFCECC7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DBB9-E7E3-412C-A74D-AF71EF5D9B50}" type="datetimeFigureOut">
              <a:rPr lang="ru-RU" smtClean="0"/>
              <a:pPr/>
              <a:t>19.02.2022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C7B74-1AA7-452D-AE86-6A6AFCECC7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DBB9-E7E3-412C-A74D-AF71EF5D9B50}" type="datetimeFigureOut">
              <a:rPr lang="ru-RU" smtClean="0"/>
              <a:pPr/>
              <a:t>19.02.2022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C7B74-1AA7-452D-AE86-6A6AFCECC7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DBB9-E7E3-412C-A74D-AF71EF5D9B50}" type="datetimeFigureOut">
              <a:rPr lang="ru-RU" smtClean="0"/>
              <a:pPr/>
              <a:t>19.02.2022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C7B74-1AA7-452D-AE86-6A6AFCECC7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DBB9-E7E3-412C-A74D-AF71EF5D9B50}" type="datetimeFigureOut">
              <a:rPr lang="ru-RU" smtClean="0"/>
              <a:pPr/>
              <a:t>19.02.2022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C7B74-1AA7-452D-AE86-6A6AFCECC7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DBB9-E7E3-412C-A74D-AF71EF5D9B50}" type="datetimeFigureOut">
              <a:rPr lang="ru-RU" smtClean="0"/>
              <a:pPr/>
              <a:t>19.02.2022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C7B74-1AA7-452D-AE86-6A6AFCECC7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DBB9-E7E3-412C-A74D-AF71EF5D9B50}" type="datetimeFigureOut">
              <a:rPr lang="ru-RU" smtClean="0"/>
              <a:pPr/>
              <a:t>19.02.2022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C7B74-1AA7-452D-AE86-6A6AFCECC7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DBB9-E7E3-412C-A74D-AF71EF5D9B50}" type="datetimeFigureOut">
              <a:rPr lang="ru-RU" smtClean="0"/>
              <a:pPr/>
              <a:t>19.02.2022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C7B74-1AA7-452D-AE86-6A6AFCECC7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DBB9-E7E3-412C-A74D-AF71EF5D9B50}" type="datetimeFigureOut">
              <a:rPr lang="ru-RU" smtClean="0"/>
              <a:pPr/>
              <a:t>19.02.2022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C7B74-1AA7-452D-AE86-6A6AFCECC7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DBB9-E7E3-412C-A74D-AF71EF5D9B50}" type="datetimeFigureOut">
              <a:rPr lang="ru-RU" smtClean="0"/>
              <a:pPr/>
              <a:t>19.02.2022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C7B74-1AA7-452D-AE86-6A6AFCECC7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DBB9-E7E3-412C-A74D-AF71EF5D9B50}" type="datetimeFigureOut">
              <a:rPr lang="ru-RU" smtClean="0"/>
              <a:pPr/>
              <a:t>19.02.2022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C7B74-1AA7-452D-AE86-6A6AFCECC7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4CDBB9-E7E3-412C-A74D-AF71EF5D9B50}" type="datetimeFigureOut">
              <a:rPr lang="ru-RU" smtClean="0"/>
              <a:pPr/>
              <a:t>19.02.2022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C7B74-1AA7-452D-AE86-6A6AFCECC7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.jpeg"/><Relationship Id="rId7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jpeg"/><Relationship Id="rId18" Type="http://schemas.openxmlformats.org/officeDocument/2006/relationships/image" Target="../media/image4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17" Type="http://schemas.openxmlformats.org/officeDocument/2006/relationships/image" Target="../media/image42.png"/><Relationship Id="rId2" Type="http://schemas.openxmlformats.org/officeDocument/2006/relationships/audio" Target="../media/audio1.wav"/><Relationship Id="rId16" Type="http://schemas.openxmlformats.org/officeDocument/2006/relationships/image" Target="../media/image41.png"/><Relationship Id="rId20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5" Type="http://schemas.openxmlformats.org/officeDocument/2006/relationships/image" Target="../media/image40.png"/><Relationship Id="rId10" Type="http://schemas.openxmlformats.org/officeDocument/2006/relationships/image" Target="../media/image35.png"/><Relationship Id="rId19" Type="http://schemas.openxmlformats.org/officeDocument/2006/relationships/image" Target="../media/image44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.jpeg"/><Relationship Id="rId7" Type="http://schemas.openxmlformats.org/officeDocument/2006/relationships/image" Target="../media/image3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1;&#1102;&#1076;&#1084;&#1080;&#1083;&#1072;\Desktop\&#1080;&#1082;&#1090;%20&#1087;&#1088;&#1077;&#1079;&#1077;&#1085;&#1090;&#1072;&#1094;&#1080;&#1103;\IMG_9416.MOV" TargetMode="External"/><Relationship Id="rId5" Type="http://schemas.openxmlformats.org/officeDocument/2006/relationships/image" Target="../media/image53.png"/><Relationship Id="rId4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audio" Target="../media/audio1.wav"/><Relationship Id="rId7" Type="http://schemas.openxmlformats.org/officeDocument/2006/relationships/image" Target="../media/image8.jpe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21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711854_9-p-osennii-fon-dlya-prezentatsii-12.jpg"/>
          <p:cNvPicPr>
            <a:picLocks noChangeAspect="1"/>
          </p:cNvPicPr>
          <p:nvPr/>
        </p:nvPicPr>
        <p:blipFill>
          <a:blip r:embed="rId3" cstate="print">
            <a:lum bright="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95536" y="188640"/>
            <a:ext cx="828092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3200" b="1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Работа над звуком и буквой Ш </a:t>
            </a:r>
            <a:r>
              <a:rPr lang="ru-RU" sz="3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материале лексической темы </a:t>
            </a:r>
          </a:p>
          <a:p>
            <a:pPr algn="ctr"/>
            <a:r>
              <a:rPr lang="ru-RU" sz="3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«Деревья осенью»</a:t>
            </a:r>
          </a:p>
          <a:p>
            <a:pPr algn="ctr"/>
            <a:r>
              <a:rPr lang="ru-RU" sz="3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 подготовительной к школе группе</a:t>
            </a:r>
          </a:p>
          <a:p>
            <a:pPr algn="ctr"/>
            <a:endParaRPr lang="ru-RU" sz="3200" b="1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59832" y="3501008"/>
            <a:ext cx="565212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i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Презентацию подготовили </a:t>
            </a:r>
          </a:p>
          <a:p>
            <a:pPr algn="ctr"/>
            <a:r>
              <a:rPr lang="ru-RU" b="1" i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учителя-логопеды  </a:t>
            </a:r>
          </a:p>
          <a:p>
            <a:pPr algn="ctr"/>
            <a:r>
              <a:rPr lang="ru-RU" b="1" i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ГБДОУ </a:t>
            </a:r>
            <a:r>
              <a:rPr lang="ru-RU" b="1" i="1" dirty="0" err="1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д\с</a:t>
            </a:r>
            <a:r>
              <a:rPr lang="ru-RU" b="1" i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№ 69 Приморского района </a:t>
            </a:r>
          </a:p>
          <a:p>
            <a:pPr algn="ctr"/>
            <a:r>
              <a:rPr lang="ru-RU" b="1" i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Санкт - Петербурга</a:t>
            </a:r>
          </a:p>
          <a:p>
            <a:pPr algn="ctr"/>
            <a:r>
              <a:rPr lang="ru-RU" b="1" i="1" dirty="0" err="1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Мараховская</a:t>
            </a:r>
            <a:r>
              <a:rPr lang="ru-RU" b="1" i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Ольга Анатольевна</a:t>
            </a:r>
          </a:p>
          <a:p>
            <a:pPr algn="ctr"/>
            <a:r>
              <a:rPr lang="ru-RU" b="1" i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Галкина Людмила Николаевна </a:t>
            </a:r>
            <a:endParaRPr lang="ru-RU" b="1" i="1" dirty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1618416310_11-phonoteka_org-p-osennii-fon-dlya-fotoshopa-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08912" cy="908720"/>
          </a:xfrm>
          <a:ln w="28575">
            <a:solidFill>
              <a:schemeClr val="accent6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Леший нам приготовил </a:t>
            </a:r>
            <a:r>
              <a:rPr lang="ru-RU" sz="3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сказочную артикуляционную </a:t>
            </a:r>
            <a:r>
              <a:rPr lang="ru-RU" sz="3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гимнастику для язычка</a:t>
            </a:r>
            <a:endParaRPr lang="ru-RU" sz="3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412194a69fe17ecf89574c5860dc7e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92080" y="4005064"/>
            <a:ext cx="3456384" cy="2327769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9" name="Рисунок 8" descr="587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5576" y="3933056"/>
            <a:ext cx="3638654" cy="2376264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12" name="Рисунок 11" descr="gena_cheburashka - копия (3)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88024" y="1268760"/>
            <a:ext cx="3960440" cy="2533643"/>
          </a:xfrm>
          <a:prstGeom prst="rect">
            <a:avLst/>
          </a:prstGeom>
        </p:spPr>
      </p:pic>
      <p:pic>
        <p:nvPicPr>
          <p:cNvPr id="14" name="Рисунок 13" descr="73549479_large_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59632" y="1196752"/>
            <a:ext cx="1656184" cy="2760087"/>
          </a:xfrm>
          <a:prstGeom prst="rect">
            <a:avLst/>
          </a:prstGeom>
        </p:spPr>
      </p:pic>
      <p:pic>
        <p:nvPicPr>
          <p:cNvPr id="13" name="Рисунок 12" descr="8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3797901">
            <a:off x="1333323" y="2253440"/>
            <a:ext cx="1080120" cy="1314370"/>
          </a:xfrm>
          <a:prstGeom prst="rect">
            <a:avLst/>
          </a:prstGeom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002-003-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59632" y="2060848"/>
            <a:ext cx="259228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-Ш! Чтоб звук красивым вышел,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Шире язычок и выше!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Сделаем из языка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Чашечку, подняв бока.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Эту чашку по бокам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 верхним мы прижмем зубам.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Вот теперь над чашкой можно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Дуть красиво, осторожно.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Чтобы ветерок бежал,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Чтобы Ш, как шелк, шуршал!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21463310_8-phonoteka_org-p-engri-berdz-fon-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7317432"/>
          </a:xfrm>
          <a:prstGeom prst="rect">
            <a:avLst/>
          </a:prstGeom>
          <a:ln w="25400">
            <a:solidFill>
              <a:srgbClr val="92D050"/>
            </a:solidFill>
          </a:ln>
        </p:spPr>
      </p:pic>
      <p:pic>
        <p:nvPicPr>
          <p:cNvPr id="7" name="Рисунок 6" descr="0_91dea_e5528039_ori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74364" y="188640"/>
            <a:ext cx="2069636" cy="3528392"/>
          </a:xfrm>
          <a:prstGeom prst="rect">
            <a:avLst/>
          </a:prstGeom>
        </p:spPr>
      </p:pic>
      <p:pic>
        <p:nvPicPr>
          <p:cNvPr id="8" name="Рисунок 7" descr="0_91dea_e5528039_ori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60648"/>
            <a:ext cx="2069636" cy="3168352"/>
          </a:xfrm>
          <a:prstGeom prst="rect">
            <a:avLst/>
          </a:prstGeom>
        </p:spPr>
      </p:pic>
      <p:pic>
        <p:nvPicPr>
          <p:cNvPr id="9" name="Рисунок 8" descr="0_91dea_e5528039_orig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04248" y="1412776"/>
            <a:ext cx="1061524" cy="1584176"/>
          </a:xfrm>
          <a:prstGeom prst="rect">
            <a:avLst/>
          </a:prstGeom>
        </p:spPr>
      </p:pic>
      <p:pic>
        <p:nvPicPr>
          <p:cNvPr id="10" name="Рисунок 9" descr="0_91dea_e5528039_ori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403648" y="1412776"/>
            <a:ext cx="1133532" cy="1656184"/>
          </a:xfrm>
          <a:prstGeom prst="rect">
            <a:avLst/>
          </a:prstGeom>
        </p:spPr>
      </p:pic>
      <p:sp>
        <p:nvSpPr>
          <p:cNvPr id="26" name="Полилиния 25"/>
          <p:cNvSpPr/>
          <p:nvPr/>
        </p:nvSpPr>
        <p:spPr>
          <a:xfrm>
            <a:off x="1331641" y="3933056"/>
            <a:ext cx="6912768" cy="2304256"/>
          </a:xfrm>
          <a:custGeom>
            <a:avLst/>
            <a:gdLst>
              <a:gd name="connsiteX0" fmla="*/ 0 w 6936377"/>
              <a:gd name="connsiteY0" fmla="*/ 1672045 h 1904999"/>
              <a:gd name="connsiteX1" fmla="*/ 1188720 w 6936377"/>
              <a:gd name="connsiteY1" fmla="*/ 300445 h 1904999"/>
              <a:gd name="connsiteX2" fmla="*/ 2286000 w 6936377"/>
              <a:gd name="connsiteY2" fmla="*/ 1528354 h 1904999"/>
              <a:gd name="connsiteX3" fmla="*/ 3069771 w 6936377"/>
              <a:gd name="connsiteY3" fmla="*/ 143691 h 1904999"/>
              <a:gd name="connsiteX4" fmla="*/ 4180114 w 6936377"/>
              <a:gd name="connsiteY4" fmla="*/ 1110343 h 1904999"/>
              <a:gd name="connsiteX5" fmla="*/ 5133703 w 6936377"/>
              <a:gd name="connsiteY5" fmla="*/ 222068 h 1904999"/>
              <a:gd name="connsiteX6" fmla="*/ 6283234 w 6936377"/>
              <a:gd name="connsiteY6" fmla="*/ 1867988 h 1904999"/>
              <a:gd name="connsiteX7" fmla="*/ 6923314 w 6936377"/>
              <a:gd name="connsiteY7" fmla="*/ 0 h 1904999"/>
              <a:gd name="connsiteX8" fmla="*/ 6923314 w 6936377"/>
              <a:gd name="connsiteY8" fmla="*/ 0 h 1904999"/>
              <a:gd name="connsiteX9" fmla="*/ 6936377 w 6936377"/>
              <a:gd name="connsiteY9" fmla="*/ 13063 h 1904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36377" h="1904999">
                <a:moveTo>
                  <a:pt x="0" y="1672045"/>
                </a:moveTo>
                <a:cubicBezTo>
                  <a:pt x="403860" y="998219"/>
                  <a:pt x="807720" y="324393"/>
                  <a:pt x="1188720" y="300445"/>
                </a:cubicBezTo>
                <a:cubicBezTo>
                  <a:pt x="1569720" y="276497"/>
                  <a:pt x="1972491" y="1554480"/>
                  <a:pt x="2286000" y="1528354"/>
                </a:cubicBezTo>
                <a:cubicBezTo>
                  <a:pt x="2599509" y="1502228"/>
                  <a:pt x="2754085" y="213360"/>
                  <a:pt x="3069771" y="143691"/>
                </a:cubicBezTo>
                <a:cubicBezTo>
                  <a:pt x="3385457" y="74022"/>
                  <a:pt x="3836125" y="1097280"/>
                  <a:pt x="4180114" y="1110343"/>
                </a:cubicBezTo>
                <a:cubicBezTo>
                  <a:pt x="4524103" y="1123406"/>
                  <a:pt x="4783183" y="95794"/>
                  <a:pt x="5133703" y="222068"/>
                </a:cubicBezTo>
                <a:cubicBezTo>
                  <a:pt x="5484223" y="348342"/>
                  <a:pt x="5984966" y="1904999"/>
                  <a:pt x="6283234" y="1867988"/>
                </a:cubicBezTo>
                <a:cubicBezTo>
                  <a:pt x="6581502" y="1830977"/>
                  <a:pt x="6923314" y="0"/>
                  <a:pt x="6923314" y="0"/>
                </a:cubicBezTo>
                <a:lnTo>
                  <a:pt x="6923314" y="0"/>
                </a:lnTo>
                <a:lnTo>
                  <a:pt x="6936377" y="13063"/>
                </a:lnTo>
              </a:path>
            </a:pathLst>
          </a:custGeom>
          <a:ln w="3810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384175">
                <a:solidFill>
                  <a:schemeClr val="tx1"/>
                </a:solidFill>
              </a:ln>
            </a:endParaRPr>
          </a:p>
        </p:txBody>
      </p:sp>
      <p:pic>
        <p:nvPicPr>
          <p:cNvPr id="27" name="Рисунок 26" descr="116824624_large_1__6_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387223" flipV="1">
            <a:off x="1755327" y="2926283"/>
            <a:ext cx="2016224" cy="1828712"/>
          </a:xfrm>
          <a:prstGeom prst="rect">
            <a:avLst/>
          </a:prstGeom>
        </p:spPr>
      </p:pic>
      <p:pic>
        <p:nvPicPr>
          <p:cNvPr id="31" name="Рисунок 30" descr="1621545936_79-p-osennie-listya-100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1717348">
            <a:off x="2398129" y="5514384"/>
            <a:ext cx="1907704" cy="1632299"/>
          </a:xfrm>
          <a:prstGeom prst="rect">
            <a:avLst/>
          </a:prstGeom>
        </p:spPr>
      </p:pic>
      <p:pic>
        <p:nvPicPr>
          <p:cNvPr id="39" name="Рисунок 38" descr="image_processing20201020-21059-pwf8zy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876153" flipH="1">
            <a:off x="4685037" y="2794224"/>
            <a:ext cx="1644694" cy="1728192"/>
          </a:xfrm>
          <a:prstGeom prst="rect">
            <a:avLst/>
          </a:prstGeom>
        </p:spPr>
      </p:pic>
      <p:pic>
        <p:nvPicPr>
          <p:cNvPr id="40" name="Рисунок 39" descr="117680376_large_10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18875991" flipH="1">
            <a:off x="6134341" y="2823860"/>
            <a:ext cx="2138858" cy="1440160"/>
          </a:xfrm>
          <a:prstGeom prst="rect">
            <a:avLst/>
          </a:prstGeom>
        </p:spPr>
      </p:pic>
      <p:pic>
        <p:nvPicPr>
          <p:cNvPr id="45" name="Рисунок 44" descr="birch-5623549_1280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8934278" flipH="1">
            <a:off x="4908555" y="4983530"/>
            <a:ext cx="1876530" cy="1538531"/>
          </a:xfrm>
          <a:prstGeom prst="rect">
            <a:avLst/>
          </a:prstGeom>
        </p:spPr>
      </p:pic>
      <p:sp>
        <p:nvSpPr>
          <p:cNvPr id="46" name="Овальная выноска 45"/>
          <p:cNvSpPr/>
          <p:nvPr/>
        </p:nvSpPr>
        <p:spPr>
          <a:xfrm>
            <a:off x="4644008" y="1844824"/>
            <a:ext cx="1440160" cy="1188712"/>
          </a:xfrm>
          <a:prstGeom prst="wedgeEllipseCallout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ьная выноска 46"/>
          <p:cNvSpPr/>
          <p:nvPr/>
        </p:nvSpPr>
        <p:spPr>
          <a:xfrm>
            <a:off x="2483768" y="1988840"/>
            <a:ext cx="1512168" cy="1296144"/>
          </a:xfrm>
          <a:prstGeom prst="wedgeEllipseCallout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ьная выноска 47"/>
          <p:cNvSpPr/>
          <p:nvPr/>
        </p:nvSpPr>
        <p:spPr>
          <a:xfrm rot="18858421">
            <a:off x="1719267" y="5368578"/>
            <a:ext cx="1512168" cy="1116704"/>
          </a:xfrm>
          <a:prstGeom prst="wedgeEllipseCallout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ьная выноска 48"/>
          <p:cNvSpPr/>
          <p:nvPr/>
        </p:nvSpPr>
        <p:spPr>
          <a:xfrm>
            <a:off x="6372200" y="1988840"/>
            <a:ext cx="1440160" cy="1188712"/>
          </a:xfrm>
          <a:prstGeom prst="wedgeEllipseCallout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ьная выноска 50"/>
          <p:cNvSpPr/>
          <p:nvPr/>
        </p:nvSpPr>
        <p:spPr>
          <a:xfrm rot="11957044" flipH="1" flipV="1">
            <a:off x="6436963" y="4541979"/>
            <a:ext cx="1619469" cy="1103421"/>
          </a:xfrm>
          <a:prstGeom prst="wedgeEllipseCallout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 descr="0uxdpIFHS1g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2771800" y="2132856"/>
            <a:ext cx="936104" cy="1008112"/>
          </a:xfrm>
          <a:prstGeom prst="rect">
            <a:avLst/>
          </a:prstGeom>
        </p:spPr>
      </p:pic>
      <p:pic>
        <p:nvPicPr>
          <p:cNvPr id="24" name="Рисунок 23" descr="007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907704" y="5589240"/>
            <a:ext cx="1152128" cy="720080"/>
          </a:xfrm>
          <a:prstGeom prst="rect">
            <a:avLst/>
          </a:prstGeom>
        </p:spPr>
      </p:pic>
      <p:pic>
        <p:nvPicPr>
          <p:cNvPr id="29" name="Рисунок 28" descr="02_413665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5076056" y="2060848"/>
            <a:ext cx="674960" cy="792088"/>
          </a:xfrm>
          <a:prstGeom prst="rect">
            <a:avLst/>
          </a:prstGeom>
        </p:spPr>
      </p:pic>
      <p:pic>
        <p:nvPicPr>
          <p:cNvPr id="30" name="Рисунок 29" descr="17_545533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 rot="1842445">
            <a:off x="6781204" y="4795862"/>
            <a:ext cx="941627" cy="841272"/>
          </a:xfrm>
          <a:prstGeom prst="rect">
            <a:avLst/>
          </a:prstGeom>
        </p:spPr>
      </p:pic>
      <p:pic>
        <p:nvPicPr>
          <p:cNvPr id="33" name="Рисунок 32" descr="8125dc90858218ed6e1fcdc195abc3bf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6444208" y="2132856"/>
            <a:ext cx="1344555" cy="936104"/>
          </a:xfrm>
          <a:prstGeom prst="rect">
            <a:avLst/>
          </a:prstGeom>
        </p:spPr>
      </p:pic>
      <p:pic>
        <p:nvPicPr>
          <p:cNvPr id="25" name="Рисунок 24" descr="117121738_large__________________2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 flipH="1">
            <a:off x="0" y="4293096"/>
            <a:ext cx="1475656" cy="2160240"/>
          </a:xfrm>
          <a:prstGeom prst="rect">
            <a:avLst/>
          </a:prstGeom>
        </p:spPr>
      </p:pic>
      <p:pic>
        <p:nvPicPr>
          <p:cNvPr id="36" name="Рисунок 35" descr="117121738_large__________________2.pn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 flipH="1">
            <a:off x="3491880" y="2420888"/>
            <a:ext cx="1584176" cy="2016224"/>
          </a:xfrm>
          <a:prstGeom prst="rect">
            <a:avLst/>
          </a:prstGeom>
        </p:spPr>
      </p:pic>
      <p:pic>
        <p:nvPicPr>
          <p:cNvPr id="38" name="Рисунок 37" descr="117121738_large__________________2.pn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 flipH="1">
            <a:off x="2699792" y="4221088"/>
            <a:ext cx="1512168" cy="1965598"/>
          </a:xfrm>
          <a:prstGeom prst="rect">
            <a:avLst/>
          </a:prstGeom>
        </p:spPr>
      </p:pic>
      <p:pic>
        <p:nvPicPr>
          <p:cNvPr id="28" name="Рисунок 27" descr="117121738_large__________________2.pn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 flipH="1">
            <a:off x="4644008" y="3573016"/>
            <a:ext cx="1584176" cy="2016224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1547664" y="260648"/>
            <a:ext cx="6120680" cy="1477328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Помоги Ежику выбрать листочки для спячки. Назови с какого дерева листочек? </a:t>
            </a:r>
            <a:endParaRPr lang="ru-RU" sz="3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987824" y="6691426"/>
            <a:ext cx="5904656" cy="553998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Назови картинки со звуком Ш.</a:t>
            </a:r>
            <a:endParaRPr lang="ru-RU" sz="3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434 0.07893 L 0.08264 -0.215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" y="-1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6" presetClass="path" presetSubtype="0" accel="50000" decel="5000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44444E-6 4.44444E-6 L 0.08664 -0.13658 " pathEditMode="relative" rAng="0" ptsTypes="AA">
                                      <p:cBhvr>
                                        <p:cTn id="12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" y="-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070b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536" y="260648"/>
            <a:ext cx="8424936" cy="584775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Наш Ежик сладко заснул. И ему снится сон. 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8416310_11-phonoteka_org-p-osennii-fon-dlya-fotoshopa-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87424"/>
            <a:ext cx="9144000" cy="6858000"/>
          </a:xfrm>
          <a:prstGeom prst="rect">
            <a:avLst/>
          </a:prstGeom>
        </p:spPr>
      </p:pic>
      <p:pic>
        <p:nvPicPr>
          <p:cNvPr id="7" name="Рисунок 6" descr="69537682_0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3851920" y="4293096"/>
            <a:ext cx="2560604" cy="223224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83568" y="908720"/>
            <a:ext cx="813690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- Здравствуй , белка!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(машем рукой )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Как живешь?                                                      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(подмигиваем правым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глазом)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Как ты зиму проведешь?                                  (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поднимает плечи вверх)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- Я шишки припасла возле теплого дупла.   (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сжимаем шишку)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Я по веткам поскачу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,                                          (дотрагиваемся до плеча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правой и левой рукой)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Шишку с елочки схвачу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.                                     (сжимаем обеими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руками шишку)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Буду я тогда сыта ,                                                (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катаем шишку 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по животу)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Когда в лес придет зима.                                     (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прокатываем шишку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по рукам)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-171400"/>
            <a:ext cx="8424936" cy="1015663"/>
          </a:xfrm>
          <a:prstGeom prst="rect">
            <a:avLst/>
          </a:prstGeom>
          <a:noFill/>
          <a:ln w="1905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Помоги Белочке на зиму приготовить </a:t>
            </a:r>
            <a:r>
              <a:rPr lang="ru-RU" sz="3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запасы.</a:t>
            </a:r>
          </a:p>
          <a:p>
            <a:pPr algn="ctr"/>
            <a:r>
              <a:rPr lang="ru-RU" sz="3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 </a:t>
            </a:r>
            <a:r>
              <a:rPr lang="ru-RU" sz="3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«Шишки»</a:t>
            </a:r>
            <a:endParaRPr lang="ru-RU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6562" name="Picture 2" descr="Фотография на тему Еловые и сосновые шишки на белом фоне | PressFoto"/>
          <p:cNvPicPr>
            <a:picLocks noChangeAspect="1" noChangeArrowheads="1"/>
          </p:cNvPicPr>
          <p:nvPr/>
        </p:nvPicPr>
        <p:blipFill>
          <a:blip r:embed="rId4" cstate="print">
            <a:lum bright="-10000"/>
          </a:blip>
          <a:srcRect l="3419" t="7692" r="4274" b="12821"/>
          <a:stretch>
            <a:fillRect/>
          </a:stretch>
        </p:blipFill>
        <p:spPr bwMode="auto">
          <a:xfrm>
            <a:off x="395536" y="5373216"/>
            <a:ext cx="2013901" cy="1156128"/>
          </a:xfrm>
          <a:prstGeom prst="rect">
            <a:avLst/>
          </a:prstGeom>
          <a:noFill/>
        </p:spPr>
      </p:pic>
      <p:pic>
        <p:nvPicPr>
          <p:cNvPr id="9" name="Picture 10" descr="Осенний кленовый лист - Png картинки и иконки без фон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016076">
            <a:off x="7394049" y="5156254"/>
            <a:ext cx="1044659" cy="13465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8416310_11-phonoteka_org-p-osennii-fon-dlya-fotoshopa-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69537682_0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5724128" y="1196752"/>
            <a:ext cx="3024336" cy="2736304"/>
          </a:xfrm>
          <a:prstGeom prst="rect">
            <a:avLst/>
          </a:prstGeom>
        </p:spPr>
      </p:pic>
      <p:pic>
        <p:nvPicPr>
          <p:cNvPr id="6" name="Рисунок 5" descr="65897267_1288295963_1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1124744"/>
            <a:ext cx="1938696" cy="2130737"/>
          </a:xfrm>
          <a:prstGeom prst="rect">
            <a:avLst/>
          </a:prstGeom>
        </p:spPr>
      </p:pic>
      <p:pic>
        <p:nvPicPr>
          <p:cNvPr id="7" name="Рисунок 6" descr="65897267_1288295963_1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91880" y="1052736"/>
            <a:ext cx="1938696" cy="2130737"/>
          </a:xfrm>
          <a:prstGeom prst="rect">
            <a:avLst/>
          </a:prstGeom>
        </p:spPr>
      </p:pic>
      <p:pic>
        <p:nvPicPr>
          <p:cNvPr id="8" name="Рисунок 7" descr="65897267_1288295963_1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4221088"/>
            <a:ext cx="1938696" cy="2130737"/>
          </a:xfrm>
          <a:prstGeom prst="rect">
            <a:avLst/>
          </a:prstGeom>
        </p:spPr>
      </p:pic>
      <p:pic>
        <p:nvPicPr>
          <p:cNvPr id="9" name="Рисунок 8" descr="65897267_1288295963_1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79912" y="4293096"/>
            <a:ext cx="1938696" cy="2130737"/>
          </a:xfrm>
          <a:prstGeom prst="rect">
            <a:avLst/>
          </a:prstGeom>
        </p:spPr>
      </p:pic>
      <p:pic>
        <p:nvPicPr>
          <p:cNvPr id="10" name="Рисунок 9" descr="65897267_1288295963_1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88224" y="4221088"/>
            <a:ext cx="1938696" cy="213073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11560" y="260648"/>
            <a:ext cx="7992888" cy="553998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Посчитай сколько шишек запасла Белочка?</a:t>
            </a:r>
            <a:endParaRPr lang="ru-RU" sz="3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8416310_11-phonoteka_org-p-osennii-fon-dlya-fotoshopa-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 descr="C:\Users\Людмила\Downloads\IMG_9419.jpg"/>
          <p:cNvPicPr>
            <a:picLocks noChangeAspect="1" noChangeArrowheads="1"/>
          </p:cNvPicPr>
          <p:nvPr/>
        </p:nvPicPr>
        <p:blipFill>
          <a:blip r:embed="rId4" cstate="print"/>
          <a:srcRect l="2222" b="6452"/>
          <a:stretch>
            <a:fillRect/>
          </a:stretch>
        </p:blipFill>
        <p:spPr bwMode="auto">
          <a:xfrm>
            <a:off x="611560" y="1412776"/>
            <a:ext cx="3168353" cy="2088232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</p:pic>
      <p:pic>
        <p:nvPicPr>
          <p:cNvPr id="1027" name="Picture 3" descr="C:\Users\Людмила\Downloads\IMG_94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4005064"/>
            <a:ext cx="3347864" cy="2510898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</p:pic>
      <p:pic>
        <p:nvPicPr>
          <p:cNvPr id="9" name="Рисунок 8" descr="17_54553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842445">
            <a:off x="6658736" y="1480493"/>
            <a:ext cx="1919944" cy="1917992"/>
          </a:xfrm>
          <a:prstGeom prst="rect">
            <a:avLst/>
          </a:prstGeom>
        </p:spPr>
      </p:pic>
      <p:pic>
        <p:nvPicPr>
          <p:cNvPr id="10" name="Рисунок 9" descr="0uxdpIFHS1g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15616" y="3728110"/>
            <a:ext cx="2597432" cy="2797234"/>
          </a:xfrm>
          <a:prstGeom prst="rect">
            <a:avLst/>
          </a:prstGeom>
        </p:spPr>
      </p:pic>
      <p:pic>
        <p:nvPicPr>
          <p:cNvPr id="13" name="Рисунок 12" descr="007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024739" y="2348880"/>
            <a:ext cx="2304256" cy="144016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195736" y="332656"/>
            <a:ext cx="5760640" cy="954107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Подарим в подарок букву  Ш Лешему и назовем слова.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8416310_11-phonoteka_org-p-osennii-fon-dlya-fotoshopa-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 descr="65897267_1288295963_1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4941168"/>
            <a:ext cx="1342810" cy="147582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67544" y="620688"/>
            <a:ext cx="5904656" cy="1015663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Лепим букву Ш из пластилина в подарок Лешему.</a:t>
            </a:r>
            <a:endParaRPr lang="ru-RU" sz="3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IMG_9416.MO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339752" y="1790818"/>
            <a:ext cx="6336704" cy="4752528"/>
          </a:xfrm>
          <a:prstGeom prst="rect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8416310_11-phonoteka_org-p-osennii-fon-dlya-fotoshopa-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121889217_00212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26_136036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91880" y="2780928"/>
            <a:ext cx="2448272" cy="1872208"/>
          </a:xfrm>
          <a:prstGeom prst="rect">
            <a:avLst/>
          </a:prstGeom>
        </p:spPr>
      </p:pic>
      <p:pic>
        <p:nvPicPr>
          <p:cNvPr id="8" name="Рисунок 7" descr="26_136036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20272" y="2492896"/>
            <a:ext cx="1224136" cy="936104"/>
          </a:xfrm>
          <a:prstGeom prst="rect">
            <a:avLst/>
          </a:prstGeom>
        </p:spPr>
      </p:pic>
      <p:pic>
        <p:nvPicPr>
          <p:cNvPr id="9" name="Рисунок 8" descr="26_136036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64288" y="260648"/>
            <a:ext cx="864096" cy="57606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1520" y="332656"/>
            <a:ext cx="6696744" cy="553998"/>
          </a:xfrm>
          <a:prstGeom prst="rect">
            <a:avLst/>
          </a:prstGeom>
          <a:noFill/>
          <a:ln w="1905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справились со всеми заданиями!</a:t>
            </a:r>
            <a:endParaRPr lang="ru-RU" sz="3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теперь давай расколдуем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лес,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произнесем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заклинание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1613711854_9-p-osennii-fon-dlya-prezentatsii-12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30000"/>
          </a:blip>
          <a:stretch>
            <a:fillRect/>
          </a:stretch>
        </p:blipFill>
        <p:spPr>
          <a:xfrm>
            <a:off x="0" y="1923497"/>
            <a:ext cx="9144000" cy="493450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15616" y="2132856"/>
            <a:ext cx="756084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Ша-ша-ша- Иду я не спеша!</a:t>
            </a:r>
          </a:p>
          <a:p>
            <a:r>
              <a:rPr lang="ru-RU" sz="3200" b="1" i="1" dirty="0" err="1" smtClean="0">
                <a:solidFill>
                  <a:srgbClr val="C00000"/>
                </a:solidFill>
              </a:rPr>
              <a:t>Шу-Шу-Шу</a:t>
            </a:r>
            <a:r>
              <a:rPr lang="ru-RU" sz="3200" b="1" i="1" dirty="0" smtClean="0">
                <a:solidFill>
                  <a:srgbClr val="C00000"/>
                </a:solidFill>
              </a:rPr>
              <a:t> –Свежим воздухом дышу!</a:t>
            </a:r>
          </a:p>
          <a:p>
            <a:r>
              <a:rPr lang="ru-RU" sz="3200" b="1" i="1" dirty="0" err="1" smtClean="0">
                <a:solidFill>
                  <a:srgbClr val="C00000"/>
                </a:solidFill>
              </a:rPr>
              <a:t>Шо-шо-шо</a:t>
            </a:r>
            <a:r>
              <a:rPr lang="ru-RU" sz="3200" b="1" i="1" dirty="0" smtClean="0">
                <a:solidFill>
                  <a:srgbClr val="C00000"/>
                </a:solidFill>
              </a:rPr>
              <a:t>- Солнце осенью не греет хорошо!</a:t>
            </a:r>
          </a:p>
          <a:p>
            <a:r>
              <a:rPr lang="ru-RU" sz="3200" b="1" i="1" dirty="0" err="1" smtClean="0">
                <a:solidFill>
                  <a:srgbClr val="C00000"/>
                </a:solidFill>
              </a:rPr>
              <a:t>Ше-Ше-Ше</a:t>
            </a:r>
            <a:r>
              <a:rPr lang="ru-RU" sz="3200" b="1" i="1" dirty="0" smtClean="0">
                <a:solidFill>
                  <a:srgbClr val="C00000"/>
                </a:solidFill>
              </a:rPr>
              <a:t>- Нет уж уток в камыше.</a:t>
            </a:r>
          </a:p>
          <a:p>
            <a:r>
              <a:rPr lang="ru-RU" sz="3200" b="1" i="1" dirty="0" smtClean="0">
                <a:solidFill>
                  <a:srgbClr val="C00000"/>
                </a:solidFill>
              </a:rPr>
              <a:t>Ша-Ша-Ша- Льет дождь не спеша.</a:t>
            </a:r>
          </a:p>
          <a:p>
            <a:r>
              <a:rPr lang="ru-RU" sz="3200" b="1" i="1" dirty="0" err="1" smtClean="0">
                <a:solidFill>
                  <a:srgbClr val="C00000"/>
                </a:solidFill>
              </a:rPr>
              <a:t>Ше-Ше-Ше</a:t>
            </a:r>
            <a:r>
              <a:rPr lang="ru-RU" sz="3200" b="1" i="1" dirty="0" smtClean="0">
                <a:solidFill>
                  <a:srgbClr val="C00000"/>
                </a:solidFill>
              </a:rPr>
              <a:t>- Как то грустно на душе.</a:t>
            </a:r>
          </a:p>
          <a:p>
            <a:r>
              <a:rPr lang="ru-RU" sz="3200" b="1" i="1" dirty="0" smtClean="0">
                <a:solidFill>
                  <a:srgbClr val="C00000"/>
                </a:solidFill>
              </a:rPr>
              <a:t> Да! 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 fontScale="90000"/>
          </a:bodyPr>
          <a:lstStyle/>
          <a:p>
            <a:r>
              <a:rPr lang="ru-RU" sz="3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Дыхательное упражнение «Осенний букет» </a:t>
            </a:r>
            <a:br>
              <a:rPr lang="ru-RU" sz="3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Чем пахнет осень ?</a:t>
            </a:r>
            <a:endParaRPr lang="ru-RU" sz="3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1620434786_21-p-buket-iz-osennikh-listev-foto-2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764704"/>
            <a:ext cx="9144000" cy="6093296"/>
          </a:xfrm>
        </p:spPr>
      </p:pic>
      <p:sp>
        <p:nvSpPr>
          <p:cNvPr id="4" name="Овал 3"/>
          <p:cNvSpPr/>
          <p:nvPr/>
        </p:nvSpPr>
        <p:spPr>
          <a:xfrm>
            <a:off x="0" y="3068960"/>
            <a:ext cx="1619672" cy="120243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Опавшими листьями</a:t>
            </a:r>
            <a:endParaRPr lang="ru-RU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23528" y="5373216"/>
            <a:ext cx="1728192" cy="120243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Последними цветами</a:t>
            </a:r>
            <a:endParaRPr lang="ru-RU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236296" y="1052736"/>
            <a:ext cx="1512168" cy="120243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Сыростью</a:t>
            </a:r>
            <a:endParaRPr lang="ru-RU" sz="1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7308304" y="5373216"/>
            <a:ext cx="1512168" cy="120243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Землей</a:t>
            </a:r>
            <a:endParaRPr lang="ru-RU" sz="1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11560" y="980728"/>
            <a:ext cx="1512168" cy="120243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Прохладой</a:t>
            </a:r>
            <a:endParaRPr lang="ru-RU" sz="1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380312" y="2996952"/>
            <a:ext cx="1763688" cy="120243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Свежестью  </a:t>
            </a:r>
            <a:endParaRPr lang="ru-RU" sz="14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6" grpId="1" animBg="1"/>
      <p:bldP spid="7" grpId="0" animBg="1"/>
      <p:bldP spid="7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8416310_11-phonoteka_org-p-osennii-fon-dlya-fotoshopa-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image063-4-1080x720.png"/>
          <p:cNvPicPr>
            <a:picLocks noChangeAspect="1"/>
          </p:cNvPicPr>
          <p:nvPr/>
        </p:nvPicPr>
        <p:blipFill>
          <a:blip r:embed="rId3" cstate="print">
            <a:lum bright="-20000" contrast="40000"/>
          </a:blip>
          <a:srcRect l="19149" r="19149" b="15805"/>
          <a:stretch>
            <a:fillRect/>
          </a:stretch>
        </p:blipFill>
        <p:spPr>
          <a:xfrm>
            <a:off x="827584" y="3356992"/>
            <a:ext cx="2088232" cy="2301486"/>
          </a:xfrm>
          <a:prstGeom prst="rect">
            <a:avLst/>
          </a:prstGeom>
        </p:spPr>
      </p:pic>
      <p:pic>
        <p:nvPicPr>
          <p:cNvPr id="8" name="Рисунок 7" descr="image072-3-901x720.png"/>
          <p:cNvPicPr>
            <a:picLocks noChangeAspect="1"/>
          </p:cNvPicPr>
          <p:nvPr/>
        </p:nvPicPr>
        <p:blipFill>
          <a:blip r:embed="rId4" cstate="print">
            <a:lum bright="-20000" contrast="40000"/>
          </a:blip>
          <a:stretch>
            <a:fillRect/>
          </a:stretch>
        </p:blipFill>
        <p:spPr>
          <a:xfrm>
            <a:off x="5940152" y="3861048"/>
            <a:ext cx="2850852" cy="244827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259632" y="1628800"/>
            <a:ext cx="684075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Выбери смайлик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3711854_9-p-osennii-fon-dlya-prezentatsii-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nadpis-09-0001-ico.png"/>
          <p:cNvPicPr>
            <a:picLocks noChangeAspect="1"/>
          </p:cNvPicPr>
          <p:nvPr/>
        </p:nvPicPr>
        <p:blipFill>
          <a:blip r:embed="rId3" cstate="print">
            <a:lum bright="-30000"/>
          </a:blip>
          <a:stretch>
            <a:fillRect/>
          </a:stretch>
        </p:blipFill>
        <p:spPr>
          <a:xfrm>
            <a:off x="323528" y="476672"/>
            <a:ext cx="8568952" cy="16408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8416310_11-phonoteka_org-p-osennii-fon-dlya-fotoshopa-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512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fairy-clip-art-10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27784" y="1324073"/>
            <a:ext cx="6271629" cy="51051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536" y="908720"/>
            <a:ext cx="460851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Кружит, кружит листопад.</a:t>
            </a:r>
          </a:p>
          <a:p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листочки все летят.</a:t>
            </a:r>
          </a:p>
          <a:p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красив осенний лес. </a:t>
            </a:r>
          </a:p>
          <a:p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Много встретишь в нем чудес!</a:t>
            </a:r>
          </a:p>
          <a:p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спеша лети, листочек,</a:t>
            </a:r>
          </a:p>
          <a:p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Мимо сосен, елок,  кочек.</a:t>
            </a:r>
          </a:p>
          <a:p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Оторвись ты от земли.</a:t>
            </a:r>
          </a:p>
          <a:p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волшебный лес нас принеси.  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60648"/>
            <a:ext cx="9144000" cy="553998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Отправляемся в путешествие по осеннему лесу </a:t>
            </a:r>
            <a:endParaRPr lang="ru-RU" sz="3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8416310_11-phonoteka_org-p-osennii-fon-dlya-fotoshopa-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fairy-clip-art-10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27784" y="1196752"/>
            <a:ext cx="6271629" cy="51051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260648"/>
            <a:ext cx="9144000" cy="553998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осенний лес попадем, если выполним задания</a:t>
            </a:r>
            <a:endParaRPr lang="ru-RU" sz="3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5013176"/>
            <a:ext cx="60486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Назови все осенние месяцы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Давай вспомним признаки осени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45" name="Группа 44"/>
          <p:cNvGrpSpPr/>
          <p:nvPr/>
        </p:nvGrpSpPr>
        <p:grpSpPr>
          <a:xfrm>
            <a:off x="0" y="0"/>
            <a:ext cx="2987824" cy="2276872"/>
            <a:chOff x="0" y="0"/>
            <a:chExt cx="2987824" cy="227687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0"/>
              <a:ext cx="2987824" cy="2276872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C000"/>
                </a:solidFill>
              </a:endParaRPr>
            </a:p>
          </p:txBody>
        </p:sp>
        <p:pic>
          <p:nvPicPr>
            <p:cNvPr id="16" name="Рисунок 15" descr="07c550dedb9a1c62305445dbddb00128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51520" y="188640"/>
              <a:ext cx="2520280" cy="1872208"/>
            </a:xfrm>
            <a:prstGeom prst="rect">
              <a:avLst/>
            </a:prstGeom>
          </p:spPr>
        </p:pic>
      </p:grpSp>
      <p:grpSp>
        <p:nvGrpSpPr>
          <p:cNvPr id="46" name="Группа 45"/>
          <p:cNvGrpSpPr/>
          <p:nvPr/>
        </p:nvGrpSpPr>
        <p:grpSpPr>
          <a:xfrm>
            <a:off x="2987824" y="0"/>
            <a:ext cx="3168352" cy="2276872"/>
            <a:chOff x="2987824" y="0"/>
            <a:chExt cx="3168352" cy="2276872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2987824" y="0"/>
              <a:ext cx="3168352" cy="227687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C000"/>
                </a:solidFill>
              </a:endParaRPr>
            </a:p>
          </p:txBody>
        </p:sp>
        <p:pic>
          <p:nvPicPr>
            <p:cNvPr id="17" name="Рисунок 16" descr="октябрь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275856" y="260648"/>
              <a:ext cx="2592288" cy="1800200"/>
            </a:xfrm>
            <a:prstGeom prst="rect">
              <a:avLst/>
            </a:prstGeom>
          </p:spPr>
        </p:pic>
      </p:grpSp>
      <p:grpSp>
        <p:nvGrpSpPr>
          <p:cNvPr id="47" name="Группа 46"/>
          <p:cNvGrpSpPr/>
          <p:nvPr/>
        </p:nvGrpSpPr>
        <p:grpSpPr>
          <a:xfrm>
            <a:off x="6156176" y="0"/>
            <a:ext cx="2987824" cy="2276872"/>
            <a:chOff x="6156176" y="0"/>
            <a:chExt cx="2987824" cy="2276872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6156176" y="0"/>
              <a:ext cx="2987824" cy="2276872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C000"/>
                </a:solidFill>
              </a:endParaRPr>
            </a:p>
          </p:txBody>
        </p:sp>
        <p:pic>
          <p:nvPicPr>
            <p:cNvPr id="18" name="Рисунок 17" descr="2902972073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372200" y="332656"/>
              <a:ext cx="2592288" cy="1584176"/>
            </a:xfrm>
            <a:prstGeom prst="rect">
              <a:avLst/>
            </a:prstGeom>
          </p:spPr>
        </p:pic>
      </p:grpSp>
      <p:grpSp>
        <p:nvGrpSpPr>
          <p:cNvPr id="48" name="Группа 47"/>
          <p:cNvGrpSpPr/>
          <p:nvPr/>
        </p:nvGrpSpPr>
        <p:grpSpPr>
          <a:xfrm>
            <a:off x="0" y="2276872"/>
            <a:ext cx="2987824" cy="2304256"/>
            <a:chOff x="0" y="2276872"/>
            <a:chExt cx="2987824" cy="2304256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0" y="2276872"/>
              <a:ext cx="2987824" cy="230425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C000"/>
                </a:solidFill>
              </a:endParaRPr>
            </a:p>
          </p:txBody>
        </p:sp>
        <p:pic>
          <p:nvPicPr>
            <p:cNvPr id="23" name="Рисунок 22" descr="0_72303_751ffc8f_orig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39553" y="2348880"/>
              <a:ext cx="1656184" cy="2016224"/>
            </a:xfrm>
            <a:prstGeom prst="rect">
              <a:avLst/>
            </a:prstGeom>
          </p:spPr>
        </p:pic>
      </p:grpSp>
      <p:grpSp>
        <p:nvGrpSpPr>
          <p:cNvPr id="52" name="Группа 51"/>
          <p:cNvGrpSpPr/>
          <p:nvPr/>
        </p:nvGrpSpPr>
        <p:grpSpPr>
          <a:xfrm>
            <a:off x="2987824" y="4581128"/>
            <a:ext cx="3168352" cy="2276872"/>
            <a:chOff x="2987824" y="4581128"/>
            <a:chExt cx="3168352" cy="2276872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2987824" y="4581128"/>
              <a:ext cx="3168352" cy="2276872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C000"/>
                </a:solidFill>
              </a:endParaRPr>
            </a:p>
          </p:txBody>
        </p:sp>
        <p:pic>
          <p:nvPicPr>
            <p:cNvPr id="24" name="Рисунок 23" descr="umbrella-clip-art-77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275856" y="4725144"/>
              <a:ext cx="2753379" cy="1951026"/>
            </a:xfrm>
            <a:prstGeom prst="rect">
              <a:avLst/>
            </a:prstGeom>
          </p:spPr>
        </p:pic>
      </p:grpSp>
      <p:grpSp>
        <p:nvGrpSpPr>
          <p:cNvPr id="50" name="Группа 49"/>
          <p:cNvGrpSpPr/>
          <p:nvPr/>
        </p:nvGrpSpPr>
        <p:grpSpPr>
          <a:xfrm>
            <a:off x="6156176" y="2276872"/>
            <a:ext cx="2987824" cy="2304256"/>
            <a:chOff x="6156176" y="2276872"/>
            <a:chExt cx="2987824" cy="2304256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6156176" y="2276872"/>
              <a:ext cx="2987824" cy="230425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C000"/>
                </a:solidFill>
              </a:endParaRPr>
            </a:p>
          </p:txBody>
        </p:sp>
        <p:pic>
          <p:nvPicPr>
            <p:cNvPr id="26" name="Рисунок 25" descr="1621545936_79-p-osennie-listya-100.pn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444208" y="2564904"/>
              <a:ext cx="2376264" cy="1512168"/>
            </a:xfrm>
            <a:prstGeom prst="rect">
              <a:avLst/>
            </a:prstGeom>
          </p:spPr>
        </p:pic>
      </p:grpSp>
      <p:grpSp>
        <p:nvGrpSpPr>
          <p:cNvPr id="49" name="Группа 48"/>
          <p:cNvGrpSpPr/>
          <p:nvPr/>
        </p:nvGrpSpPr>
        <p:grpSpPr>
          <a:xfrm>
            <a:off x="2987824" y="2276872"/>
            <a:ext cx="3168352" cy="2304256"/>
            <a:chOff x="2987824" y="2276872"/>
            <a:chExt cx="3168352" cy="2304256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2987824" y="2276872"/>
              <a:ext cx="3168352" cy="2304256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C000"/>
                </a:solidFill>
              </a:endParaRPr>
            </a:p>
          </p:txBody>
        </p:sp>
        <p:pic>
          <p:nvPicPr>
            <p:cNvPr id="30" name="Рисунок 29" descr="0_838bd_bbfea830_orig - копия.pn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491880" y="2451663"/>
              <a:ext cx="2160240" cy="1954674"/>
            </a:xfrm>
            <a:prstGeom prst="rect">
              <a:avLst/>
            </a:prstGeom>
          </p:spPr>
        </p:pic>
      </p:grpSp>
      <p:grpSp>
        <p:nvGrpSpPr>
          <p:cNvPr id="53" name="Группа 52"/>
          <p:cNvGrpSpPr/>
          <p:nvPr/>
        </p:nvGrpSpPr>
        <p:grpSpPr>
          <a:xfrm>
            <a:off x="6156176" y="4581128"/>
            <a:ext cx="2987824" cy="2276872"/>
            <a:chOff x="6156176" y="4581128"/>
            <a:chExt cx="2987824" cy="2276872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6156176" y="4581128"/>
              <a:ext cx="2987824" cy="2276872"/>
            </a:xfrm>
            <a:prstGeom prst="rect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C000"/>
                </a:solidFill>
              </a:endParaRPr>
            </a:p>
          </p:txBody>
        </p:sp>
        <p:pic>
          <p:nvPicPr>
            <p:cNvPr id="32" name="Рисунок 31" descr="яблоко_DoV (3).png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948264" y="4725144"/>
              <a:ext cx="1795418" cy="1872208"/>
            </a:xfrm>
            <a:prstGeom prst="rect">
              <a:avLst/>
            </a:prstGeom>
          </p:spPr>
        </p:pic>
      </p:grpSp>
      <p:grpSp>
        <p:nvGrpSpPr>
          <p:cNvPr id="51" name="Группа 50"/>
          <p:cNvGrpSpPr/>
          <p:nvPr/>
        </p:nvGrpSpPr>
        <p:grpSpPr>
          <a:xfrm>
            <a:off x="0" y="4581128"/>
            <a:ext cx="2987824" cy="2276872"/>
            <a:chOff x="0" y="4581128"/>
            <a:chExt cx="2987824" cy="2276872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4581128"/>
              <a:ext cx="2987824" cy="2276872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C000"/>
                </a:solidFill>
              </a:endParaRPr>
            </a:p>
          </p:txBody>
        </p:sp>
        <p:pic>
          <p:nvPicPr>
            <p:cNvPr id="44" name="Рисунок 43" descr="eggplant-clip-art-11.png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 flipH="1">
              <a:off x="323528" y="4725144"/>
              <a:ext cx="2235496" cy="1944216"/>
            </a:xfrm>
            <a:prstGeom prst="rect">
              <a:avLst/>
            </a:prstGeom>
          </p:spPr>
        </p:pic>
      </p:grp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3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3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3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xit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3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3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3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xit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3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3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3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3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xit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3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3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3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3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711854_9-p-osennii-fon-dlya-prezentatsii-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491880" y="4437112"/>
            <a:ext cx="565212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800" b="1" i="1" dirty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Кира-скрап - клипарт и рамки на прозрачном фоне"/>
          <p:cNvPicPr>
            <a:picLocks noChangeAspect="1" noChangeArrowheads="1"/>
          </p:cNvPicPr>
          <p:nvPr/>
        </p:nvPicPr>
        <p:blipFill>
          <a:blip r:embed="rId4" cstate="print">
            <a:lum bright="-20000"/>
          </a:blip>
          <a:srcRect/>
          <a:stretch>
            <a:fillRect/>
          </a:stretch>
        </p:blipFill>
        <p:spPr bwMode="auto">
          <a:xfrm>
            <a:off x="4788024" y="0"/>
            <a:ext cx="4045155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51520" y="260648"/>
            <a:ext cx="4968552" cy="523220"/>
          </a:xfrm>
          <a:prstGeom prst="rect">
            <a:avLst/>
          </a:prstGeom>
          <a:noFill/>
          <a:ln w="28575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Расскажи о строении дерева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55776" y="1484784"/>
            <a:ext cx="2160240" cy="461665"/>
          </a:xfrm>
          <a:prstGeom prst="rect">
            <a:avLst/>
          </a:prstGeom>
          <a:noFill/>
          <a:ln w="1270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листья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27784" y="2492896"/>
            <a:ext cx="2160240" cy="461665"/>
          </a:xfrm>
          <a:prstGeom prst="rect">
            <a:avLst/>
          </a:prstGeom>
          <a:noFill/>
          <a:ln w="1270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ветки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27784" y="3501008"/>
            <a:ext cx="2160240" cy="461665"/>
          </a:xfrm>
          <a:prstGeom prst="rect">
            <a:avLst/>
          </a:prstGeom>
          <a:noFill/>
          <a:ln w="1270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ствол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27784" y="4437112"/>
            <a:ext cx="2160240" cy="461665"/>
          </a:xfrm>
          <a:prstGeom prst="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корни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 стрелкой 15"/>
          <p:cNvCxnSpPr>
            <a:stCxn id="10" idx="3"/>
          </p:cNvCxnSpPr>
          <p:nvPr/>
        </p:nvCxnSpPr>
        <p:spPr>
          <a:xfrm>
            <a:off x="4716016" y="1715617"/>
            <a:ext cx="1440160" cy="57199"/>
          </a:xfrm>
          <a:prstGeom prst="straightConnector1">
            <a:avLst/>
          </a:prstGeom>
          <a:ln w="57150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2" idx="3"/>
          </p:cNvCxnSpPr>
          <p:nvPr/>
        </p:nvCxnSpPr>
        <p:spPr>
          <a:xfrm>
            <a:off x="4788024" y="2723729"/>
            <a:ext cx="2088232" cy="489247"/>
          </a:xfrm>
          <a:prstGeom prst="straightConnector1">
            <a:avLst/>
          </a:prstGeom>
          <a:ln w="57150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13" idx="3"/>
          </p:cNvCxnSpPr>
          <p:nvPr/>
        </p:nvCxnSpPr>
        <p:spPr>
          <a:xfrm>
            <a:off x="4788024" y="3731841"/>
            <a:ext cx="2016224" cy="921295"/>
          </a:xfrm>
          <a:prstGeom prst="straightConnector1">
            <a:avLst/>
          </a:prstGeom>
          <a:ln w="57150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14" idx="3"/>
          </p:cNvCxnSpPr>
          <p:nvPr/>
        </p:nvCxnSpPr>
        <p:spPr>
          <a:xfrm>
            <a:off x="4788024" y="4667945"/>
            <a:ext cx="1728192" cy="1739805"/>
          </a:xfrm>
          <a:prstGeom prst="straightConnector1">
            <a:avLst/>
          </a:prstGeom>
          <a:ln w="57150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3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6" name="Рисунок 15" descr="1619866354_7-phonoteka_org-p-sunduk-fon-1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48264" y="4365104"/>
            <a:ext cx="1872209" cy="1368152"/>
          </a:xfrm>
          <a:prstGeom prst="rect">
            <a:avLst/>
          </a:prstGeom>
        </p:spPr>
      </p:pic>
      <p:pic>
        <p:nvPicPr>
          <p:cNvPr id="20490" name="Picture 10" descr="Осенний кленовый лист - Png картинки и иконки без фон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016076">
            <a:off x="393064" y="5011484"/>
            <a:ext cx="1360701" cy="1753944"/>
          </a:xfrm>
          <a:prstGeom prst="rect">
            <a:avLst/>
          </a:prstGeom>
          <a:noFill/>
        </p:spPr>
      </p:pic>
      <p:pic>
        <p:nvPicPr>
          <p:cNvPr id="20492" name="Picture 12" descr="Осенний кленовый лист - Png картинки и иконки без фон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7658224">
            <a:off x="7724683" y="83905"/>
            <a:ext cx="1097549" cy="141474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51520" y="332656"/>
            <a:ext cx="3168352" cy="55399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что в сундуке?</a:t>
            </a:r>
            <a:endParaRPr lang="ru-RU" sz="3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83768" y="5301208"/>
            <a:ext cx="4536504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Что – то спряталось на дне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пока не видно мне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 листочки подую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я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скажу, что там друзья.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uxdpIFHS1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380446"/>
            <a:ext cx="3168352" cy="4784858"/>
          </a:xfrm>
          <a:prstGeom prst="rect">
            <a:avLst/>
          </a:prstGeom>
        </p:spPr>
      </p:pic>
      <p:pic>
        <p:nvPicPr>
          <p:cNvPr id="5" name="Рисунок 4" descr="1613645675_15-p-fon-dlya-prezentatsii-svitok-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67944" y="1772816"/>
            <a:ext cx="4309630" cy="453650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60032" y="1916832"/>
            <a:ext cx="28803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-Здравствуйте !- пишет вам Леший,</a:t>
            </a:r>
          </a:p>
          <a:p>
            <a:r>
              <a:rPr lang="ru-RU" b="1" i="1" dirty="0" smtClean="0"/>
              <a:t>- лес я заколдовал, потому что обиделся на детей.  Они приходили в лес и меня дразнили: «ЛЕСИЙ».  Лесные звери не готовы к зиме: белки не успели сделать запасы, ежи не выбрали место для зимней спячки. </a:t>
            </a:r>
            <a:endParaRPr lang="ru-RU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260648"/>
            <a:ext cx="7632848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Прочитаем письмо Лешего и все узнаем, что случилось</a:t>
            </a:r>
            <a:endParaRPr lang="ru-RU" sz="3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3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6" name="Рисунок 15" descr="1619866354_7-phonoteka_org-p-sunduk-fon-1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71791" y="4941168"/>
            <a:ext cx="1872209" cy="1368152"/>
          </a:xfrm>
          <a:prstGeom prst="rect">
            <a:avLst/>
          </a:prstGeom>
        </p:spPr>
      </p:pic>
      <p:pic>
        <p:nvPicPr>
          <p:cNvPr id="20490" name="Picture 10" descr="Осенний кленовый лист - Png картинки и иконки без фон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016076">
            <a:off x="31438" y="1496613"/>
            <a:ext cx="1232331" cy="1588475"/>
          </a:xfrm>
          <a:prstGeom prst="rect">
            <a:avLst/>
          </a:prstGeom>
          <a:noFill/>
        </p:spPr>
      </p:pic>
      <p:pic>
        <p:nvPicPr>
          <p:cNvPr id="20492" name="Picture 12" descr="Осенний кленовый лист - Png картинки и иконки без фон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7658224">
            <a:off x="7724685" y="992626"/>
            <a:ext cx="1097549" cy="141474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51520" y="332656"/>
            <a:ext cx="8424936" cy="55399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Научимся произносить Леший со звуком Ш </a:t>
            </a:r>
            <a:endParaRPr lang="ru-RU" sz="3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4509120"/>
            <a:ext cx="6336704" cy="954107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Отгадай загадку и узнаешь, кто нам поможет?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5661248"/>
            <a:ext cx="5832648" cy="954107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Всегда он в работе, когда говорим, а отдыхает, когда мы молчим.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3595</TotalTime>
  <Words>532</Words>
  <Application>Microsoft Office PowerPoint</Application>
  <PresentationFormat>Экран (4:3)</PresentationFormat>
  <Paragraphs>91</Paragraphs>
  <Slides>21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Дыхательное упражнение «Осенний букет»  Чем пахнет осень ?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Леший нам приготовил сказочную артикуляционную гимнастику для язычка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А теперь давай расколдуем лес, произнесем заклинание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Людмила</cp:lastModifiedBy>
  <cp:revision>307</cp:revision>
  <dcterms:created xsi:type="dcterms:W3CDTF">2021-10-23T14:24:00Z</dcterms:created>
  <dcterms:modified xsi:type="dcterms:W3CDTF">2022-02-19T10:01:47Z</dcterms:modified>
</cp:coreProperties>
</file>