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67" r:id="rId3"/>
    <p:sldId id="259" r:id="rId4"/>
    <p:sldId id="268" r:id="rId5"/>
    <p:sldId id="269" r:id="rId6"/>
    <p:sldId id="270" r:id="rId7"/>
    <p:sldId id="261" r:id="rId8"/>
    <p:sldId id="273" r:id="rId9"/>
    <p:sldId id="271" r:id="rId10"/>
    <p:sldId id="272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845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509CCE-D6AE-4336-B29F-4C02FCAAB24D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8808B-7F39-470B-BB17-8396A2F75EB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28808B-7F39-470B-BB17-8396A2F75EB9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28808B-7F39-470B-BB17-8396A2F75EB9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10198748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61146">
            <a:off x="683491" y="336660"/>
            <a:ext cx="4771976" cy="60875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82680.jpg"/>
          <p:cNvPicPr>
            <a:picLocks noChangeAspect="1"/>
          </p:cNvPicPr>
          <p:nvPr/>
        </p:nvPicPr>
        <p:blipFill>
          <a:blip r:embed="rId4" cstate="print"/>
          <a:srcRect l="13383" r="14561" b="-351"/>
          <a:stretch>
            <a:fillRect/>
          </a:stretch>
        </p:blipFill>
        <p:spPr>
          <a:xfrm rot="248500">
            <a:off x="5921446" y="1945247"/>
            <a:ext cx="2902024" cy="3643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scrn_big_1.jpg"/>
          <p:cNvPicPr>
            <a:picLocks noChangeAspect="1"/>
          </p:cNvPicPr>
          <p:nvPr/>
        </p:nvPicPr>
        <p:blipFill>
          <a:blip r:embed="rId5" cstate="print"/>
          <a:srcRect l="4336" t="6801" b="10850"/>
          <a:stretch>
            <a:fillRect/>
          </a:stretch>
        </p:blipFill>
        <p:spPr>
          <a:xfrm rot="1072146">
            <a:off x="5890420" y="244264"/>
            <a:ext cx="3103986" cy="25105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548680"/>
            <a:ext cx="896448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u="sng" dirty="0" smtClean="0">
                <a:latin typeface="Times New Roman" pitchFamily="18" charset="0"/>
                <a:cs typeface="Times New Roman" pitchFamily="18" charset="0"/>
              </a:rPr>
              <a:t>Самостоятельная работа:</a:t>
            </a:r>
          </a:p>
          <a:p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мог, 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сверкает, негодовать, 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хотел, </a:t>
            </a:r>
          </a:p>
          <a:p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искали, неволить.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15616" y="2924944"/>
            <a:ext cx="50405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067944" y="2924944"/>
            <a:ext cx="50405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076056" y="3789040"/>
            <a:ext cx="50405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187624" y="4725144"/>
            <a:ext cx="50405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8" name="Picture 24" descr="C:\Users\user\Desktop\МиД_презентации_2 класс\Шаги урока ОНЗ\Первичное-закрепление.gif"/>
          <p:cNvPicPr preferRelativeResize="0"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55" t="2920" r="2638" b="2390"/>
          <a:stretch/>
        </p:blipFill>
        <p:spPr bwMode="auto">
          <a:xfrm>
            <a:off x="7596336" y="188640"/>
            <a:ext cx="1296000" cy="1296000"/>
          </a:xfrm>
          <a:prstGeom prst="roundRect">
            <a:avLst/>
          </a:prstGeom>
          <a:noFill/>
          <a:ln w="28575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424862" cy="1800225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ru-RU" sz="3600" b="1" i="1" u="sng" dirty="0" smtClean="0"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Правописание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с глаголами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Изображение 1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76872"/>
            <a:ext cx="6200693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SHAR_Marsel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356992"/>
            <a:ext cx="2232248" cy="32972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504" y="188640"/>
            <a:ext cx="903649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«Считают, что успех приходит к тем, кто рано встаёт. Нет, успех приходит к тем, кто встаёт в хорошем настроении.»</a:t>
            </a:r>
          </a:p>
          <a:p>
            <a:pPr algn="r"/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Марсель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Ашар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15616" y="188640"/>
            <a:ext cx="684076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66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… рила</a:t>
            </a:r>
          </a:p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л … дел</a:t>
            </a:r>
          </a:p>
          <a:p>
            <a:pPr algn="ctr"/>
            <a:r>
              <a:rPr lang="ru-RU" sz="66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6600" dirty="0" err="1" smtClean="0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… чал</a:t>
            </a:r>
          </a:p>
          <a:p>
            <a:pPr algn="ctr"/>
            <a:r>
              <a:rPr lang="ru-RU" sz="6600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66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… стели</a:t>
            </a:r>
          </a:p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д … вило</a:t>
            </a:r>
          </a:p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… </a:t>
            </a:r>
            <a:r>
              <a:rPr lang="ru-RU" sz="6600" dirty="0" err="1" smtClean="0">
                <a:latin typeface="Times New Roman" pitchFamily="18" charset="0"/>
                <a:cs typeface="Times New Roman" pitchFamily="18" charset="0"/>
              </a:rPr>
              <a:t>лодил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4" descr="02.jpg"/>
          <p:cNvPicPr>
            <a:picLocks noChangeAspect="1"/>
          </p:cNvPicPr>
          <p:nvPr/>
        </p:nvPicPr>
        <p:blipFill>
          <a:blip r:embed="rId2" cstate="print">
            <a:lum bright="-10000" contrast="30000"/>
          </a:blip>
          <a:srcRect l="9074" t="16366" r="6909" b="16170"/>
          <a:stretch>
            <a:fillRect/>
          </a:stretch>
        </p:blipFill>
        <p:spPr bwMode="auto">
          <a:xfrm>
            <a:off x="7236296" y="188640"/>
            <a:ext cx="1743466" cy="179795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87624" y="404664"/>
            <a:ext cx="684076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рила</a:t>
            </a:r>
          </a:p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л 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дел</a:t>
            </a:r>
          </a:p>
          <a:p>
            <a:pPr algn="ctr"/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чал</a:t>
            </a:r>
          </a:p>
          <a:p>
            <a:pPr algn="ctr"/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стели</a:t>
            </a:r>
          </a:p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д 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вил</a:t>
            </a:r>
          </a:p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лодил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4" descr="02.jpg"/>
          <p:cNvPicPr>
            <a:picLocks noChangeAspect="1"/>
          </p:cNvPicPr>
          <p:nvPr/>
        </p:nvPicPr>
        <p:blipFill>
          <a:blip r:embed="rId2" cstate="print">
            <a:lum bright="-10000" contrast="30000"/>
          </a:blip>
          <a:srcRect l="7658" t="16064" r="8107" b="15666"/>
          <a:stretch>
            <a:fillRect/>
          </a:stretch>
        </p:blipFill>
        <p:spPr bwMode="auto">
          <a:xfrm>
            <a:off x="7380312" y="188640"/>
            <a:ext cx="1603237" cy="165182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492896"/>
            <a:ext cx="756084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i="1" dirty="0" smtClean="0">
                <a:latin typeface="Times New Roman" pitchFamily="18" charset="0"/>
                <a:cs typeface="Times New Roman" pitchFamily="18" charset="0"/>
              </a:rPr>
              <a:t>… говори - … умею,</a:t>
            </a:r>
          </a:p>
          <a:p>
            <a:r>
              <a:rPr lang="ru-RU" sz="6600" i="1" dirty="0" smtClean="0">
                <a:latin typeface="Times New Roman" pitchFamily="18" charset="0"/>
                <a:cs typeface="Times New Roman" pitchFamily="18" charset="0"/>
              </a:rPr>
              <a:t>А говори – научусь!</a:t>
            </a:r>
            <a:endParaRPr lang="ru-RU" sz="6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6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260648"/>
            <a:ext cx="165618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412776"/>
            <a:ext cx="75608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Не  говори -  не  умею,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А говори  –  научусь!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5008" y="3861048"/>
            <a:ext cx="892899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</a:p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Правописание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 глаголами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8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116632"/>
            <a:ext cx="144016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13" descr="08.jpg"/>
          <p:cNvPicPr>
            <a:picLocks noChangeAspect="1"/>
          </p:cNvPicPr>
          <p:nvPr/>
        </p:nvPicPr>
        <p:blipFill>
          <a:blip r:embed="rId3" cstate="print">
            <a:lum bright="-10000" contrast="30000"/>
          </a:blip>
          <a:srcRect l="10761" t="16831" r="8528" b="15845"/>
          <a:stretch>
            <a:fillRect/>
          </a:stretch>
        </p:blipFill>
        <p:spPr bwMode="auto">
          <a:xfrm>
            <a:off x="395536" y="5301208"/>
            <a:ext cx="1080120" cy="1152128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424862" cy="1081088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ПЛАН: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1560" y="1124744"/>
            <a:ext cx="828092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1).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Узнать новую часть речи.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Определить, какой смысл придаёт глаголам.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Понаблюдать, как пишется с глаголами.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4). Запомнить, как обозначается новая орфограмма на письме.</a:t>
            </a:r>
          </a:p>
          <a:p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1" descr="C:\Users\user\Desktop\МиД_презентации_2 класс\Шаги урока ОНЗ\План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7918" y="188641"/>
            <a:ext cx="154206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ПЛАН: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 Узнать новую часть речи.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2). Определить, какой смысл придаёт глаголам.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3). Понаблюдать, как пишется с глаголами.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4). Запомнить, как обозначается новая орфограмма на письме.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988840"/>
            <a:ext cx="885698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u="sng" dirty="0" smtClean="0">
                <a:latin typeface="Times New Roman" pitchFamily="18" charset="0"/>
                <a:cs typeface="Times New Roman" pitchFamily="18" charset="0"/>
              </a:rPr>
              <a:t>Работа в группе: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Дети не любят ходить в больницу.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Он ненавидит уколы.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Не опаздывай в школу.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Неволить тебя не стану.</a:t>
            </a:r>
          </a:p>
          <a:p>
            <a:endParaRPr lang="ru-RU" dirty="0"/>
          </a:p>
        </p:txBody>
      </p:sp>
      <p:pic>
        <p:nvPicPr>
          <p:cNvPr id="5" name="Рисунок 4" descr="0025c7-003.jpg"/>
          <p:cNvPicPr>
            <a:picLocks noChangeAspect="1"/>
          </p:cNvPicPr>
          <p:nvPr/>
        </p:nvPicPr>
        <p:blipFill>
          <a:blip r:embed="rId2" cstate="print"/>
          <a:srcRect l="4415" t="17188" r="5704" b="5972"/>
          <a:stretch>
            <a:fillRect/>
          </a:stretch>
        </p:blipFill>
        <p:spPr>
          <a:xfrm>
            <a:off x="5265334" y="116632"/>
            <a:ext cx="3555138" cy="2304256"/>
          </a:xfrm>
          <a:prstGeom prst="rect">
            <a:avLst/>
          </a:prstGeom>
        </p:spPr>
      </p:pic>
      <p:pic>
        <p:nvPicPr>
          <p:cNvPr id="6" name="Рисунок 4" descr="10.jpg"/>
          <p:cNvPicPr>
            <a:picLocks noChangeAspect="1"/>
          </p:cNvPicPr>
          <p:nvPr/>
        </p:nvPicPr>
        <p:blipFill>
          <a:blip r:embed="rId3" cstate="print">
            <a:lum bright="-10000" contrast="30000"/>
          </a:blip>
          <a:srcRect l="8669" t="14995" r="6811" b="15534"/>
          <a:stretch>
            <a:fillRect/>
          </a:stretch>
        </p:blipFill>
        <p:spPr bwMode="auto">
          <a:xfrm>
            <a:off x="7380312" y="5013176"/>
            <a:ext cx="1506899" cy="1584176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564904"/>
            <a:ext cx="932452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i="1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Чего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знаешь, того и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говори.</a:t>
            </a:r>
          </a:p>
          <a:p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Новых друзей наживай, а старых 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забывай.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043608" y="6093296"/>
            <a:ext cx="3600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6876256" y="4077072"/>
            <a:ext cx="3600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267744" y="4077072"/>
            <a:ext cx="3600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7" name="Рисунок 6" descr="99705370_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32656"/>
            <a:ext cx="4392488" cy="29106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32040" y="2204864"/>
            <a:ext cx="35229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u="sng" dirty="0" smtClean="0">
                <a:latin typeface="Times New Roman" pitchFamily="18" charset="0"/>
                <a:cs typeface="Times New Roman" pitchFamily="18" charset="0"/>
              </a:rPr>
              <a:t>Работа в паре:</a:t>
            </a:r>
            <a:endParaRPr lang="ru-RU" sz="4000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0" descr="C:\Users\user\Desktop\МиД_презентации_2 класс\Шаги урока ОНЗ\Эталон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260648"/>
            <a:ext cx="1325885" cy="1390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245</Words>
  <Application>Microsoft Office PowerPoint</Application>
  <PresentationFormat>Экран (4:3)</PresentationFormat>
  <Paragraphs>51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ПЛАН:</vt:lpstr>
      <vt:lpstr>Слайд 8</vt:lpstr>
      <vt:lpstr>Слайд 9</vt:lpstr>
      <vt:lpstr>Слайд 10</vt:lpstr>
      <vt:lpstr>Тема:    «Правописание НЕ с глаголами»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Admin</cp:lastModifiedBy>
  <cp:revision>28</cp:revision>
  <dcterms:created xsi:type="dcterms:W3CDTF">2014-10-16T10:43:04Z</dcterms:created>
  <dcterms:modified xsi:type="dcterms:W3CDTF">2018-10-17T21:42:58Z</dcterms:modified>
</cp:coreProperties>
</file>