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80" r:id="rId4"/>
    <p:sldId id="279" r:id="rId5"/>
    <p:sldId id="281" r:id="rId6"/>
    <p:sldId id="282" r:id="rId7"/>
    <p:sldId id="257" r:id="rId8"/>
    <p:sldId id="259" r:id="rId9"/>
    <p:sldId id="260" r:id="rId10"/>
    <p:sldId id="261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4CF84-B8B5-4C14-8636-C181C2855A38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B9CAF-F1DE-4E39-8170-6218598D3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8"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29" y="1412776"/>
            <a:ext cx="8632559" cy="53091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2500306"/>
            <a:ext cx="4929222" cy="214314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246" y="3085339"/>
            <a:ext cx="8786242" cy="196397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Знакомство</a:t>
            </a:r>
            <a:b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 с цветами</a:t>
            </a:r>
            <a:endParaRPr lang="ru-RU" sz="8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МУНИЦАПАЛЬНО БЮДЖЕТНОЕ ДОШКОЛЬНОЕ ОБРАЗОВАТЕЛЬНОЕ УЧРЕЖДЕНИЕ ДЕТСКИЙ САД «ЛАСТОЧКА» СМОЛЕНСКОГО РАЙОНА СМОЛЕНСКОЙ ОБЛАСТИ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/>
              <a:t>Составила воспитатель:</a:t>
            </a:r>
          </a:p>
          <a:p>
            <a:pPr algn="r"/>
            <a:r>
              <a:rPr lang="ru-RU" b="1" dirty="0"/>
              <a:t>Жихарева Евгения </a:t>
            </a:r>
            <a:r>
              <a:rPr lang="ru-RU" b="1" dirty="0" smtClean="0"/>
              <a:t>Николаевна</a:t>
            </a:r>
            <a:endParaRPr lang="ru-RU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f2.foto.rambler.ru/preview/r/668x417/4e784bc9-1fc7-e0b6-bb03-2fdfba9e6e2d/102_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4757742" cy="7143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подсолнух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42852"/>
            <a:ext cx="3114668" cy="1285884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b="1" i="1" dirty="0">
                <a:solidFill>
                  <a:srgbClr val="FFFF00"/>
                </a:solidFill>
              </a:rPr>
              <a:t>Золотое </a:t>
            </a:r>
            <a:r>
              <a:rPr lang="ru-RU" b="1" i="1" dirty="0" smtClean="0">
                <a:solidFill>
                  <a:srgbClr val="FFFF00"/>
                </a:solidFill>
              </a:rPr>
              <a:t>решето,</a:t>
            </a:r>
          </a:p>
          <a:p>
            <a:pPr>
              <a:lnSpc>
                <a:spcPct val="120000"/>
              </a:lnSpc>
              <a:buNone/>
            </a:pPr>
            <a:r>
              <a:rPr lang="ru-RU" b="1" i="1" dirty="0" smtClean="0">
                <a:solidFill>
                  <a:srgbClr val="FFFF00"/>
                </a:solidFill>
              </a:rPr>
              <a:t>черных </a:t>
            </a:r>
            <a:r>
              <a:rPr lang="ru-RU" b="1" i="1" dirty="0">
                <a:solidFill>
                  <a:srgbClr val="FFFF00"/>
                </a:solidFill>
              </a:rPr>
              <a:t>домиков </a:t>
            </a:r>
            <a:r>
              <a:rPr lang="ru-RU" b="1" i="1" dirty="0" smtClean="0">
                <a:solidFill>
                  <a:srgbClr val="FFFF00"/>
                </a:solidFill>
              </a:rPr>
              <a:t>полно.</a:t>
            </a:r>
          </a:p>
          <a:p>
            <a:pPr>
              <a:lnSpc>
                <a:spcPct val="120000"/>
              </a:lnSpc>
              <a:buNone/>
            </a:pPr>
            <a:r>
              <a:rPr lang="ru-RU" b="1" i="1" dirty="0" smtClean="0">
                <a:solidFill>
                  <a:srgbClr val="FFFF00"/>
                </a:solidFill>
              </a:rPr>
              <a:t>Сколько </a:t>
            </a:r>
            <a:r>
              <a:rPr lang="ru-RU" b="1" i="1" dirty="0">
                <a:solidFill>
                  <a:srgbClr val="FFFF00"/>
                </a:solidFill>
              </a:rPr>
              <a:t>черненьких </a:t>
            </a:r>
            <a:r>
              <a:rPr lang="ru-RU" b="1" i="1" dirty="0" smtClean="0">
                <a:solidFill>
                  <a:srgbClr val="FFFF00"/>
                </a:solidFill>
              </a:rPr>
              <a:t>домов,</a:t>
            </a:r>
          </a:p>
          <a:p>
            <a:pPr>
              <a:lnSpc>
                <a:spcPct val="120000"/>
              </a:lnSpc>
              <a:buNone/>
            </a:pPr>
            <a:r>
              <a:rPr lang="ru-RU" b="1" i="1" dirty="0" smtClean="0">
                <a:solidFill>
                  <a:srgbClr val="FFFF00"/>
                </a:solidFill>
              </a:rPr>
              <a:t>Столько </a:t>
            </a:r>
            <a:r>
              <a:rPr lang="ru-RU" b="1" i="1" dirty="0">
                <a:solidFill>
                  <a:srgbClr val="FFFF00"/>
                </a:solidFill>
              </a:rPr>
              <a:t>беленьких жильцов.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g01.chitalnya.ru/upload2/160/8548078704625368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5614998" cy="92869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ландыш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0760" y="5072074"/>
            <a:ext cx="314324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 </a:t>
            </a: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Белые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горошки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На </a:t>
            </a: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зелёной ножке.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oremontu.ru/media/ck/blogs/images/1336555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3757610" cy="9286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колокольчики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43512"/>
            <a:ext cx="8229600" cy="98265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Эх, звоночки, синий 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цвет,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С </a:t>
            </a:r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язычком, а звону нет.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estival.1september.ru/articles/412558/image25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72188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одуванчик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4857760"/>
            <a:ext cx="4614866" cy="171451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Я шариком </a:t>
            </a:r>
            <a:r>
              <a:rPr lang="ru-RU" dirty="0" smtClean="0">
                <a:solidFill>
                  <a:schemeClr val="bg1"/>
                </a:solidFill>
              </a:rPr>
              <a:t>пушистым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Белею </a:t>
            </a:r>
            <a:r>
              <a:rPr lang="ru-RU" dirty="0">
                <a:solidFill>
                  <a:schemeClr val="bg1"/>
                </a:solidFill>
              </a:rPr>
              <a:t>в поле </a:t>
            </a:r>
            <a:r>
              <a:rPr lang="ru-RU" dirty="0" smtClean="0">
                <a:solidFill>
                  <a:schemeClr val="bg1"/>
                </a:solidFill>
              </a:rPr>
              <a:t>чистом,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А </a:t>
            </a:r>
            <a:r>
              <a:rPr lang="ru-RU" dirty="0">
                <a:solidFill>
                  <a:schemeClr val="bg1"/>
                </a:solidFill>
              </a:rPr>
              <a:t>дунул ветерок </a:t>
            </a:r>
            <a:r>
              <a:rPr lang="ru-RU" dirty="0" smtClean="0">
                <a:solidFill>
                  <a:schemeClr val="bg1"/>
                </a:solidFill>
              </a:rPr>
              <a:t>—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Остался стебелёк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1.liveinternet.ru/images/attach/c/2/71/396/71396891_0_16d9f_5f3d31a0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86436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подснежник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71438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Пробивается росток, удивительный цветок. </a:t>
            </a:r>
          </a:p>
          <a:p>
            <a:pPr>
              <a:buNone/>
            </a:pPr>
            <a:r>
              <a:rPr lang="ru-RU" b="1" dirty="0" smtClean="0"/>
              <a:t>Из-под </a:t>
            </a:r>
            <a:r>
              <a:rPr lang="ru-RU" b="1" dirty="0"/>
              <a:t>снега </a:t>
            </a:r>
            <a:r>
              <a:rPr lang="ru-RU" b="1" dirty="0" smtClean="0"/>
              <a:t>вырастает, солнце </a:t>
            </a:r>
            <a:r>
              <a:rPr lang="ru-RU" b="1" dirty="0"/>
              <a:t>глянет — расцветает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s54.radikal.ru/i145/1102/31/7739e8dd69d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2885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роза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857760"/>
            <a:ext cx="4429124" cy="185738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/>
              <a:t> </a:t>
            </a:r>
            <a:r>
              <a:rPr lang="ru-RU" sz="2200" dirty="0" smtClean="0"/>
              <a:t>Хоть </a:t>
            </a:r>
            <a:r>
              <a:rPr lang="ru-RU" sz="2200" dirty="0"/>
              <a:t>не зверь я и не птица, </a:t>
            </a:r>
            <a:endParaRPr lang="ru-RU" sz="2200" dirty="0" smtClean="0"/>
          </a:p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Но </a:t>
            </a:r>
            <a:r>
              <a:rPr lang="ru-RU" sz="2200" dirty="0"/>
              <a:t>сумею защититься! </a:t>
            </a:r>
          </a:p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Растопырю </a:t>
            </a:r>
            <a:r>
              <a:rPr lang="ru-RU" sz="2200" dirty="0"/>
              <a:t>коготки - </a:t>
            </a:r>
          </a:p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Только </a:t>
            </a:r>
            <a:r>
              <a:rPr lang="ru-RU" sz="2200" dirty="0"/>
              <a:t>тронь мои цветки!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002.radikal.ru/i197/1108/ee/564b978e4f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кувшинки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43512"/>
            <a:ext cx="4257676" cy="98265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Чашечки и </a:t>
            </a:r>
            <a:r>
              <a:rPr lang="ru-RU" dirty="0" smtClean="0">
                <a:solidFill>
                  <a:schemeClr val="bg1"/>
                </a:solidFill>
              </a:rPr>
              <a:t>блюдца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Не </a:t>
            </a:r>
            <a:r>
              <a:rPr lang="ru-RU" dirty="0">
                <a:solidFill>
                  <a:schemeClr val="bg1"/>
                </a:solidFill>
              </a:rPr>
              <a:t>тонут и не </a:t>
            </a:r>
            <a:r>
              <a:rPr lang="ru-RU" dirty="0" smtClean="0">
                <a:solidFill>
                  <a:schemeClr val="bg1"/>
                </a:solidFill>
              </a:rPr>
              <a:t>бьются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1.liveinternet.ru/images/attach/c/2/69/770/69770302_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74638"/>
            <a:ext cx="4329114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тюльпан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29264"/>
            <a:ext cx="4572000" cy="121444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Из луковки вырос, 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Но </a:t>
            </a:r>
            <a:r>
              <a:rPr lang="ru-RU" b="1" dirty="0">
                <a:solidFill>
                  <a:srgbClr val="002060"/>
                </a:solidFill>
              </a:rPr>
              <a:t>в пищу негож. 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 </a:t>
            </a:r>
            <a:r>
              <a:rPr lang="ru-RU" b="1" dirty="0">
                <a:solidFill>
                  <a:srgbClr val="002060"/>
                </a:solidFill>
              </a:rPr>
              <a:t>яркий стаканчик 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Цветок </a:t>
            </a:r>
            <a:r>
              <a:rPr lang="ru-RU" b="1" dirty="0">
                <a:solidFill>
                  <a:srgbClr val="002060"/>
                </a:solidFill>
              </a:rPr>
              <a:t>тот похож. 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oi-rebenok-info.ru/images/articles/flowers-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274638"/>
            <a:ext cx="504349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гвоздики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357826"/>
            <a:ext cx="4186238" cy="135732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Все знакомы с нами: 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Яркие</a:t>
            </a:r>
            <a:r>
              <a:rPr lang="ru-RU" b="1" dirty="0">
                <a:solidFill>
                  <a:srgbClr val="C00000"/>
                </a:solidFill>
              </a:rPr>
              <a:t>, как пламя, 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Мы </a:t>
            </a:r>
            <a:r>
              <a:rPr lang="ru-RU" b="1" dirty="0">
                <a:solidFill>
                  <a:srgbClr val="C00000"/>
                </a:solidFill>
              </a:rPr>
              <a:t>однофамильцы 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 </a:t>
            </a:r>
            <a:r>
              <a:rPr lang="ru-RU" b="1" dirty="0">
                <a:solidFill>
                  <a:srgbClr val="C00000"/>
                </a:solidFill>
              </a:rPr>
              <a:t>мелкими гвоздями. 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at18.privet.ru/lr/0a31d0ca110767daab2ff501b5b3b20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Comic Sans MS" pitchFamily="66" charset="0"/>
              </a:rPr>
              <a:t>василек</a:t>
            </a:r>
            <a:endParaRPr lang="ru-RU" sz="5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5000636"/>
            <a:ext cx="3857652" cy="157163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Ярко-синий, пушистый 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Он </a:t>
            </a:r>
            <a:r>
              <a:rPr lang="ru-RU" b="1" dirty="0">
                <a:solidFill>
                  <a:srgbClr val="FF0000"/>
                </a:solidFill>
              </a:rPr>
              <a:t>в хлебе родится, 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еду не годится. 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Виды цветов</a:t>
            </a:r>
            <a:endParaRPr lang="ru-RU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7400948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 t="16553" b="13605"/>
          <a:stretch>
            <a:fillRect/>
          </a:stretch>
        </p:blipFill>
        <p:spPr bwMode="auto">
          <a:xfrm>
            <a:off x="142844" y="1643050"/>
            <a:ext cx="9001156" cy="4929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mirnovsm.com/wp-content/uploads/2012/12/%D0%A8%D0%B8%D0%BF%D0%BE%D0%B2%D0%BD%D0%B8%D0%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шиповник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072206"/>
            <a:ext cx="4572032" cy="571503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>
                <a:solidFill>
                  <a:schemeClr val="bg1"/>
                </a:solidFill>
              </a:rPr>
              <a:t>Он не шипит, хотя больно кусается. 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Тогда </a:t>
            </a:r>
            <a:r>
              <a:rPr lang="ru-RU" b="1" dirty="0">
                <a:solidFill>
                  <a:schemeClr val="bg1"/>
                </a:solidFill>
              </a:rPr>
              <a:t>почему же он так называется? </a:t>
            </a:r>
          </a:p>
        </p:txBody>
      </p:sp>
      <p:pic>
        <p:nvPicPr>
          <p:cNvPr id="2050" name="Picture 2" descr="http://yandex.st/lego/_/La6qi18Z8LwgnZdsAr1qy1GwCw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7-tub-ru.yandex.net/i?id=42643358-6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274638"/>
            <a:ext cx="3757610" cy="868346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FF00"/>
                </a:solidFill>
              </a:rPr>
              <a:t>пион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107157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/>
              <a:t>Пышный куст в саду расцвел, </a:t>
            </a:r>
          </a:p>
          <a:p>
            <a:pPr>
              <a:buNone/>
            </a:pPr>
            <a:r>
              <a:rPr lang="ru-RU" b="1" dirty="0" smtClean="0"/>
              <a:t>Привлекая </a:t>
            </a:r>
            <a:r>
              <a:rPr lang="ru-RU" b="1" dirty="0"/>
              <a:t>ос и пчел. </a:t>
            </a:r>
          </a:p>
          <a:p>
            <a:pPr>
              <a:buNone/>
            </a:pPr>
            <a:r>
              <a:rPr lang="ru-RU" b="1" dirty="0" smtClean="0"/>
              <a:t>Весь </a:t>
            </a:r>
            <a:r>
              <a:rPr lang="ru-RU" b="1" dirty="0"/>
              <a:t>в больших цветах махровых - </a:t>
            </a:r>
          </a:p>
          <a:p>
            <a:pPr>
              <a:buNone/>
            </a:pPr>
            <a:r>
              <a:rPr lang="ru-RU" b="1" dirty="0" smtClean="0"/>
              <a:t>Белых</a:t>
            </a:r>
            <a:r>
              <a:rPr lang="ru-RU" b="1" dirty="0"/>
              <a:t>, розовых, бордовых! </a:t>
            </a:r>
          </a:p>
        </p:txBody>
      </p:sp>
      <p:pic>
        <p:nvPicPr>
          <p:cNvPr id="1027" name="Picture 3" descr="C:\Documents and Settings\Admin\Рабочий стол\ДЛЯ МАМЫ\фон\831176492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071678"/>
            <a:ext cx="3024544" cy="28255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g10.proshkolu.ru/content/media/pic/std/4000000/3102000/3101701-7940b45f6906b97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274638"/>
            <a:ext cx="3186106" cy="86834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астра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14950"/>
            <a:ext cx="8229600" cy="14287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Похожа </a:t>
            </a:r>
            <a:r>
              <a:rPr lang="ru-RU" b="1" dirty="0">
                <a:solidFill>
                  <a:schemeClr val="bg1"/>
                </a:solidFill>
              </a:rPr>
              <a:t>на звезду </a:t>
            </a:r>
            <a:r>
              <a:rPr lang="ru-RU" b="1" dirty="0" smtClean="0">
                <a:solidFill>
                  <a:schemeClr val="bg1"/>
                </a:solidFill>
              </a:rPr>
              <a:t>–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Названье </a:t>
            </a:r>
            <a:r>
              <a:rPr lang="ru-RU" b="1" dirty="0">
                <a:solidFill>
                  <a:schemeClr val="bg1"/>
                </a:solidFill>
              </a:rPr>
              <a:t>так и </a:t>
            </a:r>
            <a:r>
              <a:rPr lang="ru-RU" b="1" dirty="0" smtClean="0">
                <a:solidFill>
                  <a:schemeClr val="bg1"/>
                </a:solidFill>
              </a:rPr>
              <a:t>переводится.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Я </a:t>
            </a:r>
            <a:r>
              <a:rPr lang="ru-RU" b="1" dirty="0">
                <a:solidFill>
                  <a:schemeClr val="bg1"/>
                </a:solidFill>
              </a:rPr>
              <a:t>ближе к осени </a:t>
            </a:r>
            <a:r>
              <a:rPr lang="ru-RU" b="1" dirty="0" smtClean="0">
                <a:solidFill>
                  <a:schemeClr val="bg1"/>
                </a:solidFill>
              </a:rPr>
              <a:t>цвету,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Чтобы </a:t>
            </a:r>
            <a:r>
              <a:rPr lang="ru-RU" b="1" dirty="0">
                <a:solidFill>
                  <a:schemeClr val="bg1"/>
                </a:solidFill>
              </a:rPr>
              <a:t>попасть в букеты к школьницам.</a:t>
            </a:r>
          </a:p>
        </p:txBody>
      </p:sp>
      <p:pic>
        <p:nvPicPr>
          <p:cNvPr id="5" name="Picture 3" descr="C:\Documents and Settings\Admin\Рабочий стол\ДЛЯ МАМЫ\фон\38873109_15_180_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929197"/>
            <a:ext cx="2428892" cy="18216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vedtver.ru/data/uploads/2013-02/page/15855/mimoz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5186370" cy="107157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Comic Sans MS" pitchFamily="66" charset="0"/>
              </a:rPr>
              <a:t>мимоза</a:t>
            </a:r>
            <a:endParaRPr lang="ru-RU" sz="6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94" y="500043"/>
            <a:ext cx="3643306" cy="17859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Жёлтые, </a:t>
            </a:r>
            <a:r>
              <a:rPr lang="ru-RU" b="1" dirty="0" smtClean="0">
                <a:solidFill>
                  <a:srgbClr val="002060"/>
                </a:solidFill>
              </a:rPr>
              <a:t>пушистые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Шарики душистые.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Их </a:t>
            </a:r>
            <a:r>
              <a:rPr lang="ru-RU" b="1" dirty="0">
                <a:solidFill>
                  <a:srgbClr val="002060"/>
                </a:solidFill>
              </a:rPr>
              <a:t>укроет от </a:t>
            </a:r>
            <a:r>
              <a:rPr lang="ru-RU" b="1" dirty="0" smtClean="0">
                <a:solidFill>
                  <a:srgbClr val="002060"/>
                </a:solidFill>
              </a:rPr>
              <a:t>мороза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 </a:t>
            </a:r>
            <a:r>
              <a:rPr lang="ru-RU" b="1" dirty="0">
                <a:solidFill>
                  <a:srgbClr val="002060"/>
                </a:solidFill>
              </a:rPr>
              <a:t>своих веточках …</a:t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i.blog.fontanka.ru/photos/2011/03/800x600_8wfOaQxifaycuUSoxK2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0"/>
            <a:ext cx="3471858" cy="141763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latin typeface="Comic Sans MS" pitchFamily="66" charset="0"/>
              </a:rPr>
              <a:t>ирис</a:t>
            </a:r>
            <a:endParaRPr lang="ru-RU" sz="6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3"/>
            <a:ext cx="5857884" cy="142875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chemeClr val="bg1"/>
                </a:solidFill>
              </a:rPr>
              <a:t>Я - травянистое </a:t>
            </a:r>
            <a:r>
              <a:rPr lang="ru-RU" b="1" dirty="0" smtClean="0">
                <a:solidFill>
                  <a:schemeClr val="bg1"/>
                </a:solidFill>
              </a:rPr>
              <a:t>растение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С </a:t>
            </a:r>
            <a:r>
              <a:rPr lang="ru-RU" b="1" dirty="0">
                <a:solidFill>
                  <a:schemeClr val="bg1"/>
                </a:solidFill>
              </a:rPr>
              <a:t>цветком сиреневого </a:t>
            </a:r>
            <a:r>
              <a:rPr lang="ru-RU" b="1" dirty="0" smtClean="0">
                <a:solidFill>
                  <a:schemeClr val="bg1"/>
                </a:solidFill>
              </a:rPr>
              <a:t>цвета.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Но </a:t>
            </a:r>
            <a:r>
              <a:rPr lang="ru-RU" b="1" dirty="0">
                <a:solidFill>
                  <a:schemeClr val="bg1"/>
                </a:solidFill>
              </a:rPr>
              <a:t>переставьте </a:t>
            </a:r>
            <a:r>
              <a:rPr lang="ru-RU" b="1" dirty="0" smtClean="0">
                <a:solidFill>
                  <a:schemeClr val="bg1"/>
                </a:solidFill>
              </a:rPr>
              <a:t>ударение,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И </a:t>
            </a:r>
            <a:r>
              <a:rPr lang="ru-RU" b="1" dirty="0">
                <a:solidFill>
                  <a:schemeClr val="bg1"/>
                </a:solidFill>
              </a:rPr>
              <a:t>превращаюсь я в </a:t>
            </a:r>
            <a:r>
              <a:rPr lang="ru-RU" b="1" dirty="0" smtClean="0">
                <a:solidFill>
                  <a:schemeClr val="bg1"/>
                </a:solidFill>
              </a:rPr>
              <a:t>конфету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stat17.privet.ru/lr/0a1075f5ec0867b0e69d1fcc19e0ce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74638"/>
            <a:ext cx="4972056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Comic Sans MS" pitchFamily="66" charset="0"/>
              </a:rPr>
              <a:t>незабудка</a:t>
            </a:r>
            <a:endParaRPr lang="ru-RU" sz="6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48"/>
            <a:ext cx="5400684" cy="17145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FFFF00"/>
                </a:solidFill>
              </a:rPr>
              <a:t>Цветочек этот </a:t>
            </a:r>
            <a:r>
              <a:rPr lang="ru-RU" b="1" dirty="0" smtClean="0">
                <a:solidFill>
                  <a:srgbClr val="FFFF00"/>
                </a:solidFill>
              </a:rPr>
              <a:t>голубой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Напоминает </a:t>
            </a:r>
            <a:r>
              <a:rPr lang="ru-RU" b="1" dirty="0">
                <a:solidFill>
                  <a:srgbClr val="FFFF00"/>
                </a:solidFill>
              </a:rPr>
              <a:t>нам с </a:t>
            </a:r>
            <a:r>
              <a:rPr lang="ru-RU" b="1" dirty="0" smtClean="0">
                <a:solidFill>
                  <a:srgbClr val="FFFF00"/>
                </a:solidFill>
              </a:rPr>
              <a:t>тобой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О </a:t>
            </a:r>
            <a:r>
              <a:rPr lang="ru-RU" b="1" dirty="0">
                <a:solidFill>
                  <a:srgbClr val="FFFF00"/>
                </a:solidFill>
              </a:rPr>
              <a:t>небе — </a:t>
            </a:r>
            <a:r>
              <a:rPr lang="ru-RU" b="1" dirty="0" smtClean="0">
                <a:solidFill>
                  <a:srgbClr val="FFFF00"/>
                </a:solidFill>
              </a:rPr>
              <a:t>чистом-чистом,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И </a:t>
            </a:r>
            <a:r>
              <a:rPr lang="ru-RU" b="1" dirty="0">
                <a:solidFill>
                  <a:srgbClr val="FFFF00"/>
                </a:solidFill>
              </a:rPr>
              <a:t>солнышке лучистом</a:t>
            </a:r>
            <a:br>
              <a:rPr lang="ru-RU" b="1" dirty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4819" name="Picture 3" descr="C:\Documents and Settings\Admin\Рабочий стол\ДЛЯ МАМЫ\фон\42829924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33624">
            <a:off x="5360419" y="2715904"/>
            <a:ext cx="2226568" cy="28945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Виды цветов</a:t>
            </a:r>
            <a:endParaRPr lang="ru-RU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 l="29534" t="26338" r="7705" b="1713"/>
          <a:stretch>
            <a:fillRect/>
          </a:stretch>
        </p:blipFill>
        <p:spPr bwMode="auto">
          <a:xfrm>
            <a:off x="1285852" y="1500174"/>
            <a:ext cx="7286677" cy="4929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928670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Комнатные</a:t>
            </a:r>
            <a:endParaRPr lang="ru-RU" sz="2800" b="1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-959" r="13009"/>
          <a:stretch/>
        </p:blipFill>
        <p:spPr>
          <a:xfrm>
            <a:off x="1187624" y="908720"/>
            <a:ext cx="6192688" cy="5786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Строение цветов</a:t>
            </a:r>
            <a:endParaRPr lang="ru-RU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Значение цветов</a:t>
            </a:r>
            <a:endParaRPr lang="ru-RU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14554"/>
            <a:ext cx="4257676" cy="411481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Очищают воздух.</a:t>
            </a:r>
          </a:p>
          <a:p>
            <a:r>
              <a:rPr lang="ru-RU" sz="2800" b="1" dirty="0" smtClean="0"/>
              <a:t>Кормят (Насекомые питаются нектаром).</a:t>
            </a:r>
          </a:p>
          <a:p>
            <a:r>
              <a:rPr lang="ru-RU" sz="2800" b="1" dirty="0" smtClean="0"/>
              <a:t>Лечат (Используют в медицине как лекарственные средства).</a:t>
            </a:r>
          </a:p>
          <a:p>
            <a:r>
              <a:rPr lang="ru-RU" sz="2800" b="1" dirty="0" smtClean="0"/>
              <a:t>Украшают (Используют для создания </a:t>
            </a:r>
            <a:r>
              <a:rPr lang="ru-RU" sz="2800" b="1" dirty="0" err="1" smtClean="0"/>
              <a:t>итерьера</a:t>
            </a:r>
            <a:r>
              <a:rPr lang="ru-RU" sz="2800" b="1" dirty="0" smtClean="0"/>
              <a:t>, композиций, букетов и т.д.).</a:t>
            </a:r>
            <a:endParaRPr lang="ru-RU" sz="2800" b="1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 t="8351" r="71429" b="47752"/>
          <a:stretch>
            <a:fillRect/>
          </a:stretch>
        </p:blipFill>
        <p:spPr bwMode="auto">
          <a:xfrm>
            <a:off x="7000892" y="642918"/>
            <a:ext cx="1695450" cy="1952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rcRect l="27448" t="10278" r="47833" b="47324"/>
          <a:stretch>
            <a:fillRect/>
          </a:stretch>
        </p:blipFill>
        <p:spPr bwMode="auto">
          <a:xfrm>
            <a:off x="857224" y="142852"/>
            <a:ext cx="1466850" cy="18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3"/>
          <a:srcRect l="27448" t="52248" r="47833" b="5782"/>
          <a:stretch>
            <a:fillRect/>
          </a:stretch>
        </p:blipFill>
        <p:spPr bwMode="auto">
          <a:xfrm>
            <a:off x="3929058" y="1500174"/>
            <a:ext cx="1466850" cy="1866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/>
          <a:srcRect l="71268" t="10278" b="45610"/>
          <a:stretch>
            <a:fillRect/>
          </a:stretch>
        </p:blipFill>
        <p:spPr bwMode="auto">
          <a:xfrm>
            <a:off x="4786314" y="4000504"/>
            <a:ext cx="1704975" cy="1962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3"/>
          <a:srcRect l="74880" t="53319" b="5782"/>
          <a:stretch>
            <a:fillRect/>
          </a:stretch>
        </p:blipFill>
        <p:spPr bwMode="auto">
          <a:xfrm>
            <a:off x="7358082" y="2928934"/>
            <a:ext cx="1490661" cy="1819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3"/>
          <a:srcRect l="50562" t="10278" r="27448" b="46895"/>
          <a:stretch>
            <a:fillRect/>
          </a:stretch>
        </p:blipFill>
        <p:spPr bwMode="auto">
          <a:xfrm>
            <a:off x="5572132" y="1857364"/>
            <a:ext cx="1304925" cy="190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3"/>
          <a:srcRect l="53130" t="51606" r="24559" b="5353"/>
          <a:stretch>
            <a:fillRect/>
          </a:stretch>
        </p:blipFill>
        <p:spPr bwMode="auto">
          <a:xfrm>
            <a:off x="6643702" y="4714884"/>
            <a:ext cx="1323975" cy="1914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/>
          <a:srcRect l="19262" t="15418" r="23435"/>
          <a:stretch>
            <a:fillRect/>
          </a:stretch>
        </p:blipFill>
        <p:spPr bwMode="auto">
          <a:xfrm>
            <a:off x="5364088" y="3077302"/>
            <a:ext cx="385762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Слушайте внимательно стихотворение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 разные чудесные растения…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Вы смекалку приложите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 растение расскажите…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p3dot.ru/images/art/5/b/f/b/b_5bfbc39fccf0c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2"/>
            <a:ext cx="9144000" cy="52149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543956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Comic Sans MS" pitchFamily="66" charset="0"/>
              </a:rPr>
              <a:t>ромашка</a:t>
            </a:r>
            <a:endParaRPr lang="ru-RU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229600" cy="57150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Стоит в саду кудряшка - белая рубашка,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Сердечко золотое. Что это такое?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tat18.privet.ru/lr/0a17b4d1a77f7eeccc5baa75bfd9cf4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115064" cy="1000108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  <a:t>мак</a:t>
            </a:r>
            <a:endParaRPr lang="ru-RU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929330"/>
            <a:ext cx="8543956" cy="78581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Солнце жжёт мою </a:t>
            </a:r>
            <a:r>
              <a:rPr lang="ru-RU" sz="2400" b="1" i="1" dirty="0" smtClean="0">
                <a:solidFill>
                  <a:srgbClr val="002060"/>
                </a:solidFill>
              </a:rPr>
              <a:t>макушку,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Хочет </a:t>
            </a:r>
            <a:r>
              <a:rPr lang="ru-RU" sz="2400" b="1" i="1" dirty="0">
                <a:solidFill>
                  <a:srgbClr val="002060"/>
                </a:solidFill>
              </a:rPr>
              <a:t>сделать погремушку.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Comic Sans MS" pitchFamily="66" charset="0"/>
              </a:rPr>
              <a:t>кактус</a:t>
            </a:r>
            <a:endParaRPr lang="ru-RU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16"/>
            <a:ext cx="8229600" cy="92869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>
                <a:solidFill>
                  <a:srgbClr val="00B050"/>
                </a:solidFill>
                <a:latin typeface="Comic Sans MS" pitchFamily="66" charset="0"/>
              </a:rPr>
              <a:t>Вырос он под солнцем </a:t>
            </a:r>
            <a:r>
              <a:rPr lang="ru-RU" b="1" i="1" dirty="0" smtClean="0">
                <a:solidFill>
                  <a:srgbClr val="00B050"/>
                </a:solidFill>
                <a:latin typeface="Comic Sans MS" pitchFamily="66" charset="0"/>
              </a:rPr>
              <a:t>жгучим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  <a:latin typeface="Comic Sans MS" pitchFamily="66" charset="0"/>
              </a:rPr>
              <a:t>Толстым</a:t>
            </a:r>
            <a:r>
              <a:rPr lang="ru-RU" b="1" i="1" dirty="0">
                <a:solidFill>
                  <a:srgbClr val="00B050"/>
                </a:solidFill>
                <a:latin typeface="Comic Sans MS" pitchFamily="66" charset="0"/>
              </a:rPr>
              <a:t>, сочным и колючим.</a:t>
            </a:r>
            <a:endParaRPr lang="ru-RU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23554" name="Picture 2" descr="http://nicholashram.zp.ua/wp-content/uploads/2011/12/6c9f47f09c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928670"/>
            <a:ext cx="7286676" cy="47149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286</Words>
  <Application>Microsoft Office PowerPoint</Application>
  <PresentationFormat>Экран (4:3)</PresentationFormat>
  <Paragraphs>100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Знакомство  с цветами</vt:lpstr>
      <vt:lpstr>Виды цветов</vt:lpstr>
      <vt:lpstr>Виды цветов</vt:lpstr>
      <vt:lpstr>Строение цветов</vt:lpstr>
      <vt:lpstr>Значение цветов</vt:lpstr>
      <vt:lpstr> </vt:lpstr>
      <vt:lpstr>ромашка</vt:lpstr>
      <vt:lpstr>мак</vt:lpstr>
      <vt:lpstr>кактус</vt:lpstr>
      <vt:lpstr>подсолнух</vt:lpstr>
      <vt:lpstr>ландыш</vt:lpstr>
      <vt:lpstr>колокольчики</vt:lpstr>
      <vt:lpstr>одуванчик</vt:lpstr>
      <vt:lpstr>подснежник</vt:lpstr>
      <vt:lpstr>роза</vt:lpstr>
      <vt:lpstr>кувшинки</vt:lpstr>
      <vt:lpstr>тюльпан</vt:lpstr>
      <vt:lpstr>гвоздики</vt:lpstr>
      <vt:lpstr>василек</vt:lpstr>
      <vt:lpstr>шиповник</vt:lpstr>
      <vt:lpstr>пион</vt:lpstr>
      <vt:lpstr>астра</vt:lpstr>
      <vt:lpstr>мимоза</vt:lpstr>
      <vt:lpstr>ирис</vt:lpstr>
      <vt:lpstr>незабудка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ЦВЕТЫ</dc:title>
  <dc:creator>Admin</dc:creator>
  <cp:lastModifiedBy>Владимир</cp:lastModifiedBy>
  <cp:revision>32</cp:revision>
  <dcterms:created xsi:type="dcterms:W3CDTF">2013-06-06T17:27:41Z</dcterms:created>
  <dcterms:modified xsi:type="dcterms:W3CDTF">2022-03-17T12:30:36Z</dcterms:modified>
</cp:coreProperties>
</file>