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57" r:id="rId5"/>
    <p:sldId id="260" r:id="rId6"/>
    <p:sldId id="25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98972-5FEC-4F3A-82C5-8294C1BAA1FF}" type="datetimeFigureOut">
              <a:rPr lang="ru-RU" smtClean="0"/>
              <a:t>пн 21.03.22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55A38-B250-41B3-843D-D82A15E945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86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98972-5FEC-4F3A-82C5-8294C1BAA1FF}" type="datetimeFigureOut">
              <a:rPr lang="ru-RU" smtClean="0"/>
              <a:t>пн 21.03.22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55A38-B250-41B3-843D-D82A15E945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3999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98972-5FEC-4F3A-82C5-8294C1BAA1FF}" type="datetimeFigureOut">
              <a:rPr lang="ru-RU" smtClean="0"/>
              <a:t>пн 21.03.22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55A38-B250-41B3-843D-D82A15E945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0494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98972-5FEC-4F3A-82C5-8294C1BAA1FF}" type="datetimeFigureOut">
              <a:rPr lang="ru-RU" smtClean="0"/>
              <a:t>пн 21.03.22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55A38-B250-41B3-843D-D82A15E945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3464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98972-5FEC-4F3A-82C5-8294C1BAA1FF}" type="datetimeFigureOut">
              <a:rPr lang="ru-RU" smtClean="0"/>
              <a:t>пн 21.03.22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55A38-B250-41B3-843D-D82A15E945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2611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98972-5FEC-4F3A-82C5-8294C1BAA1FF}" type="datetimeFigureOut">
              <a:rPr lang="ru-RU" smtClean="0"/>
              <a:t>пн 21.03.22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55A38-B250-41B3-843D-D82A15E945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7445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98972-5FEC-4F3A-82C5-8294C1BAA1FF}" type="datetimeFigureOut">
              <a:rPr lang="ru-RU" smtClean="0"/>
              <a:t>пн 21.03.22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55A38-B250-41B3-843D-D82A15E945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8562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98972-5FEC-4F3A-82C5-8294C1BAA1FF}" type="datetimeFigureOut">
              <a:rPr lang="ru-RU" smtClean="0"/>
              <a:t>пн 21.03.22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55A38-B250-41B3-843D-D82A15E945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753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98972-5FEC-4F3A-82C5-8294C1BAA1FF}" type="datetimeFigureOut">
              <a:rPr lang="ru-RU" smtClean="0"/>
              <a:t>пн 21.03.22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55A38-B250-41B3-843D-D82A15E945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469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98972-5FEC-4F3A-82C5-8294C1BAA1FF}" type="datetimeFigureOut">
              <a:rPr lang="ru-RU" smtClean="0"/>
              <a:t>пн 21.03.22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55A38-B250-41B3-843D-D82A15E945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9815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98972-5FEC-4F3A-82C5-8294C1BAA1FF}" type="datetimeFigureOut">
              <a:rPr lang="ru-RU" smtClean="0"/>
              <a:t>пн 21.03.22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55A38-B250-41B3-843D-D82A15E945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4708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98972-5FEC-4F3A-82C5-8294C1BAA1FF}" type="datetimeFigureOut">
              <a:rPr lang="ru-RU" smtClean="0"/>
              <a:t>пн 21.03.22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A55A38-B250-41B3-843D-D82A15E945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2461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3195786"/>
          </a:xfrm>
        </p:spPr>
        <p:txBody>
          <a:bodyPr>
            <a:normAutofit fontScale="90000"/>
          </a:bodyPr>
          <a:lstStyle/>
          <a:p>
            <a:r>
              <a:rPr lang="ru-RU" sz="1600" dirty="0" smtClean="0"/>
              <a:t>Муниципальное бюджетное учреждение «Дом детского творчества Новокузнецкого муниципального района»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Лягушка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/>
              <a:t>Методическая разработка для детей дошкольного возраста.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5013176"/>
            <a:ext cx="5864696" cy="913656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Выполнил: </a:t>
            </a:r>
            <a:r>
              <a:rPr lang="ru-RU" dirty="0" err="1" smtClean="0"/>
              <a:t>Алейникова</a:t>
            </a:r>
            <a:r>
              <a:rPr lang="ru-RU" dirty="0" smtClean="0"/>
              <a:t> Анастасия Сергеевна, педагог дополнительного образования.</a:t>
            </a:r>
          </a:p>
          <a:p>
            <a:r>
              <a:rPr lang="ru-RU" dirty="0" smtClean="0"/>
              <a:t>			Новокузнецк, 2022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5759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Складывание фигурок из бумаги является одним из самых безопасных и доступных видов детского творчества. Поколения мальчишек и девчонок делали бумажные кораблики и самолетики, стаканчики и шапочки, прыгающих лягушек и хлопушки. Мало кто знал, что этот вид искусства насчитывает более двух тысяч лет и называется </a:t>
            </a:r>
            <a:r>
              <a:rPr lang="ru-RU" b="1" dirty="0" smtClean="0"/>
              <a:t>ОРИГАМИ</a:t>
            </a:r>
            <a:r>
              <a:rPr lang="ru-RU" dirty="0" smtClean="0"/>
              <a:t>.</a:t>
            </a:r>
          </a:p>
          <a:p>
            <a:r>
              <a:rPr lang="ru-RU" b="1" dirty="0" smtClean="0"/>
              <a:t>Оригами</a:t>
            </a:r>
            <a:r>
              <a:rPr lang="ru-RU" dirty="0" smtClean="0"/>
              <a:t> — это искусство складывания фигурок из бумаги. Слово </a:t>
            </a:r>
            <a:r>
              <a:rPr lang="ru-RU" i="1" dirty="0" smtClean="0"/>
              <a:t>«</a:t>
            </a:r>
            <a:r>
              <a:rPr lang="ru-RU" b="1" i="1" dirty="0" smtClean="0"/>
              <a:t>оригами</a:t>
            </a:r>
            <a:r>
              <a:rPr lang="ru-RU" i="1" dirty="0" smtClean="0"/>
              <a:t>»</a:t>
            </a:r>
            <a:r>
              <a:rPr lang="ru-RU" dirty="0" smtClean="0"/>
              <a:t> в переводе с японского — </a:t>
            </a:r>
            <a:r>
              <a:rPr lang="ru-RU" i="1" dirty="0" smtClean="0"/>
              <a:t>«сложенная бумага»</a:t>
            </a:r>
            <a:r>
              <a:rPr lang="ru-RU" dirty="0" smtClean="0"/>
              <a:t>.</a:t>
            </a:r>
          </a:p>
          <a:p>
            <a:r>
              <a:rPr lang="ru-RU" dirty="0" smtClean="0"/>
              <a:t>История возникновения </a:t>
            </a:r>
            <a:r>
              <a:rPr lang="ru-RU" b="1" dirty="0" smtClean="0"/>
              <a:t>оригами</a:t>
            </a:r>
            <a:r>
              <a:rPr lang="ru-RU" dirty="0" smtClean="0"/>
              <a:t> уходит своими корнями в глубокую древность и неразрывно связана с появлением технологии изготовления самой бумаги.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9962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sz="4400" dirty="0" smtClean="0"/>
              <a:t>Цели и задачи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Цель:</a:t>
            </a:r>
          </a:p>
          <a:p>
            <a:pPr marL="0" indent="540000" algn="just">
              <a:buNone/>
            </a:pPr>
            <a:r>
              <a:rPr lang="ru-RU" dirty="0" smtClean="0"/>
              <a:t> Ознакомление  детей с  искусством оригами,  всестороннее интеллектуальное и эстетическое развитие детей в процессе  овладение элементарными приемами техники оригами, как художественного способа конструирования из бумаги.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Задачи:</a:t>
            </a:r>
          </a:p>
          <a:p>
            <a:pPr indent="540000">
              <a:buFont typeface="Wingdings" panose="05000000000000000000" pitchFamily="2" charset="2"/>
              <a:buChar char="v"/>
            </a:pPr>
            <a:r>
              <a:rPr lang="ru-RU" dirty="0" smtClean="0"/>
              <a:t>- обучение детей различным приёмам работы с бумагой: как сгибание, складывание, надрезание, склеивание; - </a:t>
            </a:r>
          </a:p>
          <a:p>
            <a:pPr indent="540000">
              <a:buFont typeface="Wingdings" panose="05000000000000000000" pitchFamily="2" charset="2"/>
              <a:buChar char="v"/>
            </a:pPr>
            <a:r>
              <a:rPr lang="ru-RU" dirty="0" smtClean="0"/>
              <a:t>формирование умений следовать устным инструкциям; </a:t>
            </a:r>
          </a:p>
          <a:p>
            <a:pPr indent="540000">
              <a:buFont typeface="Wingdings" panose="05000000000000000000" pitchFamily="2" charset="2"/>
              <a:buChar char="v"/>
            </a:pPr>
            <a:r>
              <a:rPr lang="ru-RU" dirty="0" smtClean="0"/>
              <a:t> знакомство детей с основными геометрическими понятиями и базовыми формами оригами; </a:t>
            </a:r>
          </a:p>
          <a:p>
            <a:pPr indent="540000" algn="just">
              <a:buFont typeface="Wingdings" panose="05000000000000000000" pitchFamily="2" charset="2"/>
              <a:buChar char="v"/>
            </a:pPr>
            <a:r>
              <a:rPr lang="ru-RU" dirty="0" smtClean="0"/>
              <a:t>- развитие внимания, памяти, пространственного воображения, глазомера, мелкой моторики рук, художественного вкуса, творческих способностей и фантазии детей; - расширение коммуникативных способностей детей и создание игровых ситуаций.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081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377741" y="152400"/>
            <a:ext cx="3166423" cy="726221"/>
          </a:xfrm>
        </p:spPr>
        <p:txBody>
          <a:bodyPr>
            <a:noAutofit/>
          </a:bodyPr>
          <a:lstStyle/>
          <a:p>
            <a:r>
              <a:rPr lang="ru-RU" sz="1200" dirty="0"/>
              <a:t>2</a:t>
            </a:r>
            <a:r>
              <a:rPr lang="ru-RU" sz="1200" dirty="0" smtClean="0"/>
              <a:t>. Согните его пополам, но не по диагонали.</a:t>
            </a:r>
            <a:endParaRPr lang="ru-RU" sz="12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104070" y="3814882"/>
            <a:ext cx="3087041" cy="2315280"/>
          </a:xfr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53672" y="3814880"/>
            <a:ext cx="3087040" cy="231528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683782"/>
            <a:ext cx="2905698" cy="2179274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692696"/>
            <a:ext cx="2950399" cy="2212799"/>
          </a:xfrm>
          <a:prstGeom prst="rect">
            <a:avLst/>
          </a:prstGeom>
        </p:spPr>
      </p:pic>
      <p:sp>
        <p:nvSpPr>
          <p:cNvPr id="21" name="Заголовок 8"/>
          <p:cNvSpPr txBox="1">
            <a:spLocks/>
          </p:cNvSpPr>
          <p:nvPr/>
        </p:nvSpPr>
        <p:spPr>
          <a:xfrm>
            <a:off x="475928" y="152400"/>
            <a:ext cx="3166423" cy="72622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200" dirty="0" smtClean="0"/>
              <a:t>1. Приготовьте квадрат и бумаги  размер может быть любой. У  меня 21*21</a:t>
            </a:r>
            <a:endParaRPr lang="ru-RU" sz="1200" dirty="0"/>
          </a:p>
        </p:txBody>
      </p:sp>
      <p:sp>
        <p:nvSpPr>
          <p:cNvPr id="22" name="Заголовок 8"/>
          <p:cNvSpPr txBox="1">
            <a:spLocks/>
          </p:cNvSpPr>
          <p:nvPr/>
        </p:nvSpPr>
        <p:spPr>
          <a:xfrm>
            <a:off x="475928" y="2905495"/>
            <a:ext cx="2378904" cy="52350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200" dirty="0" smtClean="0"/>
              <a:t>3. Сложите по линии сгибу пополам.</a:t>
            </a:r>
            <a:endParaRPr lang="ru-RU" sz="1200" dirty="0"/>
          </a:p>
        </p:txBody>
      </p:sp>
      <p:sp>
        <p:nvSpPr>
          <p:cNvPr id="23" name="Заголовок 8"/>
          <p:cNvSpPr txBox="1">
            <a:spLocks/>
          </p:cNvSpPr>
          <p:nvPr/>
        </p:nvSpPr>
        <p:spPr>
          <a:xfrm>
            <a:off x="3489951" y="2804136"/>
            <a:ext cx="2332194" cy="72622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200" dirty="0" smtClean="0"/>
              <a:t>3. Сложите по линии сгиба пополам.</a:t>
            </a:r>
            <a:endParaRPr lang="ru-RU" sz="1200" dirty="0"/>
          </a:p>
        </p:txBody>
      </p:sp>
      <p:pic>
        <p:nvPicPr>
          <p:cNvPr id="24" name="Объект 6"/>
          <p:cNvPicPr>
            <a:picLocks noGrp="1" noChangeAspect="1"/>
          </p:cNvPicPr>
          <p:nvPr>
            <p:ph sz="half" idx="1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58827" y="3814381"/>
            <a:ext cx="3083047" cy="2312286"/>
          </a:xfrm>
        </p:spPr>
      </p:pic>
      <p:sp>
        <p:nvSpPr>
          <p:cNvPr id="25" name="Заголовок 8"/>
          <p:cNvSpPr txBox="1">
            <a:spLocks/>
          </p:cNvSpPr>
          <p:nvPr/>
        </p:nvSpPr>
        <p:spPr>
          <a:xfrm>
            <a:off x="6444208" y="2882857"/>
            <a:ext cx="2332194" cy="72622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200" dirty="0" smtClean="0"/>
              <a:t>4. Затем согните верхнюю половинку крест на крест.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87881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175" y="1062056"/>
            <a:ext cx="2954885" cy="221616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553310" y="1082619"/>
            <a:ext cx="2900050" cy="2175038"/>
          </a:xfrm>
          <a:prstGeom prst="rect">
            <a:avLst/>
          </a:prstGeom>
        </p:spPr>
      </p:pic>
      <p:pic>
        <p:nvPicPr>
          <p:cNvPr id="9" name="Объект 8"/>
          <p:cNvPicPr>
            <a:picLocks noGrp="1" noChangeAspect="1"/>
          </p:cNvPicPr>
          <p:nvPr>
            <p:ph sz="quarter" idx="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744845" y="293795"/>
            <a:ext cx="2716593" cy="3622124"/>
          </a:xfrm>
          <a:prstGeom prst="rect">
            <a:avLst/>
          </a:prstGeom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15318" y="3659962"/>
            <a:ext cx="2550266" cy="340035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142754" y="4021043"/>
            <a:ext cx="2987691" cy="2240768"/>
          </a:xfrm>
          <a:prstGeom prst="rect">
            <a:avLst/>
          </a:prstGeom>
        </p:spPr>
      </p:pic>
      <p:sp>
        <p:nvSpPr>
          <p:cNvPr id="12" name="Заголовок 8"/>
          <p:cNvSpPr txBox="1">
            <a:spLocks/>
          </p:cNvSpPr>
          <p:nvPr/>
        </p:nvSpPr>
        <p:spPr>
          <a:xfrm>
            <a:off x="395535" y="84707"/>
            <a:ext cx="2216165" cy="6723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200" dirty="0" smtClean="0"/>
              <a:t>4. Затем согните верхнюю половинку крест на крест.</a:t>
            </a:r>
            <a:endParaRPr lang="ru-RU" sz="1200" dirty="0"/>
          </a:p>
        </p:txBody>
      </p:sp>
      <p:sp>
        <p:nvSpPr>
          <p:cNvPr id="13" name="Заголовок 8"/>
          <p:cNvSpPr txBox="1">
            <a:spLocks/>
          </p:cNvSpPr>
          <p:nvPr/>
        </p:nvSpPr>
        <p:spPr>
          <a:xfrm>
            <a:off x="2915816" y="30792"/>
            <a:ext cx="2175038" cy="72622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200" dirty="0" smtClean="0"/>
              <a:t>4. Затем согните верхнюю половинку крест на крест.</a:t>
            </a:r>
            <a:endParaRPr lang="ru-RU" sz="1200" dirty="0"/>
          </a:p>
        </p:txBody>
      </p:sp>
      <p:sp>
        <p:nvSpPr>
          <p:cNvPr id="14" name="Заголовок 8"/>
          <p:cNvSpPr txBox="1">
            <a:spLocks/>
          </p:cNvSpPr>
          <p:nvPr/>
        </p:nvSpPr>
        <p:spPr>
          <a:xfrm>
            <a:off x="5317479" y="30792"/>
            <a:ext cx="2332194" cy="72622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200" dirty="0" smtClean="0"/>
              <a:t>5. Сложите верх по линиям сгиба, так чтобы получилась такая фигура.</a:t>
            </a:r>
            <a:endParaRPr lang="ru-RU" sz="1200" dirty="0"/>
          </a:p>
        </p:txBody>
      </p:sp>
      <p:sp>
        <p:nvSpPr>
          <p:cNvPr id="15" name="Заголовок 8"/>
          <p:cNvSpPr txBox="1">
            <a:spLocks/>
          </p:cNvSpPr>
          <p:nvPr/>
        </p:nvSpPr>
        <p:spPr>
          <a:xfrm>
            <a:off x="395535" y="3822968"/>
            <a:ext cx="3416186" cy="4214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200" dirty="0" smtClean="0"/>
              <a:t>6. Согните нижнюю часть пополам.</a:t>
            </a:r>
            <a:endParaRPr lang="ru-RU" sz="1200" dirty="0"/>
          </a:p>
        </p:txBody>
      </p:sp>
      <p:sp>
        <p:nvSpPr>
          <p:cNvPr id="16" name="Заголовок 8"/>
          <p:cNvSpPr txBox="1">
            <a:spLocks/>
          </p:cNvSpPr>
          <p:nvPr/>
        </p:nvSpPr>
        <p:spPr>
          <a:xfrm>
            <a:off x="4003335" y="4221883"/>
            <a:ext cx="2332194" cy="72622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200" dirty="0" smtClean="0"/>
              <a:t>7. Согните нижнюю часть пополам друг к другу.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672032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Объект 10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511891" y="4463829"/>
            <a:ext cx="2468864" cy="1851648"/>
          </a:xfrm>
        </p:spPr>
      </p:pic>
      <p:pic>
        <p:nvPicPr>
          <p:cNvPr id="12" name="Объект 11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318236" y="4462710"/>
            <a:ext cx="2509044" cy="1881783"/>
          </a:xfr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249036" y="1071760"/>
            <a:ext cx="2913984" cy="218548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294560" y="1142889"/>
            <a:ext cx="2868630" cy="215147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78380" y="1104748"/>
            <a:ext cx="2906973" cy="2180230"/>
          </a:xfrm>
          <a:prstGeom prst="rect">
            <a:avLst/>
          </a:prstGeom>
        </p:spPr>
      </p:pic>
      <p:sp>
        <p:nvSpPr>
          <p:cNvPr id="22" name="Заголовок 8"/>
          <p:cNvSpPr txBox="1">
            <a:spLocks/>
          </p:cNvSpPr>
          <p:nvPr/>
        </p:nvSpPr>
        <p:spPr>
          <a:xfrm>
            <a:off x="465770" y="6922"/>
            <a:ext cx="2332194" cy="72622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200" dirty="0" smtClean="0"/>
              <a:t>7. Согните нижнюю часть по диагонали.</a:t>
            </a:r>
            <a:endParaRPr lang="ru-RU" sz="1200" dirty="0"/>
          </a:p>
        </p:txBody>
      </p:sp>
      <p:sp>
        <p:nvSpPr>
          <p:cNvPr id="23" name="Заголовок 8"/>
          <p:cNvSpPr txBox="1">
            <a:spLocks/>
          </p:cNvSpPr>
          <p:nvPr/>
        </p:nvSpPr>
        <p:spPr>
          <a:xfrm>
            <a:off x="3472418" y="58089"/>
            <a:ext cx="2332194" cy="72622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200" dirty="0" smtClean="0"/>
              <a:t>8. Согните обе части как на фотографии.</a:t>
            </a:r>
            <a:endParaRPr lang="ru-RU" sz="1200" dirty="0"/>
          </a:p>
        </p:txBody>
      </p:sp>
      <p:sp>
        <p:nvSpPr>
          <p:cNvPr id="24" name="Заголовок 8"/>
          <p:cNvSpPr txBox="1">
            <a:spLocks/>
          </p:cNvSpPr>
          <p:nvPr/>
        </p:nvSpPr>
        <p:spPr>
          <a:xfrm>
            <a:off x="6364642" y="-7827"/>
            <a:ext cx="2332194" cy="72622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200" dirty="0" smtClean="0"/>
              <a:t>9. Согните получившуюся фигуру пополам.</a:t>
            </a:r>
            <a:endParaRPr lang="ru-RU" sz="1200" dirty="0"/>
          </a:p>
        </p:txBody>
      </p:sp>
      <p:sp>
        <p:nvSpPr>
          <p:cNvPr id="25" name="Заголовок 8"/>
          <p:cNvSpPr txBox="1">
            <a:spLocks/>
          </p:cNvSpPr>
          <p:nvPr/>
        </p:nvSpPr>
        <p:spPr>
          <a:xfrm>
            <a:off x="1555885" y="3429000"/>
            <a:ext cx="1916533" cy="72622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200" dirty="0" smtClean="0"/>
              <a:t>10.  Согните низ пополам.</a:t>
            </a:r>
            <a:endParaRPr lang="ru-RU" sz="1200" dirty="0"/>
          </a:p>
        </p:txBody>
      </p:sp>
      <p:sp>
        <p:nvSpPr>
          <p:cNvPr id="26" name="Заголовок 8"/>
          <p:cNvSpPr txBox="1">
            <a:spLocks/>
          </p:cNvSpPr>
          <p:nvPr/>
        </p:nvSpPr>
        <p:spPr>
          <a:xfrm>
            <a:off x="5652120" y="3504064"/>
            <a:ext cx="2053908" cy="72622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200" dirty="0" smtClean="0"/>
              <a:t>11. Лягушка готова.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4187241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214</Words>
  <Application>Microsoft Office PowerPoint</Application>
  <PresentationFormat>Экран (4:3)</PresentationFormat>
  <Paragraphs>29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Муниципальное бюджетное учреждение «Дом детского творчества Новокузнецкого муниципального района»  Лягушка  Методическая разработка для детей дошкольного возраста.</vt:lpstr>
      <vt:lpstr>Презентация PowerPoint</vt:lpstr>
      <vt:lpstr>Презентация PowerPoint</vt:lpstr>
      <vt:lpstr>2. Согните его пополам, но не по диагонали.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–класс  Оригами- Лягушка</dc:title>
  <dc:creator>Сосновка</dc:creator>
  <cp:lastModifiedBy>Сосновка</cp:lastModifiedBy>
  <cp:revision>10</cp:revision>
  <dcterms:created xsi:type="dcterms:W3CDTF">2022-03-21T02:43:09Z</dcterms:created>
  <dcterms:modified xsi:type="dcterms:W3CDTF">2022-03-21T04:23:11Z</dcterms:modified>
</cp:coreProperties>
</file>