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75" r:id="rId4"/>
    <p:sldId id="259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7" r:id="rId14"/>
    <p:sldId id="272" r:id="rId15"/>
    <p:sldId id="273" r:id="rId16"/>
    <p:sldId id="276" r:id="rId17"/>
    <p:sldId id="274" r:id="rId18"/>
    <p:sldId id="25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6" autoAdjust="0"/>
    <p:restoredTop sz="93514" autoAdjust="0"/>
  </p:normalViewPr>
  <p:slideViewPr>
    <p:cSldViewPr>
      <p:cViewPr>
        <p:scale>
          <a:sx n="100" d="100"/>
          <a:sy n="100" d="100"/>
        </p:scale>
        <p:origin x="-2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4" cstate="print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it.wallpaperswiki.org/wallpapers/2012/11/Circles-Wallpaper-verde-bianco-Glow-485x728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2357430"/>
            <a:ext cx="8572560" cy="2958538"/>
            <a:chOff x="1115616" y="2146448"/>
            <a:chExt cx="7165477" cy="335792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152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5085184"/>
              <a:ext cx="5084703" cy="419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381642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900" b="1" dirty="0">
                <a:latin typeface="Times New Roman"/>
                <a:ea typeface="Times New Roman"/>
                <a:cs typeface="Times New Roman"/>
              </a:rPr>
              <a:t>МУНИЦИПАЛЬНОЕ ОБЩЕОБРАЗОВАТЕЛЬНОЕ АВТОНОМНОЕ УЧРЕЖДЕНИЕ ГОРОДА БУЗУЛУКА </a:t>
            </a:r>
            <a:r>
              <a:rPr lang="ru-RU" sz="9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900" dirty="0">
                <a:latin typeface="Times New Roman"/>
                <a:ea typeface="Calibri"/>
                <a:cs typeface="Times New Roman"/>
              </a:rPr>
            </a:br>
            <a:r>
              <a:rPr lang="ru-RU" sz="900" b="1" dirty="0">
                <a:latin typeface="Times New Roman"/>
                <a:ea typeface="Times New Roman"/>
                <a:cs typeface="Times New Roman"/>
              </a:rPr>
              <a:t> «СРЕДНЯЯ ОБЩЕОБРАЗОВАТЕЛЬНАЯ ШКОЛА №1 </a:t>
            </a:r>
            <a:r>
              <a:rPr lang="ru-RU" sz="9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900" dirty="0">
                <a:latin typeface="Times New Roman"/>
                <a:ea typeface="Calibri"/>
                <a:cs typeface="Times New Roman"/>
              </a:rPr>
            </a:br>
            <a:r>
              <a:rPr lang="ru-RU" sz="900" b="1" dirty="0">
                <a:latin typeface="Times New Roman"/>
                <a:ea typeface="Times New Roman"/>
                <a:cs typeface="Times New Roman"/>
              </a:rPr>
              <a:t>ИМЕНИ ГЕРОЯ СОВЕТСКОГО СОЮЗА БАСМАНОВА ВЛАДИМИРА </a:t>
            </a:r>
            <a:r>
              <a:rPr lang="ru-RU" sz="900" b="1" dirty="0" smtClean="0">
                <a:latin typeface="Times New Roman"/>
                <a:ea typeface="Times New Roman"/>
                <a:cs typeface="Times New Roman"/>
              </a:rPr>
              <a:t>ИВАНОВИЧА«</a:t>
            </a:r>
            <a:br>
              <a:rPr lang="ru-RU" sz="9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900" b="1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900" b="1" dirty="0">
                <a:latin typeface="Times New Roman"/>
                <a:ea typeface="Times New Roman"/>
                <a:cs typeface="Times New Roman"/>
              </a:rPr>
            </a:br>
            <a:r>
              <a:rPr lang="ru-RU" sz="9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9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9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900" dirty="0">
                <a:latin typeface="Times New Roman"/>
                <a:ea typeface="Calibri"/>
                <a:cs typeface="Times New Roman"/>
              </a:rPr>
            </a:b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Исследовательская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работа по экологии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«Влияние минеральных удобрений </a:t>
            </a: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на </a:t>
            </a: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урожайность </a:t>
            </a: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проса </a:t>
            </a: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обыкновенного </a:t>
            </a: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сорта </a:t>
            </a: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Ярлык»»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979712" y="4581128"/>
            <a:ext cx="6696744" cy="1656184"/>
          </a:xfrm>
        </p:spPr>
        <p:txBody>
          <a:bodyPr/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1200" b="1" dirty="0">
                <a:solidFill>
                  <a:schemeClr val="tx1"/>
                </a:solidFill>
                <a:ea typeface="Calibri"/>
                <a:cs typeface="Times New Roman"/>
              </a:rPr>
              <a:t>Выполнила: </a:t>
            </a:r>
            <a:endParaRPr lang="ru-RU" sz="1200" dirty="0">
              <a:solidFill>
                <a:schemeClr val="tx1"/>
              </a:solidFill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1200" dirty="0" smtClean="0">
                <a:solidFill>
                  <a:schemeClr val="tx1"/>
                </a:solidFill>
                <a:ea typeface="Calibri"/>
                <a:cs typeface="Times New Roman"/>
              </a:rPr>
              <a:t>учитель </a:t>
            </a: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биологии </a:t>
            </a:r>
            <a:r>
              <a:rPr lang="ru-RU" sz="1200" dirty="0" smtClean="0">
                <a:solidFill>
                  <a:schemeClr val="tx1"/>
                </a:solidFill>
                <a:ea typeface="Calibri"/>
                <a:cs typeface="Times New Roman"/>
              </a:rPr>
              <a:t>Кокоткина </a:t>
            </a: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Ю.А.</a:t>
            </a:r>
            <a:endParaRPr lang="ru-RU" sz="12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95536" y="692696"/>
            <a:ext cx="8064896" cy="5616624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dirty="0"/>
              <a:t>Склонность сортов к осыпаемости наблюдают и отмечают с начала созревания путем тщательного осмотра растений. Оценивают сорта в баллах: 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неосыпающийся </a:t>
            </a:r>
            <a:r>
              <a:rPr lang="ru-RU" dirty="0"/>
              <a:t>сорт характеризуют баллом </a:t>
            </a:r>
            <a:r>
              <a:rPr lang="ru-RU" dirty="0" smtClean="0"/>
              <a:t>5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слабо </a:t>
            </a:r>
            <a:r>
              <a:rPr lang="ru-RU" dirty="0"/>
              <a:t>осыпающийся — </a:t>
            </a:r>
            <a:r>
              <a:rPr lang="ru-RU" dirty="0" smtClean="0"/>
              <a:t>4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средне </a:t>
            </a:r>
            <a:r>
              <a:rPr lang="ru-RU" dirty="0"/>
              <a:t>осыпающийся— </a:t>
            </a:r>
            <a:r>
              <a:rPr lang="ru-RU" dirty="0" smtClean="0"/>
              <a:t>3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осыпающийся </a:t>
            </a:r>
            <a:r>
              <a:rPr lang="ru-RU" dirty="0"/>
              <a:t>выше среднего — 2 </a:t>
            </a: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сильно </a:t>
            </a:r>
            <a:r>
              <a:rPr lang="ru-RU" dirty="0"/>
              <a:t>осыпающийся — </a:t>
            </a:r>
            <a:r>
              <a:rPr lang="ru-RU" dirty="0" smtClean="0"/>
              <a:t>1</a:t>
            </a:r>
            <a:endParaRPr lang="ru-RU" dirty="0"/>
          </a:p>
          <a:p>
            <a:pPr marL="45720" indent="0">
              <a:buNone/>
            </a:pPr>
            <a:r>
              <a:rPr lang="ru-RU" b="1" dirty="0"/>
              <a:t>Выводы: </a:t>
            </a:r>
            <a:r>
              <a:rPr lang="ru-RU" dirty="0"/>
              <a:t>Оценка сортов по устойчивости к осыпаемости зерна: 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1 участок (контроль). – 5 баллов.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2 участок (</a:t>
            </a:r>
            <a:r>
              <a:rPr lang="en-US" dirty="0"/>
              <a:t>N</a:t>
            </a:r>
            <a:r>
              <a:rPr lang="ru-RU" dirty="0"/>
              <a:t>:Р:К =16:16:16 25 кг/га </a:t>
            </a:r>
            <a:r>
              <a:rPr lang="ru-RU" dirty="0" err="1"/>
              <a:t>д.в</a:t>
            </a:r>
            <a:r>
              <a:rPr lang="ru-RU" dirty="0"/>
              <a:t>.). - 5 баллов.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3 участок (</a:t>
            </a:r>
            <a:r>
              <a:rPr lang="en-US" dirty="0"/>
              <a:t>N</a:t>
            </a:r>
            <a:r>
              <a:rPr lang="ru-RU" dirty="0"/>
              <a:t>:Р:К =16:16:16 35 кг/га </a:t>
            </a:r>
            <a:r>
              <a:rPr lang="ru-RU" dirty="0" err="1"/>
              <a:t>д.в</a:t>
            </a:r>
            <a:r>
              <a:rPr lang="ru-RU" dirty="0"/>
              <a:t>.). - 5 баллов.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4 участок (</a:t>
            </a:r>
            <a:r>
              <a:rPr lang="en-US" dirty="0"/>
              <a:t>N</a:t>
            </a:r>
            <a:r>
              <a:rPr lang="ru-RU" dirty="0"/>
              <a:t>:Р:К =16:16:16 45 кг/га </a:t>
            </a:r>
            <a:r>
              <a:rPr lang="ru-RU" dirty="0" err="1"/>
              <a:t>д.в</a:t>
            </a:r>
            <a:r>
              <a:rPr lang="ru-RU" dirty="0"/>
              <a:t>.). - 4 балла.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8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95536" y="476672"/>
            <a:ext cx="8568952" cy="6192688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b="1" dirty="0"/>
              <a:t>Высота растений.</a:t>
            </a:r>
            <a:r>
              <a:rPr lang="ru-RU" dirty="0"/>
              <a:t> Проходим по диагонали делянки и в 10 местах произвольно замеряем высоту 10 растений.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1 участок (контроль). – 72+79+76+79+78+79+76+80+75+76=770; 770÷10=77 см. </a:t>
            </a:r>
            <a:r>
              <a:rPr lang="ru-RU" i="1" dirty="0"/>
              <a:t>Средняя высота растения на 1 делянке составляет 77 см.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2 участок (</a:t>
            </a:r>
            <a:r>
              <a:rPr lang="en-US" dirty="0"/>
              <a:t>N</a:t>
            </a:r>
            <a:r>
              <a:rPr lang="ru-RU" dirty="0"/>
              <a:t>:Р:К =16:16:16 25 кг/га </a:t>
            </a:r>
            <a:r>
              <a:rPr lang="ru-RU" dirty="0" err="1"/>
              <a:t>д.в</a:t>
            </a:r>
            <a:r>
              <a:rPr lang="ru-RU" dirty="0"/>
              <a:t>.). - 78+79+77+78+80+82+80+81+77+78=790; 790÷10=79 см. </a:t>
            </a:r>
            <a:r>
              <a:rPr lang="ru-RU" i="1" dirty="0"/>
              <a:t>Средняя высота растения на 2 делянке составляет 79 см.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3 участок (</a:t>
            </a:r>
            <a:r>
              <a:rPr lang="en-US" dirty="0"/>
              <a:t>N</a:t>
            </a:r>
            <a:r>
              <a:rPr lang="ru-RU" dirty="0"/>
              <a:t>:Р:К =16:16:16 35 кг/га </a:t>
            </a:r>
            <a:r>
              <a:rPr lang="ru-RU" dirty="0" err="1"/>
              <a:t>д.в</a:t>
            </a:r>
            <a:r>
              <a:rPr lang="ru-RU" dirty="0"/>
              <a:t>.). - 68+78+82+78+77+82+85+81+80+79=790; 790÷10=79 см. </a:t>
            </a:r>
            <a:r>
              <a:rPr lang="ru-RU" i="1" dirty="0"/>
              <a:t>Средняя высота растения на 3 делянке составляет 79 см.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4 участок (</a:t>
            </a:r>
            <a:r>
              <a:rPr lang="en-US" dirty="0"/>
              <a:t>N</a:t>
            </a:r>
            <a:r>
              <a:rPr lang="ru-RU" dirty="0"/>
              <a:t>:Р:К =16:16:16 45 кг/га </a:t>
            </a:r>
            <a:r>
              <a:rPr lang="ru-RU" dirty="0" err="1"/>
              <a:t>д.в</a:t>
            </a:r>
            <a:r>
              <a:rPr lang="ru-RU" dirty="0"/>
              <a:t>.). - 78+78+82+83+77+87+85+86+80+84=820; 820÷10=82 см. </a:t>
            </a:r>
            <a:r>
              <a:rPr lang="ru-RU" i="1" dirty="0"/>
              <a:t>Средняя высота растения на 4 делянке составляет 82 см.</a:t>
            </a:r>
          </a:p>
          <a:p>
            <a:pPr marL="45720" indent="0">
              <a:buNone/>
            </a:pPr>
            <a:r>
              <a:rPr lang="ru-RU" b="1" dirty="0"/>
              <a:t>Выводы:</a:t>
            </a:r>
            <a:r>
              <a:rPr lang="ru-RU" dirty="0"/>
              <a:t> На 4-м участке средняя высота растения наибольшая: 82 см, поэтому оценка полегания составила 4 б. и осыпаемость – 4б. Слишком высокие растения менее устойчивы при ветре и дожде.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676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188640"/>
            <a:ext cx="8885786" cy="64807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>
              <a:buNone/>
            </a:pPr>
            <a:endParaRPr lang="ru-RU" sz="1600" b="1" dirty="0" smtClean="0"/>
          </a:p>
          <a:p>
            <a:pPr marL="45720" indent="0">
              <a:buNone/>
            </a:pPr>
            <a:r>
              <a:rPr lang="ru-RU" sz="1600" b="1" dirty="0" smtClean="0"/>
              <a:t>Влажность </a:t>
            </a:r>
            <a:r>
              <a:rPr lang="ru-RU" sz="1600" b="1" dirty="0"/>
              <a:t>зерна.</a:t>
            </a:r>
            <a:r>
              <a:rPr lang="ru-RU" sz="1600" dirty="0"/>
              <a:t>  Влажность зерна определяют при помощи влагомера </a:t>
            </a:r>
            <a:r>
              <a:rPr lang="ru-RU" sz="1600" dirty="0" smtClean="0"/>
              <a:t> «</a:t>
            </a:r>
            <a:r>
              <a:rPr lang="ru-RU" sz="1600" dirty="0" err="1"/>
              <a:t>Wile</a:t>
            </a:r>
            <a:r>
              <a:rPr lang="ru-RU" sz="1600" dirty="0"/>
              <a:t> 55»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1 участок (контроль). – влажность зерна 13,2%.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2 участок (</a:t>
            </a:r>
            <a:r>
              <a:rPr lang="en-US" sz="1600" dirty="0"/>
              <a:t>N</a:t>
            </a:r>
            <a:r>
              <a:rPr lang="ru-RU" sz="1600" dirty="0"/>
              <a:t>:Р:К =16:16:16 25 кг/га </a:t>
            </a:r>
            <a:r>
              <a:rPr lang="ru-RU" sz="1600" dirty="0" err="1"/>
              <a:t>д.в</a:t>
            </a:r>
            <a:r>
              <a:rPr lang="ru-RU" sz="1600" dirty="0"/>
              <a:t>.). - влажность зерна 13,4%.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3 участок (</a:t>
            </a:r>
            <a:r>
              <a:rPr lang="en-US" sz="1600" dirty="0"/>
              <a:t>N</a:t>
            </a:r>
            <a:r>
              <a:rPr lang="ru-RU" sz="1600" dirty="0"/>
              <a:t>:Р:К =16:16:16 35 кг/га </a:t>
            </a:r>
            <a:r>
              <a:rPr lang="ru-RU" sz="1600" dirty="0" err="1"/>
              <a:t>д.в</a:t>
            </a:r>
            <a:r>
              <a:rPr lang="ru-RU" sz="1600" dirty="0"/>
              <a:t>.). - влажность зерна 13,3%.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4 участок (</a:t>
            </a:r>
            <a:r>
              <a:rPr lang="en-US" sz="1600" dirty="0"/>
              <a:t>N</a:t>
            </a:r>
            <a:r>
              <a:rPr lang="ru-RU" sz="1600" dirty="0"/>
              <a:t>:Р:К =16:16:16 45 кг/га </a:t>
            </a:r>
            <a:r>
              <a:rPr lang="ru-RU" sz="1600" dirty="0" err="1"/>
              <a:t>д.в</a:t>
            </a:r>
            <a:r>
              <a:rPr lang="ru-RU" sz="1600" dirty="0"/>
              <a:t>.). - влажность зерна 13,7%.</a:t>
            </a:r>
          </a:p>
          <a:p>
            <a:pPr marL="45720" indent="0">
              <a:buNone/>
            </a:pPr>
            <a:r>
              <a:rPr lang="ru-RU" sz="1600" b="1" dirty="0"/>
              <a:t>Вывод: </a:t>
            </a:r>
            <a:r>
              <a:rPr lang="ru-RU" sz="1600" dirty="0"/>
              <a:t>наиболее близко к нормальной влажности (14%) зерно с участка № 4.</a:t>
            </a:r>
          </a:p>
          <a:p>
            <a:pPr marL="45720" indent="0">
              <a:buNone/>
            </a:pPr>
            <a:r>
              <a:rPr lang="ru-RU" sz="1600" b="1" dirty="0"/>
              <a:t>Определение урожайности.</a:t>
            </a:r>
            <a:r>
              <a:rPr lang="ru-RU" sz="1600" dirty="0"/>
              <a:t> Весь урожай с делянки  взвешивается и определяется урожайность в ц/га.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Вес </a:t>
            </a:r>
            <a:r>
              <a:rPr lang="ru-RU" sz="1600" dirty="0"/>
              <a:t>урожая с участка № 1(контроль) составил 46,5 кг. Площадь делянки составляла 500 м</a:t>
            </a:r>
            <a:r>
              <a:rPr lang="ru-RU" sz="1600" baseline="30000" dirty="0"/>
              <a:t>2</a:t>
            </a:r>
            <a:r>
              <a:rPr lang="ru-RU" sz="1600" dirty="0"/>
              <a:t>. Переводим  в ц/га, т.е. 46,5 кг ÷500 м</a:t>
            </a:r>
            <a:r>
              <a:rPr lang="ru-RU" sz="1600" baseline="30000" dirty="0"/>
              <a:t>2</a:t>
            </a:r>
            <a:r>
              <a:rPr lang="ru-RU" sz="1600" dirty="0"/>
              <a:t>×100= 9,3 ц/га. </a:t>
            </a:r>
            <a:r>
              <a:rPr lang="ru-RU" sz="1600" i="1" u="sng" dirty="0"/>
              <a:t>Урожайность с контрольной делянки составила 9,3 ц/га.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Вес </a:t>
            </a:r>
            <a:r>
              <a:rPr lang="ru-RU" sz="1600" dirty="0"/>
              <a:t>урожая с участка № 2 (</a:t>
            </a:r>
            <a:r>
              <a:rPr lang="en-US" sz="1600" dirty="0"/>
              <a:t>N</a:t>
            </a:r>
            <a:r>
              <a:rPr lang="ru-RU" sz="1600" dirty="0"/>
              <a:t>:Р:К =16:16:16 25 кг/га </a:t>
            </a:r>
            <a:r>
              <a:rPr lang="ru-RU" sz="1600" dirty="0" err="1"/>
              <a:t>д.в</a:t>
            </a:r>
            <a:r>
              <a:rPr lang="ru-RU" sz="1600" dirty="0"/>
              <a:t>.) составил 51 кг. Площадь делянки составляла 500 м</a:t>
            </a:r>
            <a:r>
              <a:rPr lang="ru-RU" sz="1600" baseline="30000" dirty="0"/>
              <a:t>2</a:t>
            </a:r>
            <a:r>
              <a:rPr lang="ru-RU" sz="1600" dirty="0"/>
              <a:t>. Переводим  в ц/га, т.е. 51 кг ÷500 м</a:t>
            </a:r>
            <a:r>
              <a:rPr lang="ru-RU" sz="1600" baseline="30000" dirty="0"/>
              <a:t>2</a:t>
            </a:r>
            <a:r>
              <a:rPr lang="ru-RU" sz="1600" dirty="0"/>
              <a:t>×100= 10,2 ц/га. </a:t>
            </a:r>
            <a:r>
              <a:rPr lang="ru-RU" sz="1600" i="1" u="sng" dirty="0"/>
              <a:t>Урожайность со второй делянки составила 10,2 ц/га.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Вес </a:t>
            </a:r>
            <a:r>
              <a:rPr lang="ru-RU" sz="1600" dirty="0"/>
              <a:t>урожая с участка № 3 (</a:t>
            </a:r>
            <a:r>
              <a:rPr lang="en-US" sz="1600" dirty="0"/>
              <a:t>N</a:t>
            </a:r>
            <a:r>
              <a:rPr lang="ru-RU" sz="1600" dirty="0"/>
              <a:t>:Р:К =16:16:16:16 35 кг/га </a:t>
            </a:r>
            <a:r>
              <a:rPr lang="ru-RU" sz="1600" dirty="0" err="1"/>
              <a:t>д.в</a:t>
            </a:r>
            <a:r>
              <a:rPr lang="ru-RU" sz="1600" dirty="0"/>
              <a:t>.) составил 59 кг. </a:t>
            </a:r>
            <a:r>
              <a:rPr lang="ru-RU" sz="1600" dirty="0" smtClean="0"/>
              <a:t>Площадь </a:t>
            </a:r>
            <a:r>
              <a:rPr lang="ru-RU" sz="1600" dirty="0"/>
              <a:t>делянки составляла 500 м</a:t>
            </a:r>
            <a:r>
              <a:rPr lang="ru-RU" sz="1600" baseline="30000" dirty="0"/>
              <a:t>2</a:t>
            </a:r>
            <a:r>
              <a:rPr lang="ru-RU" sz="1600" dirty="0"/>
              <a:t>.  Переводим  в ц/га, т.е. 59 кг ÷500 м</a:t>
            </a:r>
            <a:r>
              <a:rPr lang="ru-RU" sz="1600" baseline="30000" dirty="0"/>
              <a:t>2</a:t>
            </a:r>
            <a:r>
              <a:rPr lang="ru-RU" sz="1600" dirty="0"/>
              <a:t>×100= 11,8 ц/га. </a:t>
            </a:r>
            <a:r>
              <a:rPr lang="ru-RU" sz="1600" i="1" u="sng" dirty="0"/>
              <a:t>Урожайность с третьей делянки составила 11,8 ц/га.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Вес урожая с участка № 4 (</a:t>
            </a:r>
            <a:r>
              <a:rPr lang="en-US" sz="1600" dirty="0"/>
              <a:t>N</a:t>
            </a:r>
            <a:r>
              <a:rPr lang="ru-RU" sz="1600" dirty="0"/>
              <a:t>:Р:К =16:16:16:16 45 кг/га </a:t>
            </a:r>
            <a:r>
              <a:rPr lang="ru-RU" sz="1600" dirty="0" err="1"/>
              <a:t>д.в</a:t>
            </a:r>
            <a:r>
              <a:rPr lang="ru-RU" sz="1600" dirty="0"/>
              <a:t>.) составил 62,5 кг. Площадь делянки составляла 500 м</a:t>
            </a:r>
            <a:r>
              <a:rPr lang="ru-RU" sz="1600" baseline="30000" dirty="0"/>
              <a:t>2</a:t>
            </a:r>
            <a:r>
              <a:rPr lang="ru-RU" sz="1600" dirty="0"/>
              <a:t>.  Переводим  в ц/га, т.е. 62,5 кг ÷500 м</a:t>
            </a:r>
            <a:r>
              <a:rPr lang="ru-RU" sz="1600" baseline="30000" dirty="0"/>
              <a:t>2</a:t>
            </a:r>
            <a:r>
              <a:rPr lang="ru-RU" sz="1600" dirty="0"/>
              <a:t>×100= 12,5 </a:t>
            </a:r>
            <a:r>
              <a:rPr lang="ru-RU" sz="1600" dirty="0" smtClean="0"/>
              <a:t>ц/га. </a:t>
            </a:r>
            <a:r>
              <a:rPr lang="ru-RU" sz="1600" i="1" u="sng" dirty="0" smtClean="0"/>
              <a:t>Урожайность </a:t>
            </a:r>
            <a:r>
              <a:rPr lang="ru-RU" sz="1600" i="1" u="sng" dirty="0"/>
              <a:t>с четвертой делянки составила 12,5 ц/га.</a:t>
            </a:r>
          </a:p>
          <a:p>
            <a:pPr marL="45720" indent="0">
              <a:buNone/>
            </a:pPr>
            <a:r>
              <a:rPr lang="ru-RU" sz="1600" b="1" dirty="0"/>
              <a:t>Вывод:</a:t>
            </a:r>
            <a:r>
              <a:rPr lang="ru-RU" sz="1600" dirty="0"/>
              <a:t> на участке № 4 урожайность самая высокая 12,5 ц/га.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92415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015318" cy="5357850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/>
              <a:t>Определение урожайности с приведением к стандартной влажности (14%)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Урожайность с приведением ее к стандартной влажности определяют по следующей формуле:  </a:t>
            </a:r>
            <a:r>
              <a:rPr lang="en-US" sz="2000" dirty="0" smtClean="0"/>
              <a:t>X</a:t>
            </a:r>
            <a:r>
              <a:rPr lang="ru-RU" sz="2000" dirty="0" smtClean="0"/>
              <a:t> = , где </a:t>
            </a:r>
            <a:r>
              <a:rPr lang="en-US" sz="2000" dirty="0" smtClean="0"/>
              <a:t>X </a:t>
            </a:r>
            <a:r>
              <a:rPr lang="ru-RU" sz="2000" dirty="0" smtClean="0"/>
              <a:t>– окончательная урожайность с приведением к стандартной влажности, </a:t>
            </a:r>
            <a:r>
              <a:rPr lang="ru-RU" sz="2000" dirty="0" err="1" smtClean="0"/>
              <a:t>ц</a:t>
            </a:r>
            <a:r>
              <a:rPr lang="ru-RU" sz="2000" dirty="0" smtClean="0"/>
              <a:t>/га;</a:t>
            </a:r>
          </a:p>
          <a:p>
            <a:pPr>
              <a:buNone/>
            </a:pPr>
            <a:r>
              <a:rPr lang="en-US" sz="2000" dirty="0" smtClean="0"/>
              <a:t>Y</a:t>
            </a:r>
            <a:r>
              <a:rPr lang="ru-RU" sz="2000" dirty="0" smtClean="0"/>
              <a:t> – урожайность при уборке, </a:t>
            </a:r>
            <a:r>
              <a:rPr lang="ru-RU" sz="2000" dirty="0" err="1" smtClean="0"/>
              <a:t>ц</a:t>
            </a:r>
            <a:r>
              <a:rPr lang="ru-RU" sz="2000" dirty="0" smtClean="0"/>
              <a:t>/га;</a:t>
            </a:r>
          </a:p>
          <a:p>
            <a:pPr>
              <a:buNone/>
            </a:pPr>
            <a:r>
              <a:rPr lang="ru-RU" sz="2000" dirty="0" smtClean="0"/>
              <a:t>В – влажность урожая, %;</a:t>
            </a:r>
          </a:p>
          <a:p>
            <a:pPr>
              <a:buNone/>
            </a:pPr>
            <a:r>
              <a:rPr lang="ru-RU" sz="2000" dirty="0" smtClean="0"/>
              <a:t>СВ – стандартная влажность (14%)</a:t>
            </a:r>
          </a:p>
          <a:p>
            <a:pPr>
              <a:buNone/>
            </a:pPr>
            <a:r>
              <a:rPr lang="ru-RU" sz="2000" dirty="0" smtClean="0"/>
              <a:t>1 участок (контроль): Х== 9,4 </a:t>
            </a:r>
            <a:r>
              <a:rPr lang="ru-RU" sz="2000" dirty="0" err="1" smtClean="0"/>
              <a:t>ц</a:t>
            </a:r>
            <a:r>
              <a:rPr lang="ru-RU" sz="2000" dirty="0" smtClean="0"/>
              <a:t>/га</a:t>
            </a:r>
          </a:p>
          <a:p>
            <a:pPr>
              <a:buNone/>
            </a:pPr>
            <a:r>
              <a:rPr lang="ru-RU" sz="2000" dirty="0" smtClean="0"/>
              <a:t>2 участок: Х== 10,3 </a:t>
            </a:r>
            <a:r>
              <a:rPr lang="ru-RU" sz="2000" dirty="0" err="1" smtClean="0"/>
              <a:t>ц</a:t>
            </a:r>
            <a:r>
              <a:rPr lang="ru-RU" sz="2000" dirty="0" smtClean="0"/>
              <a:t>/га</a:t>
            </a:r>
          </a:p>
          <a:p>
            <a:pPr>
              <a:buNone/>
            </a:pPr>
            <a:r>
              <a:rPr lang="ru-RU" sz="2000" dirty="0" smtClean="0"/>
              <a:t>3 участок: Х== 12 </a:t>
            </a:r>
            <a:r>
              <a:rPr lang="ru-RU" sz="2000" dirty="0" err="1" smtClean="0"/>
              <a:t>ц</a:t>
            </a:r>
            <a:r>
              <a:rPr lang="ru-RU" sz="2000" dirty="0" smtClean="0"/>
              <a:t>/га</a:t>
            </a:r>
          </a:p>
          <a:p>
            <a:pPr>
              <a:buNone/>
            </a:pPr>
            <a:r>
              <a:rPr lang="ru-RU" sz="2000" dirty="0" smtClean="0"/>
              <a:t>4 участок: Х== 12,5 </a:t>
            </a:r>
            <a:r>
              <a:rPr lang="ru-RU" sz="2000" dirty="0" err="1" smtClean="0"/>
              <a:t>ц</a:t>
            </a:r>
            <a:r>
              <a:rPr lang="ru-RU" sz="2000" dirty="0" smtClean="0"/>
              <a:t>/га</a:t>
            </a:r>
          </a:p>
          <a:p>
            <a:pPr>
              <a:buNone/>
            </a:pPr>
            <a:r>
              <a:rPr lang="ru-RU" sz="2000" dirty="0" smtClean="0"/>
              <a:t>Выводы: на участках № 3, № 4 урожайность самая высокая.  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51520" y="44624"/>
            <a:ext cx="8784976" cy="66247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 smtClean="0"/>
              <a:t>              Определение </a:t>
            </a:r>
            <a:r>
              <a:rPr lang="ru-RU" b="1" dirty="0"/>
              <a:t>массы 1000 зерен. </a:t>
            </a:r>
            <a:endParaRPr lang="ru-RU" b="1" dirty="0" smtClean="0"/>
          </a:p>
          <a:p>
            <a:pPr marL="45720" indent="0">
              <a:buNone/>
            </a:pPr>
            <a:r>
              <a:rPr lang="ru-RU" sz="2000" dirty="0" smtClean="0"/>
              <a:t>От </a:t>
            </a:r>
            <a:r>
              <a:rPr lang="ru-RU" sz="2000" dirty="0"/>
              <a:t>среднего образца отсчитывается 2 навески по 500 штук. Взвешиваются по отдельности, затем вес складывается, и получаешь массу 1000 зерен. Средние образцы отбирают от подготовленных семян каждого сорта, т. е. очищенных, отсортированных, взвешенных и в случае повышенной влажности — просушенных.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/>
              <a:t>1 участок (контроль). 1 навеска – 4,1 г, 2 навеска – 4,2 г. Масса 1000 зерен = 4,1+4,2=8,3г.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/>
              <a:t>2 участок (</a:t>
            </a:r>
            <a:r>
              <a:rPr lang="en-US" sz="2400" dirty="0"/>
              <a:t>N</a:t>
            </a:r>
            <a:r>
              <a:rPr lang="ru-RU" sz="2400" dirty="0"/>
              <a:t>:Р:К =16:16:16 25 кг/га </a:t>
            </a:r>
            <a:r>
              <a:rPr lang="ru-RU" sz="2400" dirty="0" err="1"/>
              <a:t>д.в</a:t>
            </a:r>
            <a:r>
              <a:rPr lang="ru-RU" sz="2400" dirty="0"/>
              <a:t>.). 1 навеска – 4,37 г, 2 навеска – 4,13 г. Масса 1000 зерен = 4,37+4,13=8,5г.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/>
              <a:t>3 участок (</a:t>
            </a:r>
            <a:r>
              <a:rPr lang="en-US" sz="2400" dirty="0"/>
              <a:t>N</a:t>
            </a:r>
            <a:r>
              <a:rPr lang="ru-RU" sz="2400" dirty="0"/>
              <a:t>:Р:К =16:16:16 35 кг/га </a:t>
            </a:r>
            <a:r>
              <a:rPr lang="ru-RU" sz="2400" dirty="0" err="1"/>
              <a:t>д.в</a:t>
            </a:r>
            <a:r>
              <a:rPr lang="ru-RU" sz="2400" dirty="0"/>
              <a:t>.). 1 навеска – 4,3 г, 2 навеска – 4,1 г. Масса 1000 зерен = 4,3+4,1=8,4г.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/>
              <a:t>4 участок (</a:t>
            </a:r>
            <a:r>
              <a:rPr lang="en-US" sz="2400" dirty="0"/>
              <a:t>N</a:t>
            </a:r>
            <a:r>
              <a:rPr lang="ru-RU" sz="2400" dirty="0"/>
              <a:t>:Р:К =16:16:16 45 кг/га </a:t>
            </a:r>
            <a:r>
              <a:rPr lang="ru-RU" sz="2400" dirty="0" err="1"/>
              <a:t>д.в</a:t>
            </a:r>
            <a:r>
              <a:rPr lang="ru-RU" sz="2400" dirty="0"/>
              <a:t>.). 1 навеска – 4,3 г, 2 навеска – 4,3 г. Масса 1000 зерен = 4,3+4,3=8,6г.</a:t>
            </a:r>
          </a:p>
          <a:p>
            <a:pPr marL="45720" indent="0">
              <a:buNone/>
            </a:pPr>
            <a:r>
              <a:rPr lang="ru-RU" sz="2000" b="1" dirty="0"/>
              <a:t>Вывод:</a:t>
            </a:r>
            <a:r>
              <a:rPr lang="ru-RU" sz="2000" dirty="0"/>
              <a:t> на 4-м участке масса 1000 зерен оказалась наибольшей – 8,6г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102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188640"/>
            <a:ext cx="8496944" cy="64087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100" b="1" dirty="0" smtClean="0"/>
              <a:t>Выводы</a:t>
            </a:r>
            <a:endParaRPr lang="ru-RU" sz="3100" b="1" dirty="0"/>
          </a:p>
          <a:p>
            <a:pPr marL="45720" indent="0">
              <a:buNone/>
            </a:pPr>
            <a:r>
              <a:rPr lang="ru-RU" sz="2000" dirty="0" smtClean="0"/>
              <a:t>На </a:t>
            </a:r>
            <a:r>
              <a:rPr lang="ru-RU" sz="2000" dirty="0" err="1"/>
              <a:t>Бузулукском</a:t>
            </a:r>
            <a:r>
              <a:rPr lang="ru-RU" sz="2000" dirty="0"/>
              <a:t> </a:t>
            </a:r>
            <a:r>
              <a:rPr lang="ru-RU" sz="2000" dirty="0" err="1"/>
              <a:t>госсортоучастке</a:t>
            </a:r>
            <a:r>
              <a:rPr lang="ru-RU" sz="2000" dirty="0"/>
              <a:t> Оренбургской </a:t>
            </a:r>
            <a:r>
              <a:rPr lang="ru-RU" sz="2000" dirty="0" smtClean="0"/>
              <a:t>области были </a:t>
            </a:r>
            <a:r>
              <a:rPr lang="ru-RU" sz="2000" dirty="0"/>
              <a:t>выбраны 4 участка на одном поле площадью по 500м</a:t>
            </a:r>
            <a:r>
              <a:rPr lang="ru-RU" sz="2000" baseline="30000" dirty="0"/>
              <a:t>2</a:t>
            </a:r>
            <a:r>
              <a:rPr lang="ru-RU" sz="2000" dirty="0"/>
              <a:t> каждый (3 участка - опытные, – </a:t>
            </a:r>
            <a:r>
              <a:rPr lang="ru-RU" sz="2000" dirty="0" smtClean="0"/>
              <a:t>4-й </a:t>
            </a:r>
            <a:r>
              <a:rPr lang="ru-RU" sz="2000" dirty="0"/>
              <a:t>участок - контрольный). В результате проведенной исследовательской работы мною были достигнуты следующие результаты: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1. Выяснилось, что просо – древнейшая культура. Оно возделывалось еще за 4—5 тыс. лет до н. э. Из проса получают пшено. Пшенная мука в чистом виде мало пригодна для хлебопеченья, хлеб получается не высокий, быстро черствеющий. Зерно проса широко используется как  корм для домашней птицы и при откорме свиней, для приготовления солода. </a:t>
            </a:r>
          </a:p>
          <a:p>
            <a:pPr>
              <a:buFont typeface="Arial" pitchFamily="34" charset="0"/>
              <a:buChar char="•"/>
            </a:pPr>
            <a:endParaRPr lang="ru-RU" sz="2300" dirty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5122" name="Picture 2" descr="C:\Users\Дом\Downloads\fAdwczvHm8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49080"/>
            <a:ext cx="3780339" cy="236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Дом\Downloads\PICMtQtePk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34197"/>
            <a:ext cx="3820187" cy="236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82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229600" cy="5616624"/>
          </a:xfr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</a:rPr>
              <a:t>2. По результатам исследования пашни по обеспеченности основными питательными веществами выяснилось, что содержание фосфора в почве достаточно и составляет 48,8 – 49,8 мг/кг. Содержание калия в почве достаточно и составляет 339 – 330 мг/кг.  Но наблюдается значительный дефицит легкогидролизуемого азота.  Вся площадь пашни относится к очень низкой степени обеспеченности (до 100 мг/кг) и  составляет 95,2 – 98,1 мг/кг.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</a:rPr>
              <a:t>3. По результатам исследования выяснилось, что удобрения значительно повышают урожайность проса. Так, на контрольном участке урожайность зерна составила 9,3 ц/га,  а на опытных участках: 10,2 ц/га (</a:t>
            </a:r>
            <a:r>
              <a:rPr lang="en-US" sz="2000" dirty="0">
                <a:solidFill>
                  <a:prstClr val="black"/>
                </a:solidFill>
              </a:rPr>
              <a:t>N</a:t>
            </a:r>
            <a:r>
              <a:rPr lang="ru-RU" sz="2000" dirty="0">
                <a:solidFill>
                  <a:prstClr val="black"/>
                </a:solidFill>
              </a:rPr>
              <a:t>:</a:t>
            </a:r>
            <a:r>
              <a:rPr lang="en-US" sz="2000" dirty="0">
                <a:solidFill>
                  <a:prstClr val="black"/>
                </a:solidFill>
              </a:rPr>
              <a:t>P</a:t>
            </a:r>
            <a:r>
              <a:rPr lang="ru-RU" sz="2000" dirty="0">
                <a:solidFill>
                  <a:prstClr val="black"/>
                </a:solidFill>
              </a:rPr>
              <a:t>:</a:t>
            </a:r>
            <a:r>
              <a:rPr lang="en-US" sz="2000" dirty="0">
                <a:solidFill>
                  <a:prstClr val="black"/>
                </a:solidFill>
              </a:rPr>
              <a:t>K</a:t>
            </a:r>
            <a:r>
              <a:rPr lang="ru-RU" sz="2000" dirty="0">
                <a:solidFill>
                  <a:prstClr val="black"/>
                </a:solidFill>
              </a:rPr>
              <a:t>= 16:16:16 25кг/га </a:t>
            </a:r>
            <a:r>
              <a:rPr lang="ru-RU" sz="2000" dirty="0" err="1">
                <a:solidFill>
                  <a:prstClr val="black"/>
                </a:solidFill>
              </a:rPr>
              <a:t>д.в</a:t>
            </a:r>
            <a:r>
              <a:rPr lang="ru-RU" sz="2000" dirty="0">
                <a:solidFill>
                  <a:prstClr val="black"/>
                </a:solidFill>
              </a:rPr>
              <a:t>.), 11,8 ц/га (</a:t>
            </a:r>
            <a:r>
              <a:rPr lang="en-US" sz="2000" dirty="0">
                <a:solidFill>
                  <a:prstClr val="black"/>
                </a:solidFill>
              </a:rPr>
              <a:t>N</a:t>
            </a:r>
            <a:r>
              <a:rPr lang="ru-RU" sz="2000" dirty="0">
                <a:solidFill>
                  <a:prstClr val="black"/>
                </a:solidFill>
              </a:rPr>
              <a:t>:</a:t>
            </a:r>
            <a:r>
              <a:rPr lang="en-US" sz="2000" dirty="0">
                <a:solidFill>
                  <a:prstClr val="black"/>
                </a:solidFill>
              </a:rPr>
              <a:t>P</a:t>
            </a:r>
            <a:r>
              <a:rPr lang="ru-RU" sz="2000" dirty="0">
                <a:solidFill>
                  <a:prstClr val="black"/>
                </a:solidFill>
              </a:rPr>
              <a:t>:</a:t>
            </a:r>
            <a:r>
              <a:rPr lang="en-US" sz="2000" dirty="0">
                <a:solidFill>
                  <a:prstClr val="black"/>
                </a:solidFill>
              </a:rPr>
              <a:t>K</a:t>
            </a:r>
            <a:r>
              <a:rPr lang="ru-RU" sz="2000" dirty="0">
                <a:solidFill>
                  <a:prstClr val="black"/>
                </a:solidFill>
              </a:rPr>
              <a:t>= 16:16:16 35кг/га </a:t>
            </a:r>
            <a:r>
              <a:rPr lang="ru-RU" sz="2000" dirty="0" err="1">
                <a:solidFill>
                  <a:prstClr val="black"/>
                </a:solidFill>
              </a:rPr>
              <a:t>д.в</a:t>
            </a:r>
            <a:r>
              <a:rPr lang="ru-RU" sz="2000" dirty="0">
                <a:solidFill>
                  <a:prstClr val="black"/>
                </a:solidFill>
              </a:rPr>
              <a:t>.), 12,5 ц/га (</a:t>
            </a:r>
            <a:r>
              <a:rPr lang="en-US" sz="2000" dirty="0">
                <a:solidFill>
                  <a:prstClr val="black"/>
                </a:solidFill>
              </a:rPr>
              <a:t>N</a:t>
            </a:r>
            <a:r>
              <a:rPr lang="ru-RU" sz="2000" dirty="0">
                <a:solidFill>
                  <a:prstClr val="black"/>
                </a:solidFill>
              </a:rPr>
              <a:t>:</a:t>
            </a:r>
            <a:r>
              <a:rPr lang="en-US" sz="2000" dirty="0">
                <a:solidFill>
                  <a:prstClr val="black"/>
                </a:solidFill>
              </a:rPr>
              <a:t>P</a:t>
            </a:r>
            <a:r>
              <a:rPr lang="ru-RU" sz="2000" dirty="0">
                <a:solidFill>
                  <a:prstClr val="black"/>
                </a:solidFill>
              </a:rPr>
              <a:t>:</a:t>
            </a:r>
            <a:r>
              <a:rPr lang="en-US" sz="2000" dirty="0">
                <a:solidFill>
                  <a:prstClr val="black"/>
                </a:solidFill>
              </a:rPr>
              <a:t>K</a:t>
            </a:r>
            <a:r>
              <a:rPr lang="ru-RU" sz="2000" dirty="0">
                <a:solidFill>
                  <a:prstClr val="black"/>
                </a:solidFill>
              </a:rPr>
              <a:t>= 16:16:16 45кг/га </a:t>
            </a:r>
            <a:r>
              <a:rPr lang="ru-RU" sz="2000" dirty="0" err="1">
                <a:solidFill>
                  <a:prstClr val="black"/>
                </a:solidFill>
              </a:rPr>
              <a:t>д.в</a:t>
            </a:r>
            <a:r>
              <a:rPr lang="ru-RU" sz="2000" dirty="0">
                <a:solidFill>
                  <a:prstClr val="black"/>
                </a:solidFill>
              </a:rPr>
              <a:t>.). Я считаю, что если придерживаться данных рекомендаций по внесению удобрений, то урожайность проса можно значительно увеличить.</a:t>
            </a:r>
            <a:r>
              <a:rPr lang="ru-RU" sz="2000" b="1" dirty="0">
                <a:solidFill>
                  <a:prstClr val="black"/>
                </a:solidFill>
              </a:rPr>
              <a:t/>
            </a:r>
            <a:br>
              <a:rPr lang="ru-RU" sz="2000" b="1" dirty="0">
                <a:solidFill>
                  <a:prstClr val="black"/>
                </a:solidFill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2657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260648"/>
            <a:ext cx="8352928" cy="6048672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4</a:t>
            </a:r>
            <a:r>
              <a:rPr lang="ru-RU" dirty="0"/>
              <a:t>. На участках, где внесены были удобрения, растения незначительно отличались по высоте (79-82см, контроль – 77 см), массе 1000 зерен (8,4-8,6 г, контроль – 8,3г), соответственно немного увеличилось время до полного созревания зерна, и уменьшилась устойчивость к полеганию на 4-м участке (в связи с наибольшей массой зерна у этих образцов). Полные данные можно посмотреть в таблице 1 в приложении. 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5. Важным фактором повышения урожайности проса являются удобрения. Количество вносимых удобрений влияет на урожайность культуры. Наиболее экономически эффективным оказался вариант возделывания проса с использованием соотношения вносимых удобрений </a:t>
            </a:r>
            <a:r>
              <a:rPr lang="en-US" dirty="0"/>
              <a:t>N</a:t>
            </a:r>
            <a:r>
              <a:rPr lang="ru-RU" dirty="0"/>
              <a:t>:</a:t>
            </a:r>
            <a:r>
              <a:rPr lang="en-US" dirty="0"/>
              <a:t>P</a:t>
            </a:r>
            <a:r>
              <a:rPr lang="ru-RU" dirty="0"/>
              <a:t>:</a:t>
            </a:r>
            <a:r>
              <a:rPr lang="en-US" dirty="0"/>
              <a:t>K</a:t>
            </a:r>
            <a:r>
              <a:rPr lang="ru-RU" dirty="0"/>
              <a:t>= 16:16:16 </a:t>
            </a:r>
            <a:r>
              <a:rPr lang="ru-RU" dirty="0" smtClean="0"/>
              <a:t>35кг/га </a:t>
            </a:r>
            <a:r>
              <a:rPr lang="ru-RU" dirty="0"/>
              <a:t>д.в.</a:t>
            </a:r>
          </a:p>
          <a:p>
            <a:pPr>
              <a:buNone/>
            </a:pPr>
            <a:r>
              <a:rPr lang="ru-RU" dirty="0" smtClean="0"/>
              <a:t>      Просо </a:t>
            </a:r>
            <a:r>
              <a:rPr lang="ru-RU" dirty="0"/>
              <a:t>– экономически выгодная культура. При высоких урожаях оно обеспечивает хорошие доходы хозяйствам, особенно при выращивании ценных сортов. 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6. А так же результаты и выводы моей работы могут быть использованы на научно - практических конференциях научного общества обучающихся школы.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863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785794"/>
            <a:ext cx="8577953" cy="592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Вавилов П. П., Гриценко В.В., Кузнецов В.С. Растениеводство. -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Агропромиздат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1986., 512 с.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Жабин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М.А. Влияние обеспеченности почвы элементами минерального питания и удобрений на урожайность и качество проса в условиях юго-востока ЦЧЗ / Н.С. Беспалова, М.А.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Жабин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// ГНУ НИИСХ ЦЧП им.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В.В.Докучаева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РАСХН: Агрохимический вестник. – М., 2007. – № 3. – С. 27-28.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 Методика государственного сортоиспытания сельскохозяйственных культур. Выпуск второй. М.: Колос, 1971., 239с.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 Методика государственного сортоиспытания сельскохозяйственных культур. Под общей редакцией председателя государственной комиссии по сортоиспытанию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сельскохозяйственных культур при МСХ СССР, доктора сельскохозяйственных наук М. А. Федина. Выпуск первый. М.,1985., 263с.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Никляева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B.C. Основы земледелия и растениеводства. -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Агропромиздат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1990. 480 с.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6. Токарев В. А. Технология возделывания и уборки пропашных культур. - М: Знание, 1981.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7. Якименко А.Ф. Просо. -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Россельхозиздат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1975, 146 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 для рамки  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http://it.wallpaperswiki.org/wallpapers/2012/11/Circles-Wallpaper-verde-bianco-Glow-485x728.jpg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lnSpc>
                <a:spcPct val="150000"/>
              </a:lnSpc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23528" y="260648"/>
            <a:ext cx="8640960" cy="612068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b="1" dirty="0"/>
              <a:t>Тема исследования:</a:t>
            </a:r>
            <a:r>
              <a:rPr lang="ru-RU" dirty="0"/>
              <a:t> «Влияние минеральных удобрений на урожайность  проса обыкновенного сорта Ярлык»»</a:t>
            </a:r>
          </a:p>
          <a:p>
            <a:pPr>
              <a:buFont typeface="Wingdings" pitchFamily="2" charset="2"/>
              <a:buChar char="§"/>
            </a:pPr>
            <a:r>
              <a:rPr lang="ru-RU" b="1" dirty="0"/>
              <a:t>Объект исследования:</a:t>
            </a:r>
            <a:r>
              <a:rPr lang="ru-RU" dirty="0"/>
              <a:t> просо обыкновенное сорта Ярлык</a:t>
            </a:r>
          </a:p>
          <a:p>
            <a:endParaRPr lang="ru-RU" dirty="0"/>
          </a:p>
        </p:txBody>
      </p:sp>
      <p:pic>
        <p:nvPicPr>
          <p:cNvPr id="1026" name="Picture 2" descr="C:\Users\Дом\Downloads\IgvKyvWvW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928934"/>
            <a:ext cx="7058494" cy="358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07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28670"/>
            <a:ext cx="8258204" cy="5929330"/>
          </a:xfrm>
        </p:spPr>
        <p:txBody>
          <a:bodyPr/>
          <a:lstStyle/>
          <a:p>
            <a:pPr lvl="0">
              <a:buFont typeface="Wingdings" pitchFamily="2" charset="2"/>
              <a:buChar char="§"/>
            </a:pPr>
            <a:r>
              <a:rPr lang="ru-RU" sz="2600" b="1" dirty="0" smtClean="0">
                <a:solidFill>
                  <a:prstClr val="black"/>
                </a:solidFill>
              </a:rPr>
              <a:t>Актуальность: </a:t>
            </a:r>
            <a:r>
              <a:rPr lang="ru-RU" sz="2600" dirty="0" smtClean="0">
                <a:solidFill>
                  <a:prstClr val="black"/>
                </a:solidFill>
              </a:rPr>
              <a:t>повышение </a:t>
            </a:r>
            <a:r>
              <a:rPr lang="ru-RU" sz="2600" dirty="0">
                <a:solidFill>
                  <a:prstClr val="black"/>
                </a:solidFill>
              </a:rPr>
              <a:t>урожайности зерновых культур имеет </a:t>
            </a:r>
            <a:r>
              <a:rPr lang="ru-RU" sz="2600" dirty="0" smtClean="0">
                <a:solidFill>
                  <a:prstClr val="black"/>
                </a:solidFill>
              </a:rPr>
              <a:t>важное </a:t>
            </a:r>
            <a:r>
              <a:rPr lang="ru-RU" sz="2600" dirty="0">
                <a:solidFill>
                  <a:prstClr val="black"/>
                </a:solidFill>
              </a:rPr>
              <a:t>значение для сельского хозяйства, так как </a:t>
            </a:r>
            <a:r>
              <a:rPr lang="ru-RU" sz="2600" dirty="0" smtClean="0">
                <a:solidFill>
                  <a:prstClr val="black"/>
                </a:solidFill>
              </a:rPr>
              <a:t>в результате сбора урожая из почвы</a:t>
            </a:r>
            <a:r>
              <a:rPr lang="ru-RU" sz="2600" b="1" dirty="0" smtClean="0">
                <a:solidFill>
                  <a:prstClr val="black"/>
                </a:solidFill>
              </a:rPr>
              <a:t> </a:t>
            </a:r>
            <a:r>
              <a:rPr lang="ru-RU" sz="2600" dirty="0" smtClean="0">
                <a:solidFill>
                  <a:prstClr val="black"/>
                </a:solidFill>
              </a:rPr>
              <a:t> извлекаются важнейшие микроэлементы. Восполнить их недостаток помогают минеральные удобрения.</a:t>
            </a:r>
            <a:endParaRPr lang="ru-RU" sz="2600" dirty="0">
              <a:solidFill>
                <a:prstClr val="black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ru-RU" sz="2600" b="1" dirty="0" smtClean="0">
              <a:solidFill>
                <a:prstClr val="black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ru-RU" sz="2600" b="1" dirty="0" smtClean="0">
                <a:solidFill>
                  <a:prstClr val="black"/>
                </a:solidFill>
              </a:rPr>
              <a:t>Цель </a:t>
            </a:r>
            <a:r>
              <a:rPr lang="ru-RU" sz="2600" b="1" dirty="0">
                <a:solidFill>
                  <a:prstClr val="black"/>
                </a:solidFill>
              </a:rPr>
              <a:t>исследования:</a:t>
            </a:r>
            <a:r>
              <a:rPr lang="ru-RU" sz="2600" dirty="0">
                <a:solidFill>
                  <a:prstClr val="black"/>
                </a:solidFill>
              </a:rPr>
              <a:t> изучить влияние минеральных удобрений на урожайность проса обыкновенного сорта Ярлык, а также выявить связь между количеством вносимых удобрений и урожайностью зерна.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78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95536" y="116632"/>
            <a:ext cx="8424936" cy="6264696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r>
              <a:rPr lang="ru-RU" b="1" dirty="0" smtClean="0"/>
              <a:t>Задачи </a:t>
            </a:r>
            <a:r>
              <a:rPr lang="ru-RU" b="1" dirty="0"/>
              <a:t>исследования: </a:t>
            </a:r>
            <a:endParaRPr lang="ru-RU" dirty="0"/>
          </a:p>
          <a:p>
            <a:pPr>
              <a:buFont typeface="Arial" pitchFamily="34" charset="0"/>
              <a:buChar char="•"/>
            </a:pPr>
            <a:r>
              <a:rPr lang="ru-RU" dirty="0"/>
              <a:t>1. изучить историю и биологические особенности культуры.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2. выявить обеспеченность пашни основными </a:t>
            </a:r>
            <a:r>
              <a:rPr lang="ru-RU" dirty="0" smtClean="0"/>
              <a:t>минеральными </a:t>
            </a:r>
            <a:r>
              <a:rPr lang="ru-RU" dirty="0"/>
              <a:t>веществами.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3. определить, как влияют удобрения на урожайность проса.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4. рассчитать основные показатели испытываемого сорта Ярлык зерновой культуры проса.  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5. выявить связь между количеством вносимых удобрений и урожайностью зерна в ц/га.</a:t>
            </a:r>
          </a:p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r>
              <a:rPr lang="ru-RU" b="1" dirty="0" smtClean="0"/>
              <a:t>Гипотеза </a:t>
            </a:r>
            <a:r>
              <a:rPr lang="ru-RU" b="1" dirty="0"/>
              <a:t>– </a:t>
            </a:r>
            <a:r>
              <a:rPr lang="ru-RU" dirty="0"/>
              <a:t>Мы предполагаем, что внесение минеральных удобрений позволяет улучшить урожайность проса обыкновенного.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80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188640"/>
            <a:ext cx="8856984" cy="648072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r>
              <a:rPr lang="ru-RU" sz="2300" b="1" dirty="0" smtClean="0"/>
              <a:t>Результаты </a:t>
            </a:r>
            <a:r>
              <a:rPr lang="ru-RU" sz="2300" b="1" dirty="0"/>
              <a:t>агрохимического </a:t>
            </a:r>
            <a:r>
              <a:rPr lang="ru-RU" sz="2300" b="1" dirty="0" smtClean="0"/>
              <a:t>обследования   </a:t>
            </a:r>
            <a:r>
              <a:rPr lang="ru-RU" sz="2300" dirty="0" smtClean="0"/>
              <a:t>При </a:t>
            </a:r>
            <a:r>
              <a:rPr lang="ru-RU" sz="2300" dirty="0"/>
              <a:t>обследовании пашни на содержание подвижного фосфора было выявлено, что содержание фосфора в почве достаточно, так 100% (80  га) от общей площади пашни относится к высокой степени обеспеченности (46 и более мг/кг) и составляет 48,8 – 49,8 мг/кг. </a:t>
            </a:r>
          </a:p>
          <a:p>
            <a:pPr marL="45720" indent="0">
              <a:buNone/>
            </a:pPr>
            <a:r>
              <a:rPr lang="ru-RU" sz="2300" dirty="0" smtClean="0"/>
              <a:t>Характеризуя </a:t>
            </a:r>
            <a:r>
              <a:rPr lang="ru-RU" sz="2300" dirty="0"/>
              <a:t>площади пашни по содержанию обменного калия, можно отметить, что содержание калия в почве достаточно, так 100% пашни (80  га) от общей обследуемой пашни относится </a:t>
            </a:r>
            <a:r>
              <a:rPr lang="ru-RU" sz="2300"/>
              <a:t>к </a:t>
            </a:r>
            <a:r>
              <a:rPr lang="ru-RU" sz="2300" smtClean="0"/>
              <a:t>средней </a:t>
            </a:r>
            <a:r>
              <a:rPr lang="ru-RU" sz="2300" dirty="0"/>
              <a:t>степени обеспеченности (310 – 400 мг/кг) обменным калием и составляет 330 – 339 мг/кг. </a:t>
            </a:r>
            <a:endParaRPr lang="ru-RU" sz="2300" dirty="0" smtClean="0"/>
          </a:p>
          <a:p>
            <a:pPr marL="45720" indent="0">
              <a:buNone/>
            </a:pPr>
            <a:r>
              <a:rPr lang="ru-RU" sz="2300" dirty="0" smtClean="0"/>
              <a:t>В </a:t>
            </a:r>
            <a:r>
              <a:rPr lang="ru-RU" sz="2300" dirty="0"/>
              <a:t>почвах хозяйства наблюдается значительный дефицит легкогидролизуемого азота.  Как показывают результаты агрохимического обследования, вся площадь пашни относится к очень низкой степени обеспеченности (до 100 мг/кг) и  составляет 95,2 – 98,1 мг/кг.</a:t>
            </a:r>
          </a:p>
          <a:p>
            <a:pPr marL="45720" indent="0">
              <a:buNone/>
            </a:pPr>
            <a:r>
              <a:rPr lang="ru-RU" sz="2300" dirty="0" smtClean="0"/>
              <a:t>Как </a:t>
            </a:r>
            <a:r>
              <a:rPr lang="ru-RU" sz="2300" dirty="0"/>
              <a:t>показали результаты анализов, почва участка имеет нейтральную степень кислотности (в среднем по хозяйству рН – 7,88). </a:t>
            </a:r>
          </a:p>
          <a:p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5153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ownloads\fazi_pshenic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9" b="17138"/>
          <a:stretch/>
        </p:blipFill>
        <p:spPr bwMode="auto">
          <a:xfrm>
            <a:off x="5214942" y="3643314"/>
            <a:ext cx="356232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188640"/>
            <a:ext cx="8856984" cy="65527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 smtClean="0"/>
              <a:t>Методика </a:t>
            </a:r>
            <a:r>
              <a:rPr lang="ru-RU" b="1" dirty="0"/>
              <a:t>фенологических  </a:t>
            </a:r>
            <a:r>
              <a:rPr lang="ru-RU" b="1" dirty="0" smtClean="0"/>
              <a:t>наблюдений</a:t>
            </a:r>
            <a:endParaRPr lang="ru-RU" dirty="0"/>
          </a:p>
          <a:p>
            <a:pPr marL="45720" indent="0">
              <a:buNone/>
            </a:pPr>
            <a:r>
              <a:rPr lang="ru-RU" sz="2200" dirty="0" smtClean="0"/>
              <a:t>Фенологические </a:t>
            </a:r>
            <a:r>
              <a:rPr lang="ru-RU" sz="2200" dirty="0"/>
              <a:t>наблюдения в опытах конкурсного испытания проводили систематически, согласно Методике государственного сортоиспытания сельскохозяйственных </a:t>
            </a:r>
            <a:r>
              <a:rPr lang="ru-RU" sz="2200" dirty="0" smtClean="0"/>
              <a:t>культур. </a:t>
            </a:r>
          </a:p>
          <a:p>
            <a:pPr marL="45720" indent="0">
              <a:buNone/>
            </a:pPr>
            <a:r>
              <a:rPr lang="ru-RU" sz="2200" dirty="0" smtClean="0"/>
              <a:t>По </a:t>
            </a:r>
            <a:r>
              <a:rPr lang="ru-RU" sz="2200" dirty="0"/>
              <a:t>зерновым культурам отмечают даты наступления следующих </a:t>
            </a:r>
            <a:r>
              <a:rPr lang="ru-RU" sz="2200" dirty="0" smtClean="0"/>
              <a:t>фаз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всходы </a:t>
            </a:r>
            <a:r>
              <a:rPr lang="ru-RU" sz="2200" dirty="0"/>
              <a:t>(начало и полные</a:t>
            </a:r>
            <a:r>
              <a:rPr lang="ru-RU" sz="22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начало кущения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колошение </a:t>
            </a:r>
            <a:r>
              <a:rPr lang="ru-RU" sz="2200" dirty="0"/>
              <a:t>или выметывание (начало</a:t>
            </a:r>
            <a:r>
              <a:rPr lang="ru-RU" sz="22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/>
              <a:t>спелость </a:t>
            </a:r>
            <a:r>
              <a:rPr lang="ru-RU" sz="2200" dirty="0"/>
              <a:t>хозяйственная (просо</a:t>
            </a:r>
            <a:r>
              <a:rPr lang="ru-RU" sz="2200" dirty="0" smtClean="0"/>
              <a:t>)</a:t>
            </a:r>
          </a:p>
          <a:p>
            <a:pPr marL="45720" indent="0">
              <a:buNone/>
            </a:pPr>
            <a:r>
              <a:rPr lang="ru-RU" sz="2200" dirty="0"/>
              <a:t>Наступление фаз устанавливают глазомерно. 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929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188640"/>
            <a:ext cx="8712968" cy="6336704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endParaRPr lang="ru-RU" b="1" dirty="0"/>
          </a:p>
          <a:p>
            <a:pPr marL="45720" indent="0">
              <a:buNone/>
            </a:pPr>
            <a:r>
              <a:rPr lang="ru-RU" b="1" dirty="0" smtClean="0"/>
              <a:t>Всходы</a:t>
            </a:r>
            <a:r>
              <a:rPr lang="ru-RU" b="1" dirty="0"/>
              <a:t>.</a:t>
            </a:r>
            <a:r>
              <a:rPr lang="ru-RU" dirty="0"/>
              <a:t> 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У </a:t>
            </a:r>
            <a:r>
              <a:rPr lang="ru-RU" dirty="0"/>
              <a:t>злаковых зерновых культур всходы отмечают при появлении первых развернувшихся листочков. </a:t>
            </a:r>
          </a:p>
          <a:p>
            <a:pPr marL="45720" indent="0">
              <a:buNone/>
            </a:pPr>
            <a:r>
              <a:rPr lang="ru-RU" dirty="0" smtClean="0"/>
              <a:t>Через </a:t>
            </a:r>
            <a:r>
              <a:rPr lang="ru-RU" dirty="0"/>
              <a:t>6 дней после посева на 2-м участке появились всходы, на 3,4- м участках – через 7 дней, а на контрольном участке всходы появились через 6 дней после посева. </a:t>
            </a:r>
            <a:endParaRPr lang="ru-RU" dirty="0" smtClean="0"/>
          </a:p>
          <a:p>
            <a:pPr marL="45720" indent="0">
              <a:buNone/>
            </a:pPr>
            <a:r>
              <a:rPr lang="ru-RU" b="1" dirty="0" smtClean="0"/>
              <a:t>Выводы</a:t>
            </a:r>
            <a:r>
              <a:rPr lang="ru-RU" b="1" dirty="0"/>
              <a:t>:</a:t>
            </a:r>
            <a:r>
              <a:rPr lang="ru-RU" dirty="0"/>
              <a:t> появление всходов: 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1 участок (контроль). –28.05.15г.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2 участок (</a:t>
            </a:r>
            <a:r>
              <a:rPr lang="en-US" dirty="0"/>
              <a:t>N</a:t>
            </a:r>
            <a:r>
              <a:rPr lang="ru-RU" dirty="0"/>
              <a:t>:Р:К =16:16:16 25 кг/га </a:t>
            </a:r>
            <a:r>
              <a:rPr lang="ru-RU" dirty="0" err="1"/>
              <a:t>д.в</a:t>
            </a:r>
            <a:r>
              <a:rPr lang="ru-RU" dirty="0"/>
              <a:t>.). – 28.05.15г.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3 участок (</a:t>
            </a:r>
            <a:r>
              <a:rPr lang="en-US" dirty="0"/>
              <a:t>N</a:t>
            </a:r>
            <a:r>
              <a:rPr lang="ru-RU" dirty="0"/>
              <a:t>:Р:К =16:16:16 35 кг/га </a:t>
            </a:r>
            <a:r>
              <a:rPr lang="ru-RU" dirty="0" err="1"/>
              <a:t>д.в</a:t>
            </a:r>
            <a:r>
              <a:rPr lang="ru-RU" dirty="0"/>
              <a:t>.). - 29.05.15г.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4 участок (</a:t>
            </a:r>
            <a:r>
              <a:rPr lang="en-US" dirty="0"/>
              <a:t>N</a:t>
            </a:r>
            <a:r>
              <a:rPr lang="ru-RU" dirty="0"/>
              <a:t>:Р:К =16:16:16 45 кг/га </a:t>
            </a:r>
            <a:r>
              <a:rPr lang="ru-RU" dirty="0" err="1"/>
              <a:t>д.в</a:t>
            </a:r>
            <a:r>
              <a:rPr lang="ru-RU" dirty="0"/>
              <a:t>.). - 29.05.15г</a:t>
            </a:r>
            <a:r>
              <a:rPr lang="ru-RU" dirty="0" smtClean="0"/>
              <a:t>.</a:t>
            </a:r>
          </a:p>
          <a:p>
            <a:pPr marL="45720" indent="0">
              <a:buNone/>
            </a:pPr>
            <a:r>
              <a:rPr lang="ru-RU" b="1" dirty="0" smtClean="0"/>
              <a:t>Колошение</a:t>
            </a:r>
            <a:r>
              <a:rPr lang="ru-RU" b="1" dirty="0"/>
              <a:t>, выметывание.</a:t>
            </a:r>
            <a:r>
              <a:rPr lang="ru-RU" dirty="0"/>
              <a:t> Признаком </a:t>
            </a:r>
            <a:r>
              <a:rPr lang="ru-RU" dirty="0" err="1"/>
              <a:t>выметывания</a:t>
            </a:r>
            <a:r>
              <a:rPr lang="ru-RU" dirty="0"/>
              <a:t> </a:t>
            </a:r>
            <a:r>
              <a:rPr lang="ru-RU" dirty="0" smtClean="0"/>
              <a:t>проса </a:t>
            </a:r>
            <a:r>
              <a:rPr lang="ru-RU" dirty="0"/>
              <a:t>является выход верхушки метелки из влагалища </a:t>
            </a:r>
            <a:r>
              <a:rPr lang="ru-RU" dirty="0" smtClean="0"/>
              <a:t>верхнего </a:t>
            </a:r>
            <a:r>
              <a:rPr lang="ru-RU" dirty="0"/>
              <a:t>листа. Фазу определяют по стеблям верхнего яруса. Примерно через месяц началось выметывание метелки. </a:t>
            </a:r>
          </a:p>
          <a:p>
            <a:pPr marL="45720" indent="0">
              <a:buNone/>
            </a:pPr>
            <a:r>
              <a:rPr lang="ru-RU" b="1" dirty="0"/>
              <a:t>Выводы: </a:t>
            </a:r>
            <a:r>
              <a:rPr lang="ru-RU" dirty="0"/>
              <a:t>начало выметывания метелки: 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1 участок (контроль). –25.07.15г.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2 участок (</a:t>
            </a:r>
            <a:r>
              <a:rPr lang="en-US" dirty="0"/>
              <a:t>N</a:t>
            </a:r>
            <a:r>
              <a:rPr lang="ru-RU" dirty="0"/>
              <a:t>:Р:К =16:16:16 25 кг/га </a:t>
            </a:r>
            <a:r>
              <a:rPr lang="ru-RU" dirty="0" err="1"/>
              <a:t>д.в</a:t>
            </a:r>
            <a:r>
              <a:rPr lang="ru-RU" dirty="0"/>
              <a:t>.). – 27.07.15г.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3 участок (</a:t>
            </a:r>
            <a:r>
              <a:rPr lang="en-US" dirty="0"/>
              <a:t>N</a:t>
            </a:r>
            <a:r>
              <a:rPr lang="ru-RU" dirty="0"/>
              <a:t>:Р:К =16:16:16 35 кг/га </a:t>
            </a:r>
            <a:r>
              <a:rPr lang="ru-RU" dirty="0" err="1"/>
              <a:t>д.в</a:t>
            </a:r>
            <a:r>
              <a:rPr lang="ru-RU" dirty="0"/>
              <a:t>.). - 28.07.15г.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4 участок (</a:t>
            </a:r>
            <a:r>
              <a:rPr lang="en-US" dirty="0"/>
              <a:t>N</a:t>
            </a:r>
            <a:r>
              <a:rPr lang="ru-RU" dirty="0"/>
              <a:t>:Р:К =16:16:16 45 кг/га </a:t>
            </a:r>
            <a:r>
              <a:rPr lang="ru-RU" dirty="0" err="1"/>
              <a:t>д.в</a:t>
            </a:r>
            <a:r>
              <a:rPr lang="ru-RU" dirty="0"/>
              <a:t>.). - 28.07.15г.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2050" name="Picture 2" descr="C:\Users\Дом\Downloads\1198204_html_m4e2e0f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2428868"/>
            <a:ext cx="1933472" cy="135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701" y="0"/>
            <a:ext cx="2217957" cy="100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3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51520" y="188640"/>
            <a:ext cx="8640960" cy="6408712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endParaRPr lang="ru-RU" sz="2300" b="1" dirty="0" smtClean="0"/>
          </a:p>
          <a:p>
            <a:pPr marL="45720" indent="0">
              <a:buNone/>
            </a:pPr>
            <a:r>
              <a:rPr lang="ru-RU" sz="2300" b="1" dirty="0" smtClean="0"/>
              <a:t>При </a:t>
            </a:r>
            <a:r>
              <a:rPr lang="ru-RU" sz="2300" b="1" dirty="0"/>
              <a:t>фенологических наблюдениях по просу отмечают дату наступления хозяйственной спелости. Полная спелость отмечается, когда зерно принимает присущую сорту окраску и становится твердым. </a:t>
            </a:r>
          </a:p>
          <a:p>
            <a:pPr marL="45720" indent="0">
              <a:buNone/>
            </a:pPr>
            <a:r>
              <a:rPr lang="ru-RU" b="1" dirty="0"/>
              <a:t>Выводы:</a:t>
            </a:r>
            <a:r>
              <a:rPr lang="ru-RU" dirty="0"/>
              <a:t> полное созревание зерна: 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1 участок (контроль). –03.09.15г.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2 участок (</a:t>
            </a:r>
            <a:r>
              <a:rPr lang="en-US" dirty="0"/>
              <a:t>N</a:t>
            </a:r>
            <a:r>
              <a:rPr lang="ru-RU" dirty="0"/>
              <a:t>:Р:К =16:16:16 25 кг/га </a:t>
            </a:r>
            <a:r>
              <a:rPr lang="ru-RU" dirty="0" err="1"/>
              <a:t>д.в</a:t>
            </a:r>
            <a:r>
              <a:rPr lang="ru-RU" dirty="0"/>
              <a:t>.). – 03.09.15г.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3 участок (</a:t>
            </a:r>
            <a:r>
              <a:rPr lang="en-US" dirty="0"/>
              <a:t>N</a:t>
            </a:r>
            <a:r>
              <a:rPr lang="ru-RU" dirty="0"/>
              <a:t>:Р:К =16:16:16 35 кг/га </a:t>
            </a:r>
            <a:r>
              <a:rPr lang="ru-RU" dirty="0" err="1"/>
              <a:t>д.в</a:t>
            </a:r>
            <a:r>
              <a:rPr lang="ru-RU" dirty="0"/>
              <a:t>.). - 04.09.15г.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4 участок (</a:t>
            </a:r>
            <a:r>
              <a:rPr lang="en-US" dirty="0"/>
              <a:t>N</a:t>
            </a:r>
            <a:r>
              <a:rPr lang="ru-RU" dirty="0"/>
              <a:t>:Р:К =16:16:16 45 кг/га </a:t>
            </a:r>
            <a:r>
              <a:rPr lang="ru-RU" dirty="0" err="1"/>
              <a:t>д.в</a:t>
            </a:r>
            <a:r>
              <a:rPr lang="ru-RU" dirty="0"/>
              <a:t>.). - 06.09.15г</a:t>
            </a:r>
            <a:r>
              <a:rPr lang="ru-RU" dirty="0" smtClean="0"/>
              <a:t>.</a:t>
            </a:r>
          </a:p>
          <a:p>
            <a:pPr marL="45720" indent="0">
              <a:buNone/>
            </a:pPr>
            <a:r>
              <a:rPr lang="ru-RU" u="sng" dirty="0"/>
              <a:t>Уборка проводилась 06.09.2015г.</a:t>
            </a:r>
          </a:p>
          <a:p>
            <a:pPr marL="45720" indent="0">
              <a:buNone/>
            </a:pPr>
            <a:r>
              <a:rPr lang="ru-RU" b="1" dirty="0"/>
              <a:t>Выводы:</a:t>
            </a:r>
            <a:r>
              <a:rPr lang="ru-RU" dirty="0"/>
              <a:t> количество дней от всходов до полного созревания: 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1 участок (контроль). – 98 дней (с 28.05 по 03.09).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2 участок (</a:t>
            </a:r>
            <a:r>
              <a:rPr lang="en-US" dirty="0"/>
              <a:t>N</a:t>
            </a:r>
            <a:r>
              <a:rPr lang="ru-RU" dirty="0"/>
              <a:t>:Р:К =16:16:16 25 кг/га </a:t>
            </a:r>
            <a:r>
              <a:rPr lang="ru-RU" dirty="0" err="1"/>
              <a:t>д.в</a:t>
            </a:r>
            <a:r>
              <a:rPr lang="ru-RU" dirty="0"/>
              <a:t>.). – 98 дней(с 28.05 по 03.09).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3 участок (</a:t>
            </a:r>
            <a:r>
              <a:rPr lang="en-US" dirty="0"/>
              <a:t>N</a:t>
            </a:r>
            <a:r>
              <a:rPr lang="ru-RU" dirty="0"/>
              <a:t>:Р:К =16:16:16 35 кг/га </a:t>
            </a:r>
            <a:r>
              <a:rPr lang="ru-RU" dirty="0" err="1"/>
              <a:t>д.в</a:t>
            </a:r>
            <a:r>
              <a:rPr lang="ru-RU" dirty="0"/>
              <a:t>.). - 98 дней (с 29.05 по 04.09).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4 участок (</a:t>
            </a:r>
            <a:r>
              <a:rPr lang="en-US" dirty="0"/>
              <a:t>N</a:t>
            </a:r>
            <a:r>
              <a:rPr lang="ru-RU" dirty="0"/>
              <a:t>:Р:К =16:16:16 45 кг/га </a:t>
            </a:r>
            <a:r>
              <a:rPr lang="ru-RU" dirty="0" err="1"/>
              <a:t>д.в</a:t>
            </a:r>
            <a:r>
              <a:rPr lang="ru-RU" dirty="0"/>
              <a:t>.). - 100 дней (с 29.05 по 06.09).</a:t>
            </a:r>
          </a:p>
          <a:p>
            <a:pPr marL="4572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3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188640"/>
            <a:ext cx="8712968" cy="612068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</a:t>
            </a:r>
          </a:p>
          <a:p>
            <a:pPr marL="45720" indent="0">
              <a:buNone/>
            </a:pPr>
            <a:r>
              <a:rPr lang="ru-RU" b="1" dirty="0" smtClean="0"/>
              <a:t>Оценка </a:t>
            </a:r>
            <a:r>
              <a:rPr lang="ru-RU" b="1" dirty="0"/>
              <a:t>сортов по устойчивости к полеганию, осыпанию. </a:t>
            </a:r>
            <a:endParaRPr lang="ru-RU" b="1" dirty="0" smtClean="0"/>
          </a:p>
          <a:p>
            <a:pPr marL="45720" indent="0">
              <a:buNone/>
            </a:pPr>
            <a:r>
              <a:rPr lang="ru-RU" dirty="0" smtClean="0"/>
              <a:t>Оценку </a:t>
            </a:r>
            <a:r>
              <a:rPr lang="ru-RU" dirty="0"/>
              <a:t>проводят в день полегания сортов или на следующий день, а затем через 5—10 </a:t>
            </a:r>
            <a:r>
              <a:rPr lang="ru-RU" dirty="0" smtClean="0"/>
              <a:t>дней.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Неполегающие </a:t>
            </a:r>
            <a:r>
              <a:rPr lang="ru-RU" dirty="0"/>
              <a:t>сорта оценивают в 5 </a:t>
            </a:r>
            <a:r>
              <a:rPr lang="ru-RU" dirty="0" smtClean="0"/>
              <a:t>баллов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Полегшие, </a:t>
            </a:r>
            <a:r>
              <a:rPr lang="ru-RU" dirty="0"/>
              <a:t>но выпрямившиеся и полегшие в слабой </a:t>
            </a:r>
            <a:r>
              <a:rPr lang="ru-RU" dirty="0" smtClean="0"/>
              <a:t>степени сорта </a:t>
            </a:r>
            <a:r>
              <a:rPr lang="ru-RU" dirty="0"/>
              <a:t>—4 балла 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Сорта со средней степенью полегания — 3 балла. 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Сильно </a:t>
            </a:r>
            <a:r>
              <a:rPr lang="ru-RU" dirty="0"/>
              <a:t>полегшие, затрудняющие машинную </a:t>
            </a:r>
            <a:r>
              <a:rPr lang="ru-RU" dirty="0" smtClean="0"/>
              <a:t>уборку сорта </a:t>
            </a:r>
            <a:r>
              <a:rPr lang="ru-RU" dirty="0"/>
              <a:t>— </a:t>
            </a:r>
            <a:r>
              <a:rPr lang="ru-RU" dirty="0" smtClean="0"/>
              <a:t>2балла;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Сильно </a:t>
            </a:r>
            <a:r>
              <a:rPr lang="ru-RU" dirty="0"/>
              <a:t>полегшие задолго до уборки и непригодные к машинной </a:t>
            </a:r>
            <a:r>
              <a:rPr lang="ru-RU" dirty="0" smtClean="0"/>
              <a:t>уборке сорта </a:t>
            </a:r>
            <a:r>
              <a:rPr lang="ru-RU" dirty="0"/>
              <a:t>— </a:t>
            </a:r>
            <a:r>
              <a:rPr lang="ru-RU" dirty="0" smtClean="0"/>
              <a:t>1 балл.      </a:t>
            </a:r>
          </a:p>
          <a:p>
            <a:pPr marL="45720" indent="0">
              <a:buNone/>
            </a:pPr>
            <a:r>
              <a:rPr lang="ru-RU" b="1" dirty="0" smtClean="0"/>
              <a:t>Выводы</a:t>
            </a:r>
            <a:r>
              <a:rPr lang="ru-RU" b="1" dirty="0"/>
              <a:t>:</a:t>
            </a:r>
            <a:r>
              <a:rPr lang="ru-RU" dirty="0"/>
              <a:t> Оценка сортов по устойчивости к полеганию: 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1 участок (контроль). – 5 баллов.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2 участок (</a:t>
            </a:r>
            <a:r>
              <a:rPr lang="en-US" dirty="0"/>
              <a:t>N</a:t>
            </a:r>
            <a:r>
              <a:rPr lang="ru-RU" dirty="0"/>
              <a:t>:Р:К =16:16:16 25 кг/га </a:t>
            </a:r>
            <a:r>
              <a:rPr lang="ru-RU" dirty="0" err="1"/>
              <a:t>д.в</a:t>
            </a:r>
            <a:r>
              <a:rPr lang="ru-RU" dirty="0"/>
              <a:t>.). - 5 баллов.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3 участок (</a:t>
            </a:r>
            <a:r>
              <a:rPr lang="en-US" dirty="0"/>
              <a:t>N</a:t>
            </a:r>
            <a:r>
              <a:rPr lang="ru-RU" dirty="0"/>
              <a:t>:Р:К =16:16:16 35 кг/га </a:t>
            </a:r>
            <a:r>
              <a:rPr lang="ru-RU" dirty="0" err="1"/>
              <a:t>д.в</a:t>
            </a:r>
            <a:r>
              <a:rPr lang="ru-RU" dirty="0"/>
              <a:t>.). - 5 баллов.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4 участок (</a:t>
            </a:r>
            <a:r>
              <a:rPr lang="en-US" dirty="0"/>
              <a:t>N</a:t>
            </a:r>
            <a:r>
              <a:rPr lang="ru-RU" dirty="0"/>
              <a:t>:Р:К =16:16:16 45 кг/га </a:t>
            </a:r>
            <a:r>
              <a:rPr lang="ru-RU" dirty="0" err="1"/>
              <a:t>д.в</a:t>
            </a:r>
            <a:r>
              <a:rPr lang="ru-RU" dirty="0"/>
              <a:t>.). - 4 балла.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91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6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2280</Words>
  <Application>Microsoft Office PowerPoint</Application>
  <PresentationFormat>Экран (4:3)</PresentationFormat>
  <Paragraphs>141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МУНИЦИПАЛЬНОЕ ОБЩЕОБРАЗОВАТЕЛЬНОЕ АВТОНОМНОЕ УЧРЕЖДЕНИЕ ГОРОДА БУЗУЛУКА   «СРЕДНЯЯ ОБЩЕОБРАЗОВАТЕЛЬНАЯ ШКОЛА №1  ИМЕНИ ГЕРОЯ СОВЕТСКОГО СОЮЗА БАСМАНОВА ВЛАДИМИРА ИВАНОВИЧА«    Исследовательская работа по экологии «Влияние минеральных удобрений  на урожайность проса обыкновенного  сорта Ярлык»»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34</cp:revision>
  <dcterms:created xsi:type="dcterms:W3CDTF">2014-06-24T15:51:35Z</dcterms:created>
  <dcterms:modified xsi:type="dcterms:W3CDTF">2020-11-19T10:35:09Z</dcterms:modified>
</cp:coreProperties>
</file>