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0" r:id="rId4"/>
    <p:sldId id="258" r:id="rId5"/>
    <p:sldId id="271" r:id="rId6"/>
    <p:sldId id="259" r:id="rId7"/>
    <p:sldId id="260" r:id="rId8"/>
    <p:sldId id="261" r:id="rId9"/>
    <p:sldId id="262" r:id="rId10"/>
    <p:sldId id="263" r:id="rId11"/>
    <p:sldId id="264" r:id="rId12"/>
    <p:sldId id="265" r:id="rId13"/>
    <p:sldId id="266" r:id="rId14"/>
    <p:sldId id="279" r:id="rId15"/>
    <p:sldId id="280" r:id="rId16"/>
    <p:sldId id="281" r:id="rId17"/>
    <p:sldId id="282" r:id="rId18"/>
    <p:sldId id="283" r:id="rId19"/>
    <p:sldId id="284" r:id="rId20"/>
    <p:sldId id="285" r:id="rId21"/>
    <p:sldId id="274" r:id="rId22"/>
    <p:sldId id="275" r:id="rId23"/>
    <p:sldId id="276" r:id="rId24"/>
    <p:sldId id="277" r:id="rId25"/>
    <p:sldId id="278" r:id="rId26"/>
    <p:sldId id="272" r:id="rId27"/>
    <p:sldId id="267" r:id="rId28"/>
    <p:sldId id="268" r:id="rId29"/>
    <p:sldId id="269"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EAC1C658-750C-43F6-84D2-7DC388686830}" type="datetimeFigureOut">
              <a:rPr lang="ru-RU" smtClean="0"/>
              <a:t>06.05.2018</a:t>
            </a:fld>
            <a:endParaRPr lang="ru-RU"/>
          </a:p>
        </p:txBody>
      </p:sp>
      <p:sp>
        <p:nvSpPr>
          <p:cNvPr id="16" name="Номер слайда 15"/>
          <p:cNvSpPr>
            <a:spLocks noGrp="1"/>
          </p:cNvSpPr>
          <p:nvPr>
            <p:ph type="sldNum" sz="quarter" idx="11"/>
          </p:nvPr>
        </p:nvSpPr>
        <p:spPr/>
        <p:txBody>
          <a:bodyPr/>
          <a:lstStyle/>
          <a:p>
            <a:fld id="{33B55100-EBBA-4996-8F32-EEFDBD2BAFA0}"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AC1C658-750C-43F6-84D2-7DC388686830}" type="datetimeFigureOut">
              <a:rPr lang="ru-RU" smtClean="0"/>
              <a:t>06.05.2018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B55100-EBBA-4996-8F32-EEFDBD2BAFA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AC1C658-750C-43F6-84D2-7DC388686830}" type="datetimeFigureOut">
              <a:rPr lang="ru-RU" smtClean="0"/>
              <a:t>06.05.2018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B55100-EBBA-4996-8F32-EEFDBD2BAFA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EAC1C658-750C-43F6-84D2-7DC388686830}" type="datetimeFigureOut">
              <a:rPr lang="ru-RU" smtClean="0"/>
              <a:t>06.05.2018</a:t>
            </a:fld>
            <a:endParaRPr lang="ru-RU"/>
          </a:p>
        </p:txBody>
      </p:sp>
      <p:sp>
        <p:nvSpPr>
          <p:cNvPr id="15" name="Номер слайда 14"/>
          <p:cNvSpPr>
            <a:spLocks noGrp="1"/>
          </p:cNvSpPr>
          <p:nvPr>
            <p:ph type="sldNum" sz="quarter" idx="15"/>
          </p:nvPr>
        </p:nvSpPr>
        <p:spPr/>
        <p:txBody>
          <a:bodyPr/>
          <a:lstStyle>
            <a:lvl1pPr algn="ctr">
              <a:defRPr/>
            </a:lvl1pPr>
          </a:lstStyle>
          <a:p>
            <a:fld id="{33B55100-EBBA-4996-8F32-EEFDBD2BAFA0}"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EAC1C658-750C-43F6-84D2-7DC388686830}" type="datetimeFigureOut">
              <a:rPr lang="ru-RU" smtClean="0"/>
              <a:t>06.05.2018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B55100-EBBA-4996-8F32-EEFDBD2BAFA0}"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EAC1C658-750C-43F6-84D2-7DC388686830}" type="datetimeFigureOut">
              <a:rPr lang="ru-RU" smtClean="0"/>
              <a:t>06.05.2018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B55100-EBBA-4996-8F32-EEFDBD2BAFA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33B55100-EBBA-4996-8F32-EEFDBD2BAFA0}"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EAC1C658-750C-43F6-84D2-7DC388686830}" type="datetimeFigureOut">
              <a:rPr lang="ru-RU" smtClean="0"/>
              <a:t>06.05.2018</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AC1C658-750C-43F6-84D2-7DC388686830}" type="datetimeFigureOut">
              <a:rPr lang="ru-RU" smtClean="0"/>
              <a:t>06.05.2018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3B55100-EBBA-4996-8F32-EEFDBD2BAFA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C1C658-750C-43F6-84D2-7DC388686830}" type="datetimeFigureOut">
              <a:rPr lang="ru-RU" smtClean="0"/>
              <a:t>06.05.2018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3B55100-EBBA-4996-8F32-EEFDBD2BAFA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EAC1C658-750C-43F6-84D2-7DC388686830}" type="datetimeFigureOut">
              <a:rPr lang="ru-RU" smtClean="0"/>
              <a:t>06.05.2018</a:t>
            </a:fld>
            <a:endParaRPr lang="ru-RU"/>
          </a:p>
        </p:txBody>
      </p:sp>
      <p:sp>
        <p:nvSpPr>
          <p:cNvPr id="9" name="Номер слайда 8"/>
          <p:cNvSpPr>
            <a:spLocks noGrp="1"/>
          </p:cNvSpPr>
          <p:nvPr>
            <p:ph type="sldNum" sz="quarter" idx="15"/>
          </p:nvPr>
        </p:nvSpPr>
        <p:spPr/>
        <p:txBody>
          <a:bodyPr/>
          <a:lstStyle/>
          <a:p>
            <a:fld id="{33B55100-EBBA-4996-8F32-EEFDBD2BAFA0}"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EAC1C658-750C-43F6-84D2-7DC388686830}" type="datetimeFigureOut">
              <a:rPr lang="ru-RU" smtClean="0"/>
              <a:t>06.05.2018</a:t>
            </a:fld>
            <a:endParaRPr lang="ru-RU"/>
          </a:p>
        </p:txBody>
      </p:sp>
      <p:sp>
        <p:nvSpPr>
          <p:cNvPr id="9" name="Номер слайда 8"/>
          <p:cNvSpPr>
            <a:spLocks noGrp="1"/>
          </p:cNvSpPr>
          <p:nvPr>
            <p:ph type="sldNum" sz="quarter" idx="11"/>
          </p:nvPr>
        </p:nvSpPr>
        <p:spPr/>
        <p:txBody>
          <a:bodyPr/>
          <a:lstStyle/>
          <a:p>
            <a:fld id="{33B55100-EBBA-4996-8F32-EEFDBD2BAFA0}"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AC1C658-750C-43F6-84D2-7DC388686830}" type="datetimeFigureOut">
              <a:rPr lang="ru-RU" smtClean="0"/>
              <a:t>06.05.2018</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3B55100-EBBA-4996-8F32-EEFDBD2BAFA0}"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 Id="rId9"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26.xml"/><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3648" y="2060848"/>
            <a:ext cx="6400800" cy="792088"/>
          </a:xfrm>
        </p:spPr>
        <p:txBody>
          <a:bodyPr/>
          <a:lstStyle/>
          <a:p>
            <a:r>
              <a:rPr lang="ru-RU" dirty="0" smtClean="0"/>
              <a:t> </a:t>
            </a:r>
            <a:r>
              <a:rPr lang="en-US" dirty="0" smtClean="0"/>
              <a:t>teacher</a:t>
            </a:r>
            <a:r>
              <a:rPr lang="ru-RU" dirty="0" smtClean="0"/>
              <a:t>: </a:t>
            </a:r>
            <a:r>
              <a:rPr lang="en-US" dirty="0" smtClean="0"/>
              <a:t>I.A. </a:t>
            </a:r>
            <a:r>
              <a:rPr lang="en-US" dirty="0" err="1" smtClean="0"/>
              <a:t>Vlasova</a:t>
            </a:r>
            <a:endParaRPr lang="ru-RU" dirty="0"/>
          </a:p>
        </p:txBody>
      </p:sp>
      <p:sp>
        <p:nvSpPr>
          <p:cNvPr id="2" name="Заголовок 1"/>
          <p:cNvSpPr>
            <a:spLocks noGrp="1"/>
          </p:cNvSpPr>
          <p:nvPr>
            <p:ph type="ctrTitle"/>
          </p:nvPr>
        </p:nvSpPr>
        <p:spPr>
          <a:xfrm>
            <a:off x="683568" y="764704"/>
            <a:ext cx="7772400" cy="1470025"/>
          </a:xfrm>
        </p:spPr>
        <p:txBody>
          <a:bodyPr/>
          <a:lstStyle/>
          <a:p>
            <a:r>
              <a:rPr lang="en-US" dirty="0" smtClean="0"/>
              <a:t>My native land</a:t>
            </a:r>
            <a:r>
              <a:rPr lang="ru-RU" dirty="0" smtClean="0"/>
              <a:t>: К</a:t>
            </a:r>
            <a:r>
              <a:rPr lang="en-US" dirty="0" err="1" smtClean="0"/>
              <a:t>habarovsk</a:t>
            </a:r>
            <a:r>
              <a:rPr lang="en-US" dirty="0" smtClean="0"/>
              <a:t> </a:t>
            </a:r>
            <a:r>
              <a:rPr lang="en-US" dirty="0" err="1" smtClean="0"/>
              <a:t>vs</a:t>
            </a:r>
            <a:r>
              <a:rPr lang="en-US" dirty="0" smtClean="0"/>
              <a:t> Scotland</a:t>
            </a:r>
            <a:r>
              <a:rPr lang="ru-RU" dirty="0" smtClean="0"/>
              <a:t>:</a:t>
            </a:r>
            <a:r>
              <a:rPr lang="en-US" dirty="0" smtClean="0"/>
              <a:t> Edinburgh</a:t>
            </a:r>
            <a:r>
              <a:rPr lang="ru-RU" dirty="0" smtClean="0"/>
              <a:t> </a:t>
            </a:r>
            <a:endParaRPr lang="ru-RU" dirty="0"/>
          </a:p>
        </p:txBody>
      </p:sp>
      <p:pic>
        <p:nvPicPr>
          <p:cNvPr id="2050" name="Picture 2" descr="http://www.uk.filo.pl/scotland_colour_map.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780928"/>
            <a:ext cx="3517056" cy="3600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rfmaps.ru/habarovskij-kraj/images/karta-habarovskogo-kray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780928"/>
            <a:ext cx="2453697"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6224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ctr"/>
            <a:r>
              <a:rPr lang="en-US" dirty="0" smtClean="0"/>
              <a:t>The central part of Khabarovsk</a:t>
            </a:r>
            <a:endParaRPr lang="ru-RU" dirty="0"/>
          </a:p>
        </p:txBody>
      </p:sp>
      <p:sp>
        <p:nvSpPr>
          <p:cNvPr id="3" name="Заголовок 2"/>
          <p:cNvSpPr>
            <a:spLocks noGrp="1"/>
          </p:cNvSpPr>
          <p:nvPr>
            <p:ph type="title"/>
          </p:nvPr>
        </p:nvSpPr>
        <p:spPr/>
        <p:txBody>
          <a:bodyPr/>
          <a:lstStyle/>
          <a:p>
            <a:pPr algn="ctr"/>
            <a:r>
              <a:rPr lang="en-US" dirty="0"/>
              <a:t>GUESS WHAT IT IS</a:t>
            </a:r>
            <a:endParaRPr lang="ru-RU" dirty="0"/>
          </a:p>
        </p:txBody>
      </p:sp>
      <p:pic>
        <p:nvPicPr>
          <p:cNvPr id="7170" name="Picture 2" descr="C:\Users\vlasova\Pictures\Картинки о Хабаровске\landingpage_20_logo_1824d4e7e796d2c24d9d953605273e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132856"/>
            <a:ext cx="6025614" cy="4133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048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908720"/>
            <a:ext cx="8229600" cy="4572000"/>
          </a:xfrm>
        </p:spPr>
        <p:txBody>
          <a:bodyPr/>
          <a:lstStyle/>
          <a:p>
            <a:pPr algn="ctr"/>
            <a:r>
              <a:rPr lang="en-US" dirty="0" smtClean="0"/>
              <a:t>A well-known general appointed to the  post of the Eastern Siberia  and the Far East</a:t>
            </a:r>
            <a:endParaRPr lang="ru-RU" dirty="0"/>
          </a:p>
        </p:txBody>
      </p:sp>
      <p:sp>
        <p:nvSpPr>
          <p:cNvPr id="3" name="Заголовок 2"/>
          <p:cNvSpPr>
            <a:spLocks noGrp="1"/>
          </p:cNvSpPr>
          <p:nvPr>
            <p:ph type="title"/>
          </p:nvPr>
        </p:nvSpPr>
        <p:spPr>
          <a:xfrm>
            <a:off x="467544" y="-171400"/>
            <a:ext cx="8229600" cy="1219200"/>
          </a:xfrm>
        </p:spPr>
        <p:txBody>
          <a:bodyPr/>
          <a:lstStyle/>
          <a:p>
            <a:pPr algn="ctr"/>
            <a:r>
              <a:rPr lang="en-US" dirty="0"/>
              <a:t>GUESS WHAT IT IS</a:t>
            </a:r>
            <a:endParaRPr lang="ru-RU" b="1" dirty="0"/>
          </a:p>
        </p:txBody>
      </p:sp>
      <p:pic>
        <p:nvPicPr>
          <p:cNvPr id="8194" name="Picture 2" descr="C:\Users\vlasova\Pictures\Картинки о Хабаровске\Хабаровск,_памятник_графу_Муравьёву-Амурскому_фото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1192" y="1700808"/>
            <a:ext cx="3863290" cy="4899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4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ctr"/>
            <a:r>
              <a:rPr lang="en-US" dirty="0" smtClean="0"/>
              <a:t>The biggest river of Scotland</a:t>
            </a:r>
            <a:endParaRPr lang="ru-RU" dirty="0"/>
          </a:p>
        </p:txBody>
      </p:sp>
      <p:sp>
        <p:nvSpPr>
          <p:cNvPr id="3" name="Заголовок 2"/>
          <p:cNvSpPr>
            <a:spLocks noGrp="1"/>
          </p:cNvSpPr>
          <p:nvPr>
            <p:ph type="title"/>
          </p:nvPr>
        </p:nvSpPr>
        <p:spPr/>
        <p:txBody>
          <a:bodyPr/>
          <a:lstStyle/>
          <a:p>
            <a:pPr algn="ctr"/>
            <a:r>
              <a:rPr lang="en-US" dirty="0"/>
              <a:t>GUESS WHAT IT IS</a:t>
            </a:r>
            <a:endParaRPr lang="ru-RU" dirty="0"/>
          </a:p>
        </p:txBody>
      </p:sp>
      <p:pic>
        <p:nvPicPr>
          <p:cNvPr id="9218" name="Picture 2" descr="C:\Users\vlasova\Pictures\Картинки по Шотландии\19IHH-SCOTLAND-slide-DUC1-superJumb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2132856"/>
            <a:ext cx="6242050" cy="416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62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398476" y="1196752"/>
            <a:ext cx="6347048" cy="4392488"/>
          </a:xfrm>
        </p:spPr>
        <p:txBody>
          <a:bodyPr anchor="ctr">
            <a:normAutofit/>
          </a:bodyPr>
          <a:lstStyle/>
          <a:p>
            <a:pPr algn="ctr"/>
            <a:r>
              <a:rPr lang="en-US" dirty="0" smtClean="0"/>
              <a:t>MY FAVOURITE PLACES TO SHOW TO MY RUSSIAN-SCOTTISH FRIENDS</a:t>
            </a:r>
            <a:endParaRPr lang="ru-RU" dirty="0"/>
          </a:p>
        </p:txBody>
      </p:sp>
      <p:sp>
        <p:nvSpPr>
          <p:cNvPr id="4" name="Заголовок 2"/>
          <p:cNvSpPr txBox="1">
            <a:spLocks/>
          </p:cNvSpPr>
          <p:nvPr/>
        </p:nvSpPr>
        <p:spPr>
          <a:xfrm>
            <a:off x="457200" y="152400"/>
            <a:ext cx="8229600" cy="1219200"/>
          </a:xfrm>
          <a:prstGeom prst="rect">
            <a:avLst/>
          </a:prstGeom>
          <a:ln w="6350" cap="rnd">
            <a:noFill/>
          </a:ln>
        </p:spPr>
        <p:txBody>
          <a:bodyPr vert="horz" rtlCol="0" anchor="ctr"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pPr algn="ctr"/>
            <a:r>
              <a:rPr lang="en-US" dirty="0" smtClean="0"/>
              <a:t>GROUP ACTIVITY</a:t>
            </a:r>
            <a:endParaRPr lang="en-US" dirty="0"/>
          </a:p>
        </p:txBody>
      </p:sp>
    </p:spTree>
    <p:extLst>
      <p:ext uri="{BB962C8B-B14F-4D97-AF65-F5344CB8AC3E}">
        <p14:creationId xmlns:p14="http://schemas.microsoft.com/office/powerpoint/2010/main" val="3375901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35384" t="18923" r="28207" b="8017"/>
          <a:stretch/>
        </p:blipFill>
        <p:spPr bwMode="auto">
          <a:xfrm>
            <a:off x="722107" y="631114"/>
            <a:ext cx="7776864" cy="5671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вал 2">
            <a:hlinkClick r:id="rId3" action="ppaction://hlinksldjump"/>
          </p:cNvPr>
          <p:cNvSpPr/>
          <p:nvPr/>
        </p:nvSpPr>
        <p:spPr>
          <a:xfrm>
            <a:off x="5215326" y="1052736"/>
            <a:ext cx="216024" cy="216024"/>
          </a:xfrm>
          <a:prstGeom prst="ellipse">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solidFill>
                <a:srgbClr val="FF0000"/>
              </a:solidFill>
            </a:endParaRPr>
          </a:p>
        </p:txBody>
      </p:sp>
      <p:sp>
        <p:nvSpPr>
          <p:cNvPr id="4" name="Овал 3">
            <a:hlinkClick r:id="rId4" action="ppaction://hlinksldjump"/>
          </p:cNvPr>
          <p:cNvSpPr/>
          <p:nvPr/>
        </p:nvSpPr>
        <p:spPr>
          <a:xfrm>
            <a:off x="2881181" y="4638491"/>
            <a:ext cx="252028" cy="2587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5" name="Овал 4">
            <a:hlinkClick r:id="rId5" action="ppaction://hlinksldjump"/>
          </p:cNvPr>
          <p:cNvSpPr/>
          <p:nvPr/>
        </p:nvSpPr>
        <p:spPr>
          <a:xfrm>
            <a:off x="4067944" y="5589240"/>
            <a:ext cx="216024" cy="216024"/>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6" name="Овал 5">
            <a:hlinkClick r:id="rId6" action="ppaction://hlinksldjump"/>
          </p:cNvPr>
          <p:cNvSpPr/>
          <p:nvPr/>
        </p:nvSpPr>
        <p:spPr>
          <a:xfrm>
            <a:off x="1691680" y="4509120"/>
            <a:ext cx="288032" cy="25874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7" name="Овал 6">
            <a:hlinkClick r:id="rId7" action="ppaction://hlinksldjump"/>
          </p:cNvPr>
          <p:cNvSpPr/>
          <p:nvPr/>
        </p:nvSpPr>
        <p:spPr>
          <a:xfrm>
            <a:off x="1043608" y="5085184"/>
            <a:ext cx="288032" cy="28803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8" name="Овал 7">
            <a:hlinkClick r:id="rId8" action="ppaction://hlinksldjump"/>
          </p:cNvPr>
          <p:cNvSpPr/>
          <p:nvPr/>
        </p:nvSpPr>
        <p:spPr>
          <a:xfrm>
            <a:off x="2411760" y="4962527"/>
            <a:ext cx="288032" cy="245314"/>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9" name="Стрелка вправо 8">
            <a:hlinkClick r:id="rId9" action="ppaction://hlinksldjump"/>
          </p:cNvPr>
          <p:cNvSpPr/>
          <p:nvPr/>
        </p:nvSpPr>
        <p:spPr>
          <a:xfrm>
            <a:off x="7452320" y="5805264"/>
            <a:ext cx="1224136" cy="936104"/>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207694925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half" idx="1"/>
          </p:nvPr>
        </p:nvSpPr>
        <p:spPr>
          <a:xfrm>
            <a:off x="2771800" y="404664"/>
            <a:ext cx="6019008" cy="3312368"/>
          </a:xfrm>
        </p:spPr>
        <p:txBody>
          <a:bodyPr>
            <a:normAutofit fontScale="92500" lnSpcReduction="20000"/>
          </a:bodyPr>
          <a:lstStyle/>
          <a:p>
            <a:pPr marL="0" indent="0">
              <a:buNone/>
            </a:pPr>
            <a:r>
              <a:rPr lang="en-US" sz="3000" b="1" dirty="0"/>
              <a:t>The monument to G. I. </a:t>
            </a:r>
            <a:r>
              <a:rPr lang="en-US" sz="3000" b="1" dirty="0" err="1"/>
              <a:t>Nevelskoy</a:t>
            </a:r>
            <a:endParaRPr lang="en-US" sz="3000" b="1" dirty="0"/>
          </a:p>
          <a:p>
            <a:pPr marL="0" indent="0">
              <a:buNone/>
            </a:pPr>
            <a:r>
              <a:rPr lang="en-US" dirty="0"/>
              <a:t>  </a:t>
            </a:r>
            <a:r>
              <a:rPr lang="ru-RU" dirty="0" smtClean="0"/>
              <a:t>	</a:t>
            </a:r>
            <a:r>
              <a:rPr lang="en-US" dirty="0" smtClean="0"/>
              <a:t>In </a:t>
            </a:r>
            <a:r>
              <a:rPr lang="en-US" dirty="0"/>
              <a:t>the 19th century G. I. </a:t>
            </a:r>
            <a:r>
              <a:rPr lang="en-US" dirty="0" err="1"/>
              <a:t>Nevelskoy</a:t>
            </a:r>
            <a:r>
              <a:rPr lang="en-US" dirty="0"/>
              <a:t> explored the bank of the Amur River. He reached Petropavlovsk-</a:t>
            </a:r>
            <a:r>
              <a:rPr lang="en-US" dirty="0" err="1"/>
              <a:t>Kamchatsky</a:t>
            </a:r>
            <a:r>
              <a:rPr lang="en-US" dirty="0"/>
              <a:t> and year later he established a military post of </a:t>
            </a:r>
            <a:r>
              <a:rPr lang="en-US" dirty="0" err="1"/>
              <a:t>Nikolaevsk</a:t>
            </a:r>
            <a:r>
              <a:rPr lang="en-US" dirty="0"/>
              <a:t>.</a:t>
            </a:r>
          </a:p>
          <a:p>
            <a:pPr marL="0" indent="0">
              <a:buNone/>
            </a:pPr>
            <a:r>
              <a:rPr lang="en-US" dirty="0"/>
              <a:t> </a:t>
            </a:r>
            <a:r>
              <a:rPr lang="ru-RU" dirty="0" smtClean="0"/>
              <a:t>	</a:t>
            </a:r>
            <a:r>
              <a:rPr lang="en-US" dirty="0" smtClean="0"/>
              <a:t> </a:t>
            </a:r>
            <a:r>
              <a:rPr lang="en-US" dirty="0"/>
              <a:t>The explorations headed by  G. I. </a:t>
            </a:r>
            <a:r>
              <a:rPr lang="en-US" dirty="0" err="1"/>
              <a:t>Nevelskoy</a:t>
            </a:r>
            <a:r>
              <a:rPr lang="en-US" dirty="0"/>
              <a:t> proved that Sakhalin is an island. The Amur is navigable and now </a:t>
            </a:r>
            <a:r>
              <a:rPr lang="en-US" dirty="0" err="1"/>
              <a:t>Sovetskaya</a:t>
            </a:r>
            <a:r>
              <a:rPr lang="en-US" dirty="0"/>
              <a:t> Gavan is a very important bay  for ships. </a:t>
            </a:r>
          </a:p>
          <a:p>
            <a:endParaRPr lang="ru-RU" dirty="0"/>
          </a:p>
        </p:txBody>
      </p:sp>
      <p:sp>
        <p:nvSpPr>
          <p:cNvPr id="4" name="Объект 3"/>
          <p:cNvSpPr>
            <a:spLocks noGrp="1"/>
          </p:cNvSpPr>
          <p:nvPr>
            <p:ph sz="half" idx="2"/>
          </p:nvPr>
        </p:nvSpPr>
        <p:spPr>
          <a:xfrm>
            <a:off x="179511" y="3789040"/>
            <a:ext cx="5491583" cy="2691556"/>
          </a:xfrm>
        </p:spPr>
        <p:txBody>
          <a:bodyPr>
            <a:normAutofit fontScale="92500" lnSpcReduction="20000"/>
          </a:bodyPr>
          <a:lstStyle/>
          <a:p>
            <a:pPr marL="0" indent="0">
              <a:buNone/>
            </a:pPr>
            <a:r>
              <a:rPr lang="ru-RU" dirty="0" smtClean="0"/>
              <a:t>	</a:t>
            </a:r>
            <a:r>
              <a:rPr lang="en-US" dirty="0" smtClean="0"/>
              <a:t> His researching work helped to make the </a:t>
            </a:r>
            <a:r>
              <a:rPr lang="en-US" dirty="0" err="1" smtClean="0"/>
              <a:t>Aigunsky</a:t>
            </a:r>
            <a:r>
              <a:rPr lang="en-US" dirty="0" smtClean="0"/>
              <a:t> Treaty in 1858 and the Beijing Treaty in 1860 concerning the </a:t>
            </a:r>
            <a:r>
              <a:rPr lang="en-US" dirty="0"/>
              <a:t>border between Russia and China.</a:t>
            </a:r>
            <a:br>
              <a:rPr lang="en-US" dirty="0"/>
            </a:br>
            <a:r>
              <a:rPr lang="en-US" dirty="0"/>
              <a:t>   </a:t>
            </a:r>
            <a:r>
              <a:rPr lang="ru-RU" dirty="0" smtClean="0"/>
              <a:t>	</a:t>
            </a:r>
            <a:r>
              <a:rPr lang="en-US" dirty="0" smtClean="0"/>
              <a:t>Today </a:t>
            </a:r>
            <a:r>
              <a:rPr lang="en-US" dirty="0"/>
              <a:t>the citizens of Khabarovsk like </a:t>
            </a:r>
            <a:r>
              <a:rPr lang="en-US" dirty="0" smtClean="0"/>
              <a:t>walking </a:t>
            </a:r>
            <a:r>
              <a:rPr lang="en-US" dirty="0"/>
              <a:t>along </a:t>
            </a:r>
            <a:r>
              <a:rPr lang="en-US" dirty="0" smtClean="0"/>
              <a:t>the  </a:t>
            </a:r>
            <a:r>
              <a:rPr lang="en-US" dirty="0" err="1" smtClean="0"/>
              <a:t>embankement</a:t>
            </a:r>
            <a:r>
              <a:rPr lang="en-US" dirty="0" smtClean="0"/>
              <a:t>   of</a:t>
            </a:r>
            <a:r>
              <a:rPr lang="ru-RU" dirty="0" smtClean="0"/>
              <a:t> </a:t>
            </a:r>
            <a:r>
              <a:rPr lang="en-US" dirty="0" err="1" smtClean="0"/>
              <a:t>Nevelskoy</a:t>
            </a:r>
            <a:r>
              <a:rPr lang="en-US" dirty="0" smtClean="0"/>
              <a:t>.</a:t>
            </a:r>
            <a:r>
              <a:rPr lang="ru-RU" dirty="0" smtClean="0"/>
              <a:t> </a:t>
            </a:r>
            <a:r>
              <a:rPr lang="en-US" dirty="0" smtClean="0"/>
              <a:t>It’s </a:t>
            </a:r>
            <a:r>
              <a:rPr lang="en-US" dirty="0"/>
              <a:t>their </a:t>
            </a:r>
            <a:r>
              <a:rPr lang="en-US" dirty="0" err="1" smtClean="0"/>
              <a:t>favourite</a:t>
            </a:r>
            <a:r>
              <a:rPr lang="en-US" dirty="0" smtClean="0"/>
              <a:t> </a:t>
            </a:r>
            <a:r>
              <a:rPr lang="en-US" dirty="0"/>
              <a:t>place to rest in Khabarovsk. </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015" y="389969"/>
            <a:ext cx="246543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92" y="4077072"/>
            <a:ext cx="3201966" cy="2403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a:hlinkClick r:id="rId4" action="ppaction://hlinksldjump"/>
          </p:cNvPr>
          <p:cNvSpPr/>
          <p:nvPr/>
        </p:nvSpPr>
        <p:spPr>
          <a:xfrm>
            <a:off x="7956376" y="5949280"/>
            <a:ext cx="943582" cy="72008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205450678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2861777"/>
            <a:ext cx="8640960" cy="3888431"/>
          </a:xfrm>
        </p:spPr>
        <p:txBody>
          <a:bodyPr/>
          <a:lstStyle/>
          <a:p>
            <a:pPr marL="0" indent="0">
              <a:buNone/>
            </a:pPr>
            <a:r>
              <a:rPr lang="en-US" dirty="0"/>
              <a:t>The Far-Eastern State Research Library is situated in the very beginning of Muruivev-Amursky Street, </a:t>
            </a:r>
            <a:r>
              <a:rPr lang="ru-RU" dirty="0"/>
              <a:t>№</a:t>
            </a:r>
            <a:r>
              <a:rPr lang="en-US" dirty="0" smtClean="0"/>
              <a:t>1 </a:t>
            </a:r>
            <a:r>
              <a:rPr lang="en-US" dirty="0"/>
              <a:t>in </a:t>
            </a:r>
            <a:r>
              <a:rPr lang="en-US" dirty="0" smtClean="0"/>
              <a:t>an old </a:t>
            </a:r>
            <a:r>
              <a:rPr lang="en-US" dirty="0"/>
              <a:t>real-brick building. The building belonged to the family of very wealthy merchants in Khabarovsk in XIX century. It was the family of Plusnins. The building was used as a trading house. The Plusnins family contributed a lot </a:t>
            </a:r>
            <a:r>
              <a:rPr lang="en-US" dirty="0" smtClean="0"/>
              <a:t>into </a:t>
            </a:r>
            <a:r>
              <a:rPr lang="en-US" dirty="0"/>
              <a:t>the development of Khabarovsk. They developed wine industry, trade and house constructing in the town at the end of XIX century. </a:t>
            </a:r>
            <a:endParaRPr lang="ru-RU" dirty="0"/>
          </a:p>
        </p:txBody>
      </p:sp>
      <p:sp>
        <p:nvSpPr>
          <p:cNvPr id="3" name="Заголовок 2"/>
          <p:cNvSpPr>
            <a:spLocks noGrp="1"/>
          </p:cNvSpPr>
          <p:nvPr>
            <p:ph type="title"/>
          </p:nvPr>
        </p:nvSpPr>
        <p:spPr>
          <a:xfrm>
            <a:off x="216992" y="579177"/>
            <a:ext cx="3384376" cy="2052464"/>
          </a:xfrm>
        </p:spPr>
        <p:txBody>
          <a:bodyPr>
            <a:normAutofit/>
          </a:bodyPr>
          <a:lstStyle/>
          <a:p>
            <a:r>
              <a:rPr lang="en-US" sz="3600" b="1" dirty="0"/>
              <a:t>The Far-Eastern State Research Library</a:t>
            </a:r>
            <a:endParaRPr lang="ru-RU" sz="36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32656"/>
            <a:ext cx="5042499" cy="2545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Стрелка вправо 3">
            <a:hlinkClick r:id="rId3" action="ppaction://hlinksldjump"/>
          </p:cNvPr>
          <p:cNvSpPr/>
          <p:nvPr/>
        </p:nvSpPr>
        <p:spPr>
          <a:xfrm>
            <a:off x="7954429" y="5949280"/>
            <a:ext cx="1152128" cy="764704"/>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06060308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algn="ctr"/>
            <a:r>
              <a:rPr lang="en-US" b="1" dirty="0"/>
              <a:t>The Amur Bridge</a:t>
            </a:r>
            <a:r>
              <a:rPr lang="en-US" dirty="0"/>
              <a:t/>
            </a:r>
            <a:br>
              <a:rPr lang="en-US" dirty="0"/>
            </a:br>
            <a:endParaRPr lang="ru-RU" dirty="0"/>
          </a:p>
        </p:txBody>
      </p:sp>
      <p:sp>
        <p:nvSpPr>
          <p:cNvPr id="2" name="Объект 1"/>
          <p:cNvSpPr>
            <a:spLocks noGrp="1"/>
          </p:cNvSpPr>
          <p:nvPr>
            <p:ph sz="half" idx="1"/>
          </p:nvPr>
        </p:nvSpPr>
        <p:spPr>
          <a:xfrm>
            <a:off x="179512" y="692696"/>
            <a:ext cx="8817362" cy="3168352"/>
          </a:xfrm>
        </p:spPr>
        <p:txBody>
          <a:bodyPr>
            <a:normAutofit/>
          </a:bodyPr>
          <a:lstStyle/>
          <a:p>
            <a:pPr marL="0" indent="0">
              <a:buNone/>
            </a:pPr>
            <a:r>
              <a:rPr lang="en-US" dirty="0" smtClean="0"/>
              <a:t>Belonging </a:t>
            </a:r>
            <a:r>
              <a:rPr lang="en-US" dirty="0"/>
              <a:t>to the «7 Wonders of </a:t>
            </a:r>
            <a:r>
              <a:rPr lang="en-US" dirty="0" err="1"/>
              <a:t>Khabrovsky</a:t>
            </a:r>
            <a:r>
              <a:rPr lang="en-US" dirty="0"/>
              <a:t>  </a:t>
            </a:r>
            <a:r>
              <a:rPr lang="en-US" dirty="0" err="1"/>
              <a:t>Krai</a:t>
            </a:r>
            <a:r>
              <a:rPr lang="en-US" dirty="0"/>
              <a:t>».</a:t>
            </a:r>
          </a:p>
          <a:p>
            <a:pPr marL="0" indent="0">
              <a:buNone/>
            </a:pPr>
            <a:r>
              <a:rPr lang="en-US" dirty="0"/>
              <a:t>The history of the </a:t>
            </a:r>
            <a:r>
              <a:rPr lang="en-US" dirty="0" smtClean="0"/>
              <a:t>bridge, </a:t>
            </a:r>
            <a:r>
              <a:rPr lang="en-US" dirty="0"/>
              <a:t>across the Amur river near </a:t>
            </a:r>
            <a:r>
              <a:rPr lang="en-US" dirty="0" smtClean="0"/>
              <a:t>Khabarovsk, </a:t>
            </a:r>
            <a:r>
              <a:rPr lang="en-US" dirty="0"/>
              <a:t>began on the 30th of July, 1913. On the 5th, October, 1916 the railway </a:t>
            </a:r>
            <a:r>
              <a:rPr lang="en-US" dirty="0" smtClean="0"/>
              <a:t>bridge </a:t>
            </a:r>
            <a:r>
              <a:rPr lang="en-US" dirty="0"/>
              <a:t>was opened and became a wonderful </a:t>
            </a:r>
            <a:r>
              <a:rPr lang="en-US" dirty="0" smtClean="0"/>
              <a:t>monument </a:t>
            </a:r>
            <a:r>
              <a:rPr lang="en-US" dirty="0"/>
              <a:t>to the Russian engineering, because its length was </a:t>
            </a:r>
            <a:r>
              <a:rPr lang="en-US" dirty="0" smtClean="0"/>
              <a:t>about</a:t>
            </a:r>
            <a:r>
              <a:rPr lang="ru-RU" dirty="0" smtClean="0"/>
              <a:t> </a:t>
            </a:r>
          </a:p>
          <a:p>
            <a:pPr marL="0" indent="0">
              <a:buNone/>
            </a:pPr>
            <a:r>
              <a:rPr lang="en-US" dirty="0" smtClean="0"/>
              <a:t>2000m </a:t>
            </a:r>
            <a:r>
              <a:rPr lang="en-US" dirty="0"/>
              <a:t>long. </a:t>
            </a:r>
            <a:endParaRPr lang="ru-RU" dirty="0"/>
          </a:p>
        </p:txBody>
      </p:sp>
      <p:sp>
        <p:nvSpPr>
          <p:cNvPr id="4" name="Объект 3"/>
          <p:cNvSpPr>
            <a:spLocks noGrp="1"/>
          </p:cNvSpPr>
          <p:nvPr>
            <p:ph sz="half" idx="2"/>
          </p:nvPr>
        </p:nvSpPr>
        <p:spPr>
          <a:xfrm>
            <a:off x="251520" y="3861048"/>
            <a:ext cx="3456384" cy="3513440"/>
          </a:xfrm>
        </p:spPr>
        <p:txBody>
          <a:bodyPr>
            <a:normAutofit/>
          </a:bodyPr>
          <a:lstStyle/>
          <a:p>
            <a:pPr marL="0" indent="0">
              <a:buNone/>
            </a:pPr>
            <a:r>
              <a:rPr lang="en-US" dirty="0"/>
              <a:t>In 1998 the Bridge was reconstructed and now it connects the Asian-European Trans Far Eastern railway road. </a:t>
            </a: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925182"/>
            <a:ext cx="5000938" cy="3748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a:hlinkClick r:id="rId3" action="ppaction://hlinksldjump"/>
          </p:cNvPr>
          <p:cNvSpPr/>
          <p:nvPr/>
        </p:nvSpPr>
        <p:spPr>
          <a:xfrm>
            <a:off x="7956376" y="5949280"/>
            <a:ext cx="1040498" cy="724545"/>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91622198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188640"/>
            <a:ext cx="5976665" cy="1090262"/>
          </a:xfrm>
        </p:spPr>
        <p:txBody>
          <a:bodyPr>
            <a:normAutofit fontScale="90000"/>
          </a:bodyPr>
          <a:lstStyle/>
          <a:p>
            <a:pPr algn="ctr"/>
            <a:r>
              <a:rPr lang="en-US" b="1" dirty="0"/>
              <a:t>Glory </a:t>
            </a:r>
            <a:r>
              <a:rPr lang="en-US" b="1" dirty="0" smtClean="0"/>
              <a:t>Square</a:t>
            </a:r>
            <a:r>
              <a:rPr lang="en-US" dirty="0"/>
              <a:t/>
            </a:r>
            <a:br>
              <a:rPr lang="en-US" dirty="0"/>
            </a:br>
            <a:endParaRPr lang="ru-RU" dirty="0"/>
          </a:p>
        </p:txBody>
      </p:sp>
      <p:sp>
        <p:nvSpPr>
          <p:cNvPr id="3" name="Объект 2"/>
          <p:cNvSpPr>
            <a:spLocks noGrp="1"/>
          </p:cNvSpPr>
          <p:nvPr>
            <p:ph sz="half" idx="1"/>
          </p:nvPr>
        </p:nvSpPr>
        <p:spPr>
          <a:xfrm>
            <a:off x="251520" y="908720"/>
            <a:ext cx="8629750" cy="2808312"/>
          </a:xfrm>
        </p:spPr>
        <p:txBody>
          <a:bodyPr>
            <a:normAutofit fontScale="92500" lnSpcReduction="20000"/>
          </a:bodyPr>
          <a:lstStyle/>
          <a:p>
            <a:pPr marL="0" indent="0">
              <a:buNone/>
            </a:pPr>
            <a:r>
              <a:rPr lang="en-US" dirty="0" smtClean="0"/>
              <a:t>There </a:t>
            </a:r>
            <a:r>
              <a:rPr lang="en-US" dirty="0"/>
              <a:t>is Glory Square built in 1975, in Khabarovsk. Visitors can see </a:t>
            </a:r>
            <a:r>
              <a:rPr lang="en-US" dirty="0" smtClean="0"/>
              <a:t>a high obelisk, </a:t>
            </a:r>
            <a:r>
              <a:rPr lang="en-US" dirty="0"/>
              <a:t>decorated with medals of the USSR Heroes during the Great Patriotic War. The names of all Heroes are graved on the monument. And on the 9th, May, every year the citizens of Khabarovsk usually gather together to remember their Heroes. On the square there is another obelisk to the Soldiers and officer of Russia who were killed during the </a:t>
            </a:r>
            <a:r>
              <a:rPr lang="en-US" dirty="0" err="1" smtClean="0"/>
              <a:t>Afgan</a:t>
            </a:r>
            <a:r>
              <a:rPr lang="en-US" dirty="0" smtClean="0"/>
              <a:t> and Chechen wars. One </a:t>
            </a:r>
            <a:r>
              <a:rPr lang="en-US" dirty="0"/>
              <a:t>of them was </a:t>
            </a:r>
            <a:r>
              <a:rPr lang="en-US" dirty="0" smtClean="0"/>
              <a:t>A </a:t>
            </a:r>
            <a:r>
              <a:rPr lang="en-US" dirty="0" err="1" smtClean="0"/>
              <a:t>Shcherbakov</a:t>
            </a:r>
            <a:r>
              <a:rPr lang="en-US" dirty="0" smtClean="0"/>
              <a:t> </a:t>
            </a:r>
            <a:r>
              <a:rPr lang="en-US" dirty="0"/>
              <a:t>taught </a:t>
            </a:r>
            <a:r>
              <a:rPr lang="en-US" dirty="0" smtClean="0"/>
              <a:t>at </a:t>
            </a:r>
            <a:r>
              <a:rPr lang="en-US" dirty="0" err="1" smtClean="0"/>
              <a:t>gimnasium</a:t>
            </a:r>
            <a:r>
              <a:rPr lang="en-US" dirty="0" smtClean="0"/>
              <a:t> </a:t>
            </a:r>
            <a:r>
              <a:rPr lang="en-US" dirty="0"/>
              <a:t>№1, Khabarovsk</a:t>
            </a:r>
            <a:r>
              <a:rPr lang="en-US" dirty="0" smtClean="0"/>
              <a:t>.</a:t>
            </a:r>
            <a:endParaRPr lang="en-US" dirty="0"/>
          </a:p>
          <a:p>
            <a:endParaRPr lang="ru-RU" dirty="0"/>
          </a:p>
        </p:txBody>
      </p:sp>
      <p:sp>
        <p:nvSpPr>
          <p:cNvPr id="4" name="Объект 3"/>
          <p:cNvSpPr>
            <a:spLocks noGrp="1"/>
          </p:cNvSpPr>
          <p:nvPr>
            <p:ph sz="half" idx="2"/>
          </p:nvPr>
        </p:nvSpPr>
        <p:spPr>
          <a:xfrm>
            <a:off x="251520" y="3645024"/>
            <a:ext cx="4752528" cy="2991272"/>
          </a:xfrm>
        </p:spPr>
        <p:txBody>
          <a:bodyPr>
            <a:normAutofit fontScale="92500" lnSpcReduction="20000"/>
          </a:bodyPr>
          <a:lstStyle/>
          <a:p>
            <a:pPr marL="0" indent="0">
              <a:buNone/>
            </a:pPr>
            <a:r>
              <a:rPr lang="en-US" dirty="0"/>
              <a:t>He was an honest and hardworking student while he was </a:t>
            </a:r>
            <a:r>
              <a:rPr lang="en-US" dirty="0" err="1"/>
              <a:t>studing</a:t>
            </a:r>
            <a:r>
              <a:rPr lang="en-US" dirty="0"/>
              <a:t> at school. After graduating </a:t>
            </a:r>
            <a:r>
              <a:rPr lang="en-US" dirty="0" err="1" smtClean="0"/>
              <a:t>Gimnasium</a:t>
            </a:r>
            <a:r>
              <a:rPr lang="en-US" dirty="0" smtClean="0"/>
              <a:t>  </a:t>
            </a:r>
            <a:r>
              <a:rPr lang="en-US" dirty="0"/>
              <a:t>№1 he entered </a:t>
            </a:r>
            <a:r>
              <a:rPr lang="en-US" dirty="0" smtClean="0"/>
              <a:t>an industrial </a:t>
            </a:r>
            <a:r>
              <a:rPr lang="en-US" dirty="0"/>
              <a:t>college, then he served in the Soviet Army.  He died heroically during the Chechen  </a:t>
            </a:r>
            <a:r>
              <a:rPr lang="en-US" dirty="0" smtClean="0"/>
              <a:t>war</a:t>
            </a:r>
            <a:r>
              <a:rPr lang="en-US" dirty="0"/>
              <a:t>. There is a memorial  plaque on the wall </a:t>
            </a:r>
            <a:r>
              <a:rPr lang="en-US" dirty="0" smtClean="0"/>
              <a:t>of the school</a:t>
            </a:r>
            <a:r>
              <a:rPr lang="ru-RU" dirty="0" smtClean="0"/>
              <a:t>.</a:t>
            </a:r>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9971" y="3861048"/>
            <a:ext cx="3951541" cy="2631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a:hlinkClick r:id="rId3" action="ppaction://hlinksldjump"/>
          </p:cNvPr>
          <p:cNvSpPr/>
          <p:nvPr/>
        </p:nvSpPr>
        <p:spPr>
          <a:xfrm>
            <a:off x="8050859" y="6047089"/>
            <a:ext cx="1008112" cy="72008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15412878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43408"/>
            <a:ext cx="8532043" cy="1219200"/>
          </a:xfrm>
        </p:spPr>
        <p:txBody>
          <a:bodyPr>
            <a:normAutofit fontScale="90000"/>
          </a:bodyPr>
          <a:lstStyle/>
          <a:p>
            <a:r>
              <a:rPr lang="en-US" b="1" dirty="0"/>
              <a:t>Monument to N.N. </a:t>
            </a:r>
            <a:r>
              <a:rPr lang="en-US" b="1" dirty="0" err="1"/>
              <a:t>Muraviev-Amursky</a:t>
            </a:r>
            <a:endParaRPr lang="ru-RU" b="1" dirty="0"/>
          </a:p>
        </p:txBody>
      </p:sp>
      <p:sp>
        <p:nvSpPr>
          <p:cNvPr id="3" name="Объект 2"/>
          <p:cNvSpPr>
            <a:spLocks noGrp="1"/>
          </p:cNvSpPr>
          <p:nvPr>
            <p:ph sz="half" idx="1"/>
          </p:nvPr>
        </p:nvSpPr>
        <p:spPr>
          <a:xfrm>
            <a:off x="179512" y="1052735"/>
            <a:ext cx="8856984" cy="2036371"/>
          </a:xfrm>
        </p:spPr>
        <p:txBody>
          <a:bodyPr>
            <a:normAutofit fontScale="85000" lnSpcReduction="20000"/>
          </a:bodyPr>
          <a:lstStyle/>
          <a:p>
            <a:pPr marL="0" indent="0">
              <a:buNone/>
            </a:pPr>
            <a:r>
              <a:rPr lang="en-US" dirty="0"/>
              <a:t>The main street of Khabarovsk is named in honor of the former Governor-General of the Eastern Siberia and the Far East-Count </a:t>
            </a:r>
            <a:r>
              <a:rPr lang="en-US" dirty="0" err="1"/>
              <a:t>Muravyov-Amursky</a:t>
            </a:r>
            <a:r>
              <a:rPr lang="en-US" dirty="0"/>
              <a:t>. </a:t>
            </a:r>
            <a:r>
              <a:rPr lang="en-US" dirty="0" err="1"/>
              <a:t>N.N.Muraviev</a:t>
            </a:r>
            <a:r>
              <a:rPr lang="en-US" dirty="0"/>
              <a:t> was a true and faithful officer of Russia. He was also praised for his human and respectful treatment to “</a:t>
            </a:r>
            <a:r>
              <a:rPr lang="en-US" dirty="0" err="1"/>
              <a:t>Dekabrist’s</a:t>
            </a:r>
            <a:r>
              <a:rPr lang="en-US" dirty="0"/>
              <a:t>  N.N. </a:t>
            </a:r>
            <a:r>
              <a:rPr lang="en-US" dirty="0" err="1"/>
              <a:t>Muravyov</a:t>
            </a:r>
            <a:r>
              <a:rPr lang="en-US" dirty="0"/>
              <a:t> regarded The Amur River as the </a:t>
            </a:r>
            <a:r>
              <a:rPr lang="en-US" dirty="0" smtClean="0"/>
              <a:t>g</a:t>
            </a:r>
            <a:r>
              <a:rPr lang="en-US" dirty="0"/>
              <a:t>a</a:t>
            </a:r>
            <a:r>
              <a:rPr lang="en-US" dirty="0" smtClean="0"/>
              <a:t>te </a:t>
            </a:r>
            <a:r>
              <a:rPr lang="en-US" dirty="0"/>
              <a:t>to </a:t>
            </a:r>
            <a:r>
              <a:rPr lang="en-US" dirty="0" smtClean="0"/>
              <a:t>establish </a:t>
            </a:r>
            <a:r>
              <a:rPr lang="en-US" dirty="0"/>
              <a:t>the Russian power in the Far East and to strengthen the influence of the country in the Pacific Ocean. </a:t>
            </a:r>
            <a:endParaRPr lang="ru-RU" dirty="0"/>
          </a:p>
        </p:txBody>
      </p:sp>
      <p:sp>
        <p:nvSpPr>
          <p:cNvPr id="4" name="Объект 3"/>
          <p:cNvSpPr>
            <a:spLocks noGrp="1"/>
          </p:cNvSpPr>
          <p:nvPr>
            <p:ph sz="half" idx="2"/>
          </p:nvPr>
        </p:nvSpPr>
        <p:spPr>
          <a:xfrm>
            <a:off x="251520" y="3164461"/>
            <a:ext cx="4752528" cy="3297471"/>
          </a:xfrm>
        </p:spPr>
        <p:txBody>
          <a:bodyPr>
            <a:normAutofit fontScale="85000" lnSpcReduction="20000"/>
          </a:bodyPr>
          <a:lstStyle/>
          <a:p>
            <a:pPr marL="0" indent="0">
              <a:buNone/>
            </a:pPr>
            <a:r>
              <a:rPr lang="en-US" dirty="0"/>
              <a:t>Geopolitical significance of the Amur was vividly expressed by </a:t>
            </a:r>
            <a:r>
              <a:rPr lang="en-US" dirty="0" err="1"/>
              <a:t>Myravyov’s</a:t>
            </a:r>
            <a:r>
              <a:rPr lang="en-US" dirty="0"/>
              <a:t> words:” Whoever will control the mouth of the Amur – he will control Siberia”.</a:t>
            </a:r>
            <a:r>
              <a:rPr lang="en-US" dirty="0" err="1"/>
              <a:t>N.N.Muravyov</a:t>
            </a:r>
            <a:r>
              <a:rPr lang="en-US" dirty="0"/>
              <a:t> made a lot of projects to build military posts along the Amur banks.</a:t>
            </a:r>
          </a:p>
          <a:p>
            <a:pPr marL="0" indent="0">
              <a:buNone/>
            </a:pPr>
            <a:r>
              <a:rPr lang="en-US" dirty="0"/>
              <a:t> In 1891 some years ago after his death the monument to </a:t>
            </a:r>
            <a:r>
              <a:rPr lang="en-US" dirty="0" err="1"/>
              <a:t>N.N.Muravyov</a:t>
            </a:r>
            <a:r>
              <a:rPr lang="en-US" dirty="0"/>
              <a:t> –</a:t>
            </a:r>
            <a:r>
              <a:rPr lang="en-US" dirty="0" err="1"/>
              <a:t>Amursky</a:t>
            </a:r>
            <a:r>
              <a:rPr lang="en-US" dirty="0"/>
              <a:t> was erected on the </a:t>
            </a:r>
            <a:r>
              <a:rPr lang="en-US" dirty="0" smtClean="0"/>
              <a:t>Amur </a:t>
            </a:r>
            <a:r>
              <a:rPr lang="en-US" dirty="0"/>
              <a:t>Cliff in Khabarovsk.</a:t>
            </a:r>
          </a:p>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3089107"/>
            <a:ext cx="3707507" cy="344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a:hlinkClick r:id="rId3" action="ppaction://hlinksldjump"/>
          </p:cNvPr>
          <p:cNvSpPr/>
          <p:nvPr/>
        </p:nvSpPr>
        <p:spPr>
          <a:xfrm>
            <a:off x="7884368" y="5949280"/>
            <a:ext cx="1080120" cy="764704"/>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57900037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4848" y="620688"/>
            <a:ext cx="8229600" cy="1368152"/>
          </a:xfrm>
        </p:spPr>
        <p:txBody>
          <a:bodyPr>
            <a:normAutofit fontScale="90000"/>
          </a:bodyPr>
          <a:lstStyle/>
          <a:p>
            <a:r>
              <a:rPr lang="en-US" dirty="0" smtClean="0"/>
              <a:t>1. Make up questions about the pictures.</a:t>
            </a:r>
            <a:r>
              <a:rPr lang="ru-RU" dirty="0" smtClean="0"/>
              <a:t/>
            </a:r>
            <a:br>
              <a:rPr lang="ru-RU" dirty="0" smtClean="0"/>
            </a:br>
            <a:endParaRPr lang="ru-RU" dirty="0"/>
          </a:p>
        </p:txBody>
      </p:sp>
      <p:pic>
        <p:nvPicPr>
          <p:cNvPr id="1026" name="Picture 2" descr="http://alabamapioneers.com/ap2/wp-content/uploads/2014/11/scotland.aspx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32855"/>
            <a:ext cx="8136904" cy="4360749"/>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txBox="1">
            <a:spLocks/>
          </p:cNvSpPr>
          <p:nvPr/>
        </p:nvSpPr>
        <p:spPr>
          <a:xfrm>
            <a:off x="-396552" y="1177806"/>
            <a:ext cx="2288940" cy="99898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A)</a:t>
            </a:r>
            <a:endParaRPr lang="ru-RU" dirty="0"/>
          </a:p>
        </p:txBody>
      </p:sp>
    </p:spTree>
    <p:extLst>
      <p:ext uri="{BB962C8B-B14F-4D97-AF65-F5344CB8AC3E}">
        <p14:creationId xmlns:p14="http://schemas.microsoft.com/office/powerpoint/2010/main" val="17962311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half" idx="1"/>
          </p:nvPr>
        </p:nvSpPr>
        <p:spPr>
          <a:xfrm>
            <a:off x="251520" y="0"/>
            <a:ext cx="8892480" cy="2376264"/>
          </a:xfrm>
        </p:spPr>
        <p:txBody>
          <a:bodyPr>
            <a:noAutofit/>
          </a:bodyPr>
          <a:lstStyle/>
          <a:p>
            <a:pPr marL="0" indent="0">
              <a:buNone/>
            </a:pPr>
            <a:r>
              <a:rPr lang="ru-RU" sz="2400" dirty="0" smtClean="0"/>
              <a:t>		</a:t>
            </a:r>
            <a:r>
              <a:rPr lang="en-US" sz="2400" b="1" dirty="0" smtClean="0"/>
              <a:t>The </a:t>
            </a:r>
            <a:r>
              <a:rPr lang="en-US" sz="2400" b="1" dirty="0"/>
              <a:t>monument to E. </a:t>
            </a:r>
            <a:r>
              <a:rPr lang="en-US" sz="2400" b="1" dirty="0" err="1"/>
              <a:t>Khabarov</a:t>
            </a:r>
            <a:endParaRPr lang="ru-RU" sz="2400" b="1" dirty="0"/>
          </a:p>
          <a:p>
            <a:pPr marL="0" indent="0">
              <a:buNone/>
            </a:pPr>
            <a:r>
              <a:rPr lang="en-US" sz="2400" dirty="0" smtClean="0"/>
              <a:t>The </a:t>
            </a:r>
            <a:r>
              <a:rPr lang="en-US" sz="2400" dirty="0"/>
              <a:t>17th century was a new step in the history of the Russian Far East. It was a period of geographic explorations. The names of the first Russian explorers are </a:t>
            </a:r>
            <a:r>
              <a:rPr lang="en-US" sz="2400" dirty="0" err="1"/>
              <a:t>Deznev</a:t>
            </a:r>
            <a:r>
              <a:rPr lang="en-US" sz="2400" dirty="0"/>
              <a:t>, </a:t>
            </a:r>
            <a:r>
              <a:rPr lang="en-US" sz="2400" dirty="0" err="1"/>
              <a:t>Moskvidin</a:t>
            </a:r>
            <a:r>
              <a:rPr lang="en-US" sz="2400" dirty="0"/>
              <a:t>, </a:t>
            </a:r>
            <a:r>
              <a:rPr lang="en-US" sz="2400" dirty="0" err="1"/>
              <a:t>Khabarov</a:t>
            </a:r>
            <a:r>
              <a:rPr lang="en-US" sz="2400" dirty="0"/>
              <a:t>, </a:t>
            </a:r>
            <a:r>
              <a:rPr lang="en-US" sz="2400" dirty="0" err="1"/>
              <a:t>Atlasov</a:t>
            </a:r>
            <a:r>
              <a:rPr lang="en-US" sz="2400" dirty="0"/>
              <a:t> and </a:t>
            </a:r>
            <a:r>
              <a:rPr lang="en-US" sz="2400" dirty="0" err="1"/>
              <a:t>Poyarkov</a:t>
            </a:r>
            <a:r>
              <a:rPr lang="en-US" sz="2400" dirty="0"/>
              <a:t>. In 1644, a Cossack detachment, healed by V.D </a:t>
            </a:r>
            <a:r>
              <a:rPr lang="en-US" sz="2400" dirty="0" err="1"/>
              <a:t>Poyarkov</a:t>
            </a:r>
            <a:r>
              <a:rPr lang="en-US" sz="2400" dirty="0"/>
              <a:t>, reached the Amur.  E. </a:t>
            </a:r>
            <a:r>
              <a:rPr lang="en-US" sz="2400" dirty="0" err="1"/>
              <a:t>Khabarov</a:t>
            </a:r>
            <a:r>
              <a:rPr lang="en-US" sz="2400" dirty="0"/>
              <a:t> also reached the Amur River. </a:t>
            </a:r>
            <a:endParaRPr lang="ru-RU" sz="2400" dirty="0"/>
          </a:p>
        </p:txBody>
      </p:sp>
      <p:sp>
        <p:nvSpPr>
          <p:cNvPr id="8" name="Объект 7"/>
          <p:cNvSpPr>
            <a:spLocks noGrp="1"/>
          </p:cNvSpPr>
          <p:nvPr>
            <p:ph sz="half" idx="2"/>
          </p:nvPr>
        </p:nvSpPr>
        <p:spPr>
          <a:xfrm>
            <a:off x="251520" y="2636912"/>
            <a:ext cx="3384376" cy="4365104"/>
          </a:xfrm>
        </p:spPr>
        <p:txBody>
          <a:bodyPr>
            <a:noAutofit/>
          </a:bodyPr>
          <a:lstStyle/>
          <a:p>
            <a:pPr marL="0" indent="0">
              <a:buNone/>
            </a:pPr>
            <a:r>
              <a:rPr lang="en-US" sz="2400" dirty="0"/>
              <a:t>It was in 1650 when the expeditors sailed down the Amur to the </a:t>
            </a:r>
            <a:r>
              <a:rPr lang="en-US" sz="2400" dirty="0" err="1"/>
              <a:t>Ussuri</a:t>
            </a:r>
            <a:r>
              <a:rPr lang="en-US" sz="2400" dirty="0"/>
              <a:t> where they built a fortress to defend themselves from the Manchurians. Since that time the systematic development of the Amur River basin by Russians began.</a:t>
            </a:r>
            <a:endParaRPr lang="ru-RU"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2348880"/>
            <a:ext cx="5184662" cy="438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Стрелка вправо 9">
            <a:hlinkClick r:id="rId3" action="ppaction://hlinksldjump"/>
          </p:cNvPr>
          <p:cNvSpPr/>
          <p:nvPr/>
        </p:nvSpPr>
        <p:spPr>
          <a:xfrm>
            <a:off x="7956462" y="5913975"/>
            <a:ext cx="1008112" cy="792088"/>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19103385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75656" y="476672"/>
            <a:ext cx="5184576" cy="6048672"/>
          </a:xfrm>
        </p:spPr>
      </p:pic>
      <p:sp>
        <p:nvSpPr>
          <p:cNvPr id="2" name="Овал 1">
            <a:hlinkClick r:id="rId3" action="ppaction://hlinksldjump"/>
          </p:cNvPr>
          <p:cNvSpPr/>
          <p:nvPr/>
        </p:nvSpPr>
        <p:spPr>
          <a:xfrm>
            <a:off x="4788024" y="4437112"/>
            <a:ext cx="288032" cy="28803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 name="Овал 2">
            <a:hlinkClick r:id="rId4" action="ppaction://hlinksldjump"/>
          </p:cNvPr>
          <p:cNvSpPr/>
          <p:nvPr/>
        </p:nvSpPr>
        <p:spPr>
          <a:xfrm>
            <a:off x="4788024" y="5517232"/>
            <a:ext cx="288032" cy="28803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5" name="Овал 4">
            <a:hlinkClick r:id="rId5" action="ppaction://hlinksldjump"/>
          </p:cNvPr>
          <p:cNvSpPr/>
          <p:nvPr/>
        </p:nvSpPr>
        <p:spPr>
          <a:xfrm>
            <a:off x="3995936" y="4077072"/>
            <a:ext cx="360040" cy="3600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6" name="Овал 5">
            <a:hlinkClick r:id="rId6" action="ppaction://hlinksldjump"/>
          </p:cNvPr>
          <p:cNvSpPr/>
          <p:nvPr/>
        </p:nvSpPr>
        <p:spPr>
          <a:xfrm>
            <a:off x="4932040" y="3284984"/>
            <a:ext cx="288032" cy="28803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7" name="Стрелка вправо 6">
            <a:hlinkClick r:id="rId7" action="ppaction://hlinksldjump"/>
          </p:cNvPr>
          <p:cNvSpPr/>
          <p:nvPr/>
        </p:nvSpPr>
        <p:spPr>
          <a:xfrm>
            <a:off x="7524328" y="5949280"/>
            <a:ext cx="1296144" cy="90872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83068711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71400"/>
            <a:ext cx="8229600" cy="1219200"/>
          </a:xfrm>
        </p:spPr>
        <p:txBody>
          <a:bodyPr/>
          <a:lstStyle/>
          <a:p>
            <a:pPr algn="ctr"/>
            <a:r>
              <a:rPr lang="en-US" b="1" dirty="0"/>
              <a:t>Alexander Fleming</a:t>
            </a:r>
            <a:endParaRPr lang="ru-RU" b="1" dirty="0"/>
          </a:p>
        </p:txBody>
      </p:sp>
      <p:sp>
        <p:nvSpPr>
          <p:cNvPr id="2" name="Объект 1"/>
          <p:cNvSpPr>
            <a:spLocks noGrp="1"/>
          </p:cNvSpPr>
          <p:nvPr>
            <p:ph sz="half" idx="1"/>
          </p:nvPr>
        </p:nvSpPr>
        <p:spPr>
          <a:xfrm>
            <a:off x="3815407" y="1144543"/>
            <a:ext cx="5328593" cy="3776825"/>
          </a:xfrm>
        </p:spPr>
        <p:txBody>
          <a:bodyPr>
            <a:normAutofit/>
          </a:bodyPr>
          <a:lstStyle/>
          <a:p>
            <a:pPr marL="0" indent="0">
              <a:buNone/>
            </a:pPr>
            <a:r>
              <a:rPr lang="en-US" sz="3400" dirty="0"/>
              <a:t>Sir Alexander Fleming (1881-1955) a </a:t>
            </a:r>
            <a:r>
              <a:rPr lang="en-US" sz="3400" dirty="0" smtClean="0"/>
              <a:t>Scottish</a:t>
            </a:r>
            <a:r>
              <a:rPr lang="ru-RU" sz="3400" dirty="0" smtClean="0"/>
              <a:t> </a:t>
            </a:r>
            <a:r>
              <a:rPr lang="en-US" sz="3400" dirty="0" smtClean="0"/>
              <a:t>bacteriologist </a:t>
            </a:r>
            <a:r>
              <a:rPr lang="en-US" sz="3400" dirty="0"/>
              <a:t>who discovered penicillin in 1928. Later it was developed for practical use by E.B. Chain and H. Florey. </a:t>
            </a:r>
            <a:endParaRPr lang="ru-RU" sz="3400" dirty="0"/>
          </a:p>
        </p:txBody>
      </p:sp>
      <p:sp>
        <p:nvSpPr>
          <p:cNvPr id="5" name="Объект 4"/>
          <p:cNvSpPr>
            <a:spLocks noGrp="1"/>
          </p:cNvSpPr>
          <p:nvPr>
            <p:ph sz="half" idx="2"/>
          </p:nvPr>
        </p:nvSpPr>
        <p:spPr>
          <a:xfrm>
            <a:off x="179512" y="5085184"/>
            <a:ext cx="8856984" cy="1512168"/>
          </a:xfrm>
        </p:spPr>
        <p:txBody>
          <a:bodyPr/>
          <a:lstStyle/>
          <a:p>
            <a:pPr marL="0" indent="0">
              <a:buNone/>
            </a:pPr>
            <a:r>
              <a:rPr lang="en-US" sz="3400" dirty="0"/>
              <a:t>In 1945 they shared the Nobel prize for medicine with Fleming.</a:t>
            </a:r>
          </a:p>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3528392"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Стрелка вправо 5">
            <a:hlinkClick r:id="rId3" action="ppaction://hlinksldjump"/>
          </p:cNvPr>
          <p:cNvSpPr/>
          <p:nvPr/>
        </p:nvSpPr>
        <p:spPr>
          <a:xfrm>
            <a:off x="7596336" y="5602932"/>
            <a:ext cx="1224136" cy="836712"/>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107134967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171400"/>
            <a:ext cx="8229600" cy="1219200"/>
          </a:xfrm>
        </p:spPr>
        <p:txBody>
          <a:bodyPr/>
          <a:lstStyle/>
          <a:p>
            <a:pPr algn="ctr"/>
            <a:r>
              <a:rPr lang="en-US" b="1" dirty="0"/>
              <a:t>Mary Stuart </a:t>
            </a:r>
            <a:endParaRPr lang="ru-RU" b="1" dirty="0"/>
          </a:p>
        </p:txBody>
      </p:sp>
      <p:sp>
        <p:nvSpPr>
          <p:cNvPr id="5" name="Объект 4"/>
          <p:cNvSpPr>
            <a:spLocks noGrp="1"/>
          </p:cNvSpPr>
          <p:nvPr>
            <p:ph sz="half" idx="1"/>
          </p:nvPr>
        </p:nvSpPr>
        <p:spPr>
          <a:xfrm>
            <a:off x="251520" y="1196752"/>
            <a:ext cx="5904656" cy="5400600"/>
          </a:xfrm>
        </p:spPr>
        <p:txBody>
          <a:bodyPr>
            <a:normAutofit fontScale="85000" lnSpcReduction="20000"/>
          </a:bodyPr>
          <a:lstStyle/>
          <a:p>
            <a:r>
              <a:rPr lang="en-US" dirty="0"/>
              <a:t>Mary Stuart also Mary Queen of Scots (1542-1587) the daughter of James V of Scotland and cousin of Elizabeth I of England. She became queen of Scotland as a baby. In her life Mary had three husbands and many adventures. She married Francois II of France (died in 1561) and then her cousin, Lord Darnley, who was murdered in 1567, probably Darnley’s murderer and the Scots rebelled against her. She escaped to England, and was put in prison by Elizabeth I. There were many Roman Catholic plots to make Mary queen of England;  in 1587 she was executed for treason. She is often thought of as a brave and beautiful woman and many stories and books have been written about her.</a:t>
            </a:r>
          </a:p>
          <a:p>
            <a:r>
              <a:rPr lang="en-US" dirty="0"/>
              <a:t>When Elizabeth died Mary’s son, James VI of Scotland, also became king (James I) of England.</a:t>
            </a:r>
          </a:p>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4247" y="1140645"/>
            <a:ext cx="2823945" cy="4808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Стрелка вправо 6">
            <a:hlinkClick r:id="rId3" action="ppaction://hlinksldjump"/>
          </p:cNvPr>
          <p:cNvSpPr/>
          <p:nvPr/>
        </p:nvSpPr>
        <p:spPr>
          <a:xfrm>
            <a:off x="7668344" y="5949280"/>
            <a:ext cx="1152128" cy="792088"/>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14408408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99392"/>
            <a:ext cx="8229600" cy="1219200"/>
          </a:xfrm>
        </p:spPr>
        <p:txBody>
          <a:bodyPr/>
          <a:lstStyle/>
          <a:p>
            <a:pPr algn="ctr"/>
            <a:r>
              <a:rPr lang="en-US" b="1" dirty="0"/>
              <a:t>Robert Bruce </a:t>
            </a:r>
            <a:endParaRPr lang="ru-RU" b="1" dirty="0"/>
          </a:p>
        </p:txBody>
      </p:sp>
      <p:sp>
        <p:nvSpPr>
          <p:cNvPr id="5" name="Объект 4"/>
          <p:cNvSpPr>
            <a:spLocks noGrp="1"/>
          </p:cNvSpPr>
          <p:nvPr>
            <p:ph sz="half" idx="1"/>
          </p:nvPr>
        </p:nvSpPr>
        <p:spPr>
          <a:xfrm>
            <a:off x="3779912" y="1354114"/>
            <a:ext cx="5112568" cy="4811190"/>
          </a:xfrm>
        </p:spPr>
        <p:txBody>
          <a:bodyPr>
            <a:normAutofit fontScale="85000" lnSpcReduction="20000"/>
          </a:bodyPr>
          <a:lstStyle/>
          <a:p>
            <a:pPr marL="0" indent="0">
              <a:buNone/>
            </a:pPr>
            <a:r>
              <a:rPr lang="en-US" dirty="0"/>
              <a:t>Robert </a:t>
            </a:r>
            <a:r>
              <a:rPr lang="en-US" dirty="0" smtClean="0"/>
              <a:t>Bruce</a:t>
            </a:r>
            <a:r>
              <a:rPr lang="ru-RU" dirty="0" smtClean="0"/>
              <a:t> </a:t>
            </a:r>
            <a:r>
              <a:rPr lang="en-US" dirty="0" smtClean="0"/>
              <a:t>(</a:t>
            </a:r>
            <a:r>
              <a:rPr lang="en-US" dirty="0"/>
              <a:t>1274-1329) the king of Scotland (Robert I) from 1306 to 1329. He fought Edward I and Edward II of England, defeated the English at </a:t>
            </a:r>
            <a:r>
              <a:rPr lang="en-US" dirty="0" err="1"/>
              <a:t>Bannokburn</a:t>
            </a:r>
            <a:r>
              <a:rPr lang="en-US" dirty="0"/>
              <a:t> in 1314. Bruce is a famous Scottish hero. His name is associated with courage and perseverance. The story that most people know about Robert the Bruce is that after one of his defeats he was hiding in a cave and, as the legend goes, he watched the spider making his web again and again no matter how many times it was broken. The spider showed determination, which encouraged Bruce to do the same. He summoned his forces and this time won a victory over the England. </a:t>
            </a:r>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84784"/>
            <a:ext cx="3168352" cy="4110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Стрелка вправо 6">
            <a:hlinkClick r:id="rId3" action="ppaction://hlinksldjump"/>
          </p:cNvPr>
          <p:cNvSpPr/>
          <p:nvPr/>
        </p:nvSpPr>
        <p:spPr>
          <a:xfrm>
            <a:off x="7538811" y="5805264"/>
            <a:ext cx="1368152" cy="90872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389744312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9392"/>
            <a:ext cx="8229600" cy="1219200"/>
          </a:xfrm>
        </p:spPr>
        <p:txBody>
          <a:bodyPr/>
          <a:lstStyle/>
          <a:p>
            <a:pPr algn="ctr"/>
            <a:r>
              <a:rPr lang="en-US" b="1" dirty="0"/>
              <a:t>William Wallace </a:t>
            </a:r>
            <a:endParaRPr lang="ru-RU" b="1" dirty="0"/>
          </a:p>
        </p:txBody>
      </p:sp>
      <p:sp>
        <p:nvSpPr>
          <p:cNvPr id="3" name="Объект 2"/>
          <p:cNvSpPr>
            <a:spLocks noGrp="1"/>
          </p:cNvSpPr>
          <p:nvPr>
            <p:ph sz="half" idx="1"/>
          </p:nvPr>
        </p:nvSpPr>
        <p:spPr>
          <a:xfrm>
            <a:off x="2915816" y="1484784"/>
            <a:ext cx="5976664" cy="4206900"/>
          </a:xfrm>
        </p:spPr>
        <p:txBody>
          <a:bodyPr>
            <a:normAutofit/>
          </a:bodyPr>
          <a:lstStyle/>
          <a:p>
            <a:pPr marL="0" indent="0">
              <a:buNone/>
            </a:pPr>
            <a:r>
              <a:rPr lang="en-US" sz="3200" dirty="0"/>
              <a:t>Sir William Wallace (1272-1305) a Scottish national leader. He had raised a revolt against Edward I in 1297; won a victory at </a:t>
            </a:r>
            <a:r>
              <a:rPr lang="en-US" sz="3200" dirty="0" err="1"/>
              <a:t>Stirling</a:t>
            </a:r>
            <a:r>
              <a:rPr lang="en-US" sz="3200" dirty="0"/>
              <a:t> (1297) but he was defeated and hanged in London. But for the Scottish people he is remembered as a national hero. </a:t>
            </a:r>
            <a:endParaRPr lang="ru-RU" sz="32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268760"/>
            <a:ext cx="2445309"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вправо 4">
            <a:hlinkClick r:id="rId3" action="ppaction://hlinksldjump"/>
          </p:cNvPr>
          <p:cNvSpPr/>
          <p:nvPr/>
        </p:nvSpPr>
        <p:spPr>
          <a:xfrm>
            <a:off x="7452320" y="5517232"/>
            <a:ext cx="1440160" cy="1052736"/>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Tree>
    <p:extLst>
      <p:ext uri="{BB962C8B-B14F-4D97-AF65-F5344CB8AC3E}">
        <p14:creationId xmlns:p14="http://schemas.microsoft.com/office/powerpoint/2010/main" val="413162621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chor="ctr"/>
          <a:lstStyle/>
          <a:p>
            <a:pPr algn="just"/>
            <a:r>
              <a:rPr lang="en-US" dirty="0" smtClean="0"/>
              <a:t>size</a:t>
            </a:r>
          </a:p>
          <a:p>
            <a:pPr algn="just"/>
            <a:r>
              <a:rPr lang="en-US" dirty="0" smtClean="0"/>
              <a:t>historical </a:t>
            </a:r>
            <a:r>
              <a:rPr lang="en-US" dirty="0" err="1" smtClean="0"/>
              <a:t>centres</a:t>
            </a:r>
            <a:endParaRPr lang="en-US" dirty="0" smtClean="0"/>
          </a:p>
          <a:p>
            <a:pPr algn="just"/>
            <a:r>
              <a:rPr lang="en-US" dirty="0" smtClean="0"/>
              <a:t>monuments</a:t>
            </a:r>
          </a:p>
          <a:p>
            <a:pPr algn="just"/>
            <a:r>
              <a:rPr lang="en-US" dirty="0" smtClean="0"/>
              <a:t>main streets</a:t>
            </a:r>
          </a:p>
          <a:p>
            <a:pPr algn="just"/>
            <a:r>
              <a:rPr lang="en-US" dirty="0" smtClean="0"/>
              <a:t>other streets and squares of the city</a:t>
            </a:r>
          </a:p>
          <a:p>
            <a:pPr algn="just"/>
            <a:r>
              <a:rPr lang="en-US" dirty="0" smtClean="0"/>
              <a:t>museums</a:t>
            </a:r>
          </a:p>
          <a:p>
            <a:pPr algn="just"/>
            <a:r>
              <a:rPr lang="en-US" dirty="0" smtClean="0"/>
              <a:t>military parades</a:t>
            </a:r>
          </a:p>
          <a:p>
            <a:pPr algn="just"/>
            <a:r>
              <a:rPr lang="en-US" dirty="0"/>
              <a:t>f</a:t>
            </a:r>
            <a:r>
              <a:rPr lang="en-US" dirty="0" smtClean="0"/>
              <a:t>amous people</a:t>
            </a:r>
          </a:p>
        </p:txBody>
      </p:sp>
      <p:sp>
        <p:nvSpPr>
          <p:cNvPr id="3" name="Заголовок 2"/>
          <p:cNvSpPr>
            <a:spLocks noGrp="1"/>
          </p:cNvSpPr>
          <p:nvPr>
            <p:ph type="title"/>
          </p:nvPr>
        </p:nvSpPr>
        <p:spPr>
          <a:xfrm>
            <a:off x="467544" y="404664"/>
            <a:ext cx="8229600" cy="1219200"/>
          </a:xfrm>
        </p:spPr>
        <p:txBody>
          <a:bodyPr anchor="ctr"/>
          <a:lstStyle/>
          <a:p>
            <a:pPr algn="ctr"/>
            <a:r>
              <a:rPr lang="en-US" dirty="0" smtClean="0"/>
              <a:t>DON’T FORGET TO MENTION</a:t>
            </a:r>
            <a:endParaRPr lang="ru-RU" dirty="0"/>
          </a:p>
        </p:txBody>
      </p:sp>
    </p:spTree>
    <p:extLst>
      <p:ext uri="{BB962C8B-B14F-4D97-AF65-F5344CB8AC3E}">
        <p14:creationId xmlns:p14="http://schemas.microsoft.com/office/powerpoint/2010/main" val="34572602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20000"/>
          </a:bodyPr>
          <a:lstStyle/>
          <a:p>
            <a:r>
              <a:rPr lang="en-US" dirty="0" err="1"/>
              <a:t>R.Stevenson</a:t>
            </a:r>
            <a:r>
              <a:rPr lang="en-US" dirty="0"/>
              <a:t> </a:t>
            </a:r>
            <a:r>
              <a:rPr lang="ru-RU" dirty="0"/>
              <a:t>« </a:t>
            </a:r>
            <a:r>
              <a:rPr lang="en-US" dirty="0"/>
              <a:t>Pictures in the Fire</a:t>
            </a:r>
            <a:r>
              <a:rPr lang="ru-RU" dirty="0"/>
              <a:t>»</a:t>
            </a:r>
          </a:p>
          <a:p>
            <a:r>
              <a:rPr lang="en-US" dirty="0"/>
              <a:t>The lamps now glitter down the street,</a:t>
            </a:r>
          </a:p>
          <a:p>
            <a:r>
              <a:rPr lang="en-US" dirty="0"/>
              <a:t>Faintly sound the falling feet</a:t>
            </a:r>
            <a:r>
              <a:rPr lang="ru-RU" dirty="0"/>
              <a:t>:</a:t>
            </a:r>
            <a:endParaRPr lang="en-US" dirty="0"/>
          </a:p>
          <a:p>
            <a:r>
              <a:rPr lang="en-US" dirty="0"/>
              <a:t>And the blue evening slowly  falls</a:t>
            </a:r>
          </a:p>
          <a:p>
            <a:r>
              <a:rPr lang="en-US" dirty="0"/>
              <a:t>About the garden trees and walls</a:t>
            </a:r>
          </a:p>
          <a:p>
            <a:endParaRPr lang="en-US" dirty="0"/>
          </a:p>
          <a:p>
            <a:r>
              <a:rPr lang="en-US" dirty="0"/>
              <a:t>Now in the  falling of the gloom</a:t>
            </a:r>
          </a:p>
          <a:p>
            <a:r>
              <a:rPr lang="en-US" dirty="0"/>
              <a:t>The red fire  paints the empty room</a:t>
            </a:r>
            <a:r>
              <a:rPr lang="ru-RU" dirty="0"/>
              <a:t>:</a:t>
            </a:r>
          </a:p>
          <a:p>
            <a:r>
              <a:rPr lang="en-US" dirty="0"/>
              <a:t>And warmly on the roof it looks</a:t>
            </a:r>
            <a:r>
              <a:rPr lang="ru-RU" dirty="0"/>
              <a:t>,</a:t>
            </a:r>
          </a:p>
          <a:p>
            <a:r>
              <a:rPr lang="en-US" dirty="0"/>
              <a:t>And flickers on the backs of books ….</a:t>
            </a:r>
          </a:p>
          <a:p>
            <a:r>
              <a:rPr lang="ru-RU" dirty="0"/>
              <a:t>С. Есенин « Белая береза»</a:t>
            </a:r>
            <a:endParaRPr lang="en-US" dirty="0"/>
          </a:p>
          <a:p>
            <a:r>
              <a:rPr lang="ru-RU" dirty="0"/>
              <a:t>Р. </a:t>
            </a:r>
            <a:r>
              <a:rPr lang="ru-RU" dirty="0" err="1"/>
              <a:t>Казакова«Лесные</a:t>
            </a:r>
            <a:r>
              <a:rPr lang="ru-RU" dirty="0"/>
              <a:t> стихи»</a:t>
            </a:r>
          </a:p>
          <a:p>
            <a:endParaRPr lang="ru-RU" dirty="0"/>
          </a:p>
          <a:p>
            <a:endParaRPr lang="ru-RU" dirty="0"/>
          </a:p>
        </p:txBody>
      </p:sp>
      <p:sp>
        <p:nvSpPr>
          <p:cNvPr id="3" name="Заголовок 2"/>
          <p:cNvSpPr>
            <a:spLocks noGrp="1"/>
          </p:cNvSpPr>
          <p:nvPr>
            <p:ph type="title"/>
          </p:nvPr>
        </p:nvSpPr>
        <p:spPr>
          <a:xfrm>
            <a:off x="467544" y="260648"/>
            <a:ext cx="8229600" cy="1219200"/>
          </a:xfrm>
        </p:spPr>
        <p:txBody>
          <a:bodyPr anchor="ctr">
            <a:normAutofit fontScale="90000"/>
          </a:bodyPr>
          <a:lstStyle/>
          <a:p>
            <a:pPr algn="ctr"/>
            <a:r>
              <a:rPr lang="en-US" dirty="0" smtClean="0"/>
              <a:t>LET’S ENJOY SCOTTISH SONGS AND POEMS</a:t>
            </a:r>
            <a:endParaRPr lang="ru-RU" dirty="0"/>
          </a:p>
        </p:txBody>
      </p:sp>
    </p:spTree>
    <p:extLst>
      <p:ext uri="{BB962C8B-B14F-4D97-AF65-F5344CB8AC3E}">
        <p14:creationId xmlns:p14="http://schemas.microsoft.com/office/powerpoint/2010/main" val="21012186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835696" y="764704"/>
            <a:ext cx="5688632" cy="4536504"/>
          </a:xfrm>
        </p:spPr>
        <p:txBody>
          <a:bodyPr anchor="ctr">
            <a:normAutofit/>
          </a:bodyPr>
          <a:lstStyle/>
          <a:p>
            <a:pPr algn="ctr"/>
            <a:r>
              <a:rPr lang="en-US" dirty="0" smtClean="0"/>
              <a:t>WHY WOULD YOU LIKE TO GO TO RUSSIA, KHABAROVSK OR TO SCOTLAND, EDINBURGH?</a:t>
            </a:r>
            <a:endParaRPr lang="ru-RU" dirty="0"/>
          </a:p>
        </p:txBody>
      </p:sp>
    </p:spTree>
    <p:extLst>
      <p:ext uri="{BB962C8B-B14F-4D97-AF65-F5344CB8AC3E}">
        <p14:creationId xmlns:p14="http://schemas.microsoft.com/office/powerpoint/2010/main" val="30200802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chor="ctr"/>
          <a:lstStyle/>
          <a:p>
            <a:pPr algn="ctr"/>
            <a:r>
              <a:rPr lang="ru-RU" dirty="0" smtClean="0"/>
              <a:t>1) </a:t>
            </a:r>
            <a:r>
              <a:rPr lang="en-US" dirty="0" smtClean="0"/>
              <a:t>Do you like your lesson?</a:t>
            </a:r>
          </a:p>
          <a:p>
            <a:pPr algn="ctr"/>
            <a:r>
              <a:rPr lang="en-US" dirty="0" smtClean="0"/>
              <a:t>2) Were you active and creative at the lesson?</a:t>
            </a:r>
          </a:p>
          <a:p>
            <a:pPr algn="ctr"/>
            <a:r>
              <a:rPr lang="en-US" dirty="0" smtClean="0"/>
              <a:t>3) What were you not satisfied with?</a:t>
            </a:r>
            <a:endParaRPr lang="ru-RU" dirty="0"/>
          </a:p>
        </p:txBody>
      </p:sp>
      <p:sp>
        <p:nvSpPr>
          <p:cNvPr id="3" name="Заголовок 2"/>
          <p:cNvSpPr>
            <a:spLocks noGrp="1"/>
          </p:cNvSpPr>
          <p:nvPr>
            <p:ph type="title"/>
          </p:nvPr>
        </p:nvSpPr>
        <p:spPr>
          <a:xfrm>
            <a:off x="539552" y="692696"/>
            <a:ext cx="8229600" cy="1219200"/>
          </a:xfrm>
        </p:spPr>
        <p:txBody>
          <a:bodyPr anchor="ctr"/>
          <a:lstStyle/>
          <a:p>
            <a:pPr algn="ctr"/>
            <a:r>
              <a:rPr lang="ru-RU" dirty="0" smtClean="0"/>
              <a:t>РЕФЛЕКСИЯ</a:t>
            </a:r>
            <a:endParaRPr lang="ru-RU" dirty="0"/>
          </a:p>
        </p:txBody>
      </p:sp>
    </p:spTree>
    <p:extLst>
      <p:ext uri="{BB962C8B-B14F-4D97-AF65-F5344CB8AC3E}">
        <p14:creationId xmlns:p14="http://schemas.microsoft.com/office/powerpoint/2010/main" val="1089966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chor="ctr"/>
          <a:lstStyle/>
          <a:p>
            <a:pPr algn="ctr"/>
            <a:r>
              <a:rPr lang="en-US" dirty="0" smtClean="0"/>
              <a:t>1) if there is Scotland or Wales in the picture;</a:t>
            </a:r>
          </a:p>
          <a:p>
            <a:pPr algn="ctr"/>
            <a:r>
              <a:rPr lang="en-US" dirty="0" smtClean="0"/>
              <a:t>2)where the piper stands;</a:t>
            </a:r>
          </a:p>
          <a:p>
            <a:pPr algn="ctr"/>
            <a:r>
              <a:rPr lang="en-US" dirty="0" smtClean="0"/>
              <a:t>3) </a:t>
            </a:r>
            <a:r>
              <a:rPr lang="en-US" dirty="0"/>
              <a:t>w</a:t>
            </a:r>
            <a:r>
              <a:rPr lang="en-US" dirty="0" smtClean="0"/>
              <a:t>hat </a:t>
            </a:r>
            <a:r>
              <a:rPr lang="en-US" dirty="0" smtClean="0"/>
              <a:t>the national men’s suit the piper wears;</a:t>
            </a:r>
          </a:p>
          <a:p>
            <a:pPr algn="ctr"/>
            <a:r>
              <a:rPr lang="en-US" dirty="0" smtClean="0"/>
              <a:t>4) if there are some castles in the picture</a:t>
            </a:r>
            <a:endParaRPr lang="ru-RU" dirty="0"/>
          </a:p>
        </p:txBody>
      </p:sp>
      <p:sp>
        <p:nvSpPr>
          <p:cNvPr id="3" name="Заголовок 2"/>
          <p:cNvSpPr>
            <a:spLocks noGrp="1"/>
          </p:cNvSpPr>
          <p:nvPr>
            <p:ph type="title"/>
          </p:nvPr>
        </p:nvSpPr>
        <p:spPr/>
        <p:txBody>
          <a:bodyPr/>
          <a:lstStyle/>
          <a:p>
            <a:pPr algn="ctr"/>
            <a:r>
              <a:rPr lang="en-US" dirty="0" smtClean="0"/>
              <a:t>ASK</a:t>
            </a:r>
            <a:endParaRPr lang="ru-RU" dirty="0"/>
          </a:p>
        </p:txBody>
      </p:sp>
    </p:spTree>
    <p:extLst>
      <p:ext uri="{BB962C8B-B14F-4D97-AF65-F5344CB8AC3E}">
        <p14:creationId xmlns:p14="http://schemas.microsoft.com/office/powerpoint/2010/main" val="2699819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551682"/>
            <a:ext cx="8229600" cy="4516635"/>
          </a:xfrm>
        </p:spPr>
      </p:pic>
      <p:sp>
        <p:nvSpPr>
          <p:cNvPr id="2" name="Заголовок 1"/>
          <p:cNvSpPr>
            <a:spLocks noGrp="1"/>
          </p:cNvSpPr>
          <p:nvPr>
            <p:ph type="title"/>
          </p:nvPr>
        </p:nvSpPr>
        <p:spPr>
          <a:xfrm>
            <a:off x="467544" y="260648"/>
            <a:ext cx="8219256" cy="1156990"/>
          </a:xfrm>
        </p:spPr>
        <p:txBody>
          <a:bodyPr/>
          <a:lstStyle/>
          <a:p>
            <a:r>
              <a:rPr lang="en-US" dirty="0" smtClean="0"/>
              <a:t>B)</a:t>
            </a:r>
            <a:endParaRPr lang="ru-RU" dirty="0"/>
          </a:p>
        </p:txBody>
      </p:sp>
    </p:spTree>
    <p:extLst>
      <p:ext uri="{BB962C8B-B14F-4D97-AF65-F5344CB8AC3E}">
        <p14:creationId xmlns:p14="http://schemas.microsoft.com/office/powerpoint/2010/main" val="2753513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chor="ctr"/>
          <a:lstStyle/>
          <a:p>
            <a:pPr algn="ctr"/>
            <a:r>
              <a:rPr lang="en-US" dirty="0" smtClean="0"/>
              <a:t>1) if it is the busiest sport </a:t>
            </a:r>
            <a:r>
              <a:rPr lang="en-US" dirty="0" err="1" smtClean="0"/>
              <a:t>centre</a:t>
            </a:r>
            <a:r>
              <a:rPr lang="en-US" dirty="0" smtClean="0"/>
              <a:t> in Khabarovsk;</a:t>
            </a:r>
          </a:p>
          <a:p>
            <a:pPr algn="ctr"/>
            <a:r>
              <a:rPr lang="en-US" dirty="0" smtClean="0"/>
              <a:t>2) when it was built;</a:t>
            </a:r>
          </a:p>
          <a:p>
            <a:pPr algn="ctr"/>
            <a:r>
              <a:rPr lang="en-US" dirty="0" smtClean="0"/>
              <a:t>3) what the name of the sport complex is;</a:t>
            </a:r>
          </a:p>
          <a:p>
            <a:pPr algn="ctr"/>
            <a:r>
              <a:rPr lang="en-US" dirty="0" smtClean="0"/>
              <a:t>4) if famous hockey matches are usually held in Platinum Arena</a:t>
            </a:r>
            <a:endParaRPr lang="ru-RU" dirty="0"/>
          </a:p>
        </p:txBody>
      </p:sp>
      <p:sp>
        <p:nvSpPr>
          <p:cNvPr id="3" name="Заголовок 2"/>
          <p:cNvSpPr>
            <a:spLocks noGrp="1"/>
          </p:cNvSpPr>
          <p:nvPr>
            <p:ph type="title"/>
          </p:nvPr>
        </p:nvSpPr>
        <p:spPr/>
        <p:txBody>
          <a:bodyPr anchor="ctr"/>
          <a:lstStyle/>
          <a:p>
            <a:pPr algn="ctr"/>
            <a:r>
              <a:rPr lang="en-US" dirty="0" smtClean="0"/>
              <a:t>ASK</a:t>
            </a:r>
            <a:endParaRPr lang="ru-RU" dirty="0"/>
          </a:p>
        </p:txBody>
      </p:sp>
    </p:spTree>
    <p:extLst>
      <p:ext uri="{BB962C8B-B14F-4D97-AF65-F5344CB8AC3E}">
        <p14:creationId xmlns:p14="http://schemas.microsoft.com/office/powerpoint/2010/main" val="2241730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467544" y="1340768"/>
            <a:ext cx="8229600" cy="4572000"/>
          </a:xfrm>
        </p:spPr>
        <p:txBody>
          <a:bodyPr/>
          <a:lstStyle/>
          <a:p>
            <a:pPr algn="ctr"/>
            <a:r>
              <a:rPr lang="en-US" dirty="0" smtClean="0"/>
              <a:t>The monument to the greatest explorer of the 17</a:t>
            </a:r>
            <a:r>
              <a:rPr lang="en-US" baseline="30000" dirty="0" smtClean="0"/>
              <a:t>th</a:t>
            </a:r>
            <a:r>
              <a:rPr lang="en-US" dirty="0" smtClean="0"/>
              <a:t> century of the Far East</a:t>
            </a:r>
            <a:endParaRPr lang="ru-RU" dirty="0"/>
          </a:p>
        </p:txBody>
      </p:sp>
      <p:sp>
        <p:nvSpPr>
          <p:cNvPr id="2" name="Заголовок 1"/>
          <p:cNvSpPr>
            <a:spLocks noGrp="1"/>
          </p:cNvSpPr>
          <p:nvPr>
            <p:ph type="title"/>
          </p:nvPr>
        </p:nvSpPr>
        <p:spPr>
          <a:xfrm>
            <a:off x="467544" y="116632"/>
            <a:ext cx="8229600" cy="1143000"/>
          </a:xfrm>
        </p:spPr>
        <p:txBody>
          <a:bodyPr/>
          <a:lstStyle/>
          <a:p>
            <a:pPr algn="ctr"/>
            <a:r>
              <a:rPr lang="en-US" dirty="0" smtClean="0"/>
              <a:t>GUESS WHAT IT IS</a:t>
            </a:r>
            <a:endParaRPr lang="ru-RU" dirty="0"/>
          </a:p>
        </p:txBody>
      </p:sp>
      <p:pic>
        <p:nvPicPr>
          <p:cNvPr id="3074" name="Picture 2" descr="C:\Users\vlasova\Pictures\Картинки о Хабаровске\5543dd25f2e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260" y="2348880"/>
            <a:ext cx="5544616" cy="4158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6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ctr"/>
            <a:r>
              <a:rPr lang="en-US" dirty="0" smtClean="0"/>
              <a:t>One of the 7 wonders of </a:t>
            </a:r>
            <a:r>
              <a:rPr lang="en-US" dirty="0" err="1" smtClean="0"/>
              <a:t>Khabarovsky</a:t>
            </a:r>
            <a:r>
              <a:rPr lang="en-US" dirty="0" smtClean="0"/>
              <a:t> </a:t>
            </a:r>
            <a:r>
              <a:rPr lang="en-US" dirty="0" err="1" smtClean="0"/>
              <a:t>Krai</a:t>
            </a:r>
            <a:endParaRPr lang="ru-RU" dirty="0"/>
          </a:p>
        </p:txBody>
      </p:sp>
      <p:sp>
        <p:nvSpPr>
          <p:cNvPr id="3" name="Заголовок 2"/>
          <p:cNvSpPr>
            <a:spLocks noGrp="1"/>
          </p:cNvSpPr>
          <p:nvPr>
            <p:ph type="title"/>
          </p:nvPr>
        </p:nvSpPr>
        <p:spPr>
          <a:xfrm>
            <a:off x="467544" y="260648"/>
            <a:ext cx="8219256" cy="1110952"/>
          </a:xfrm>
        </p:spPr>
        <p:txBody>
          <a:bodyPr/>
          <a:lstStyle/>
          <a:p>
            <a:pPr algn="ctr"/>
            <a:r>
              <a:rPr lang="en-US" dirty="0"/>
              <a:t>GUESS WHAT IT IS</a:t>
            </a:r>
            <a:endParaRPr lang="ru-RU" dirty="0"/>
          </a:p>
        </p:txBody>
      </p:sp>
      <p:pic>
        <p:nvPicPr>
          <p:cNvPr id="4098" name="Picture 2" descr="C:\Users\vlasova\Pictures\Картинки о Хабаровске\lori-buy-habarovs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192" y="2060848"/>
            <a:ext cx="7065359" cy="4214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201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ctr"/>
            <a:r>
              <a:rPr lang="en-US" dirty="0" smtClean="0"/>
              <a:t>Traditional dress of Scottish men</a:t>
            </a:r>
            <a:endParaRPr lang="ru-RU" dirty="0"/>
          </a:p>
        </p:txBody>
      </p:sp>
      <p:sp>
        <p:nvSpPr>
          <p:cNvPr id="3" name="Заголовок 2"/>
          <p:cNvSpPr>
            <a:spLocks noGrp="1"/>
          </p:cNvSpPr>
          <p:nvPr>
            <p:ph type="title"/>
          </p:nvPr>
        </p:nvSpPr>
        <p:spPr/>
        <p:txBody>
          <a:bodyPr/>
          <a:lstStyle/>
          <a:p>
            <a:pPr algn="ctr"/>
            <a:r>
              <a:rPr lang="en-US" dirty="0"/>
              <a:t>GUESS WHAT IT IS</a:t>
            </a:r>
            <a:endParaRPr lang="ru-RU" dirty="0"/>
          </a:p>
        </p:txBody>
      </p:sp>
      <p:pic>
        <p:nvPicPr>
          <p:cNvPr id="5122" name="Picture 2" descr="C:\Users\vlasova\Pictures\Картинки по Шотландии\Tour Scotland by Car Rob Roy_690x4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182" y="2132855"/>
            <a:ext cx="6572250" cy="437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98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ctr"/>
            <a:r>
              <a:rPr lang="en-US" dirty="0" smtClean="0"/>
              <a:t>The oldest building  of Edinburgh which gave the growth of the city</a:t>
            </a:r>
            <a:endParaRPr lang="ru-RU" dirty="0"/>
          </a:p>
        </p:txBody>
      </p:sp>
      <p:sp>
        <p:nvSpPr>
          <p:cNvPr id="3" name="Заголовок 2"/>
          <p:cNvSpPr>
            <a:spLocks noGrp="1"/>
          </p:cNvSpPr>
          <p:nvPr>
            <p:ph type="title"/>
          </p:nvPr>
        </p:nvSpPr>
        <p:spPr/>
        <p:txBody>
          <a:bodyPr/>
          <a:lstStyle/>
          <a:p>
            <a:pPr algn="ctr"/>
            <a:r>
              <a:rPr lang="en-US" dirty="0"/>
              <a:t>GUESS WHAT IT IS</a:t>
            </a:r>
            <a:endParaRPr lang="ru-RU" dirty="0"/>
          </a:p>
        </p:txBody>
      </p:sp>
      <p:pic>
        <p:nvPicPr>
          <p:cNvPr id="6146" name="Picture 2" descr="C:\Users\vlasova\Pictures\Картинки по Шотландии\_83112562_thinkstockphotos-1085851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6742" y="2420888"/>
            <a:ext cx="6789326"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13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191</TotalTime>
  <Words>1280</Words>
  <Application>Microsoft Office PowerPoint</Application>
  <PresentationFormat>Экран (4:3)</PresentationFormat>
  <Paragraphs>89</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Бумажная</vt:lpstr>
      <vt:lpstr>My native land: Кhabarovsk vs Scotland: Edinburgh </vt:lpstr>
      <vt:lpstr>1. Make up questions about the pictures. </vt:lpstr>
      <vt:lpstr>ASK</vt:lpstr>
      <vt:lpstr>B)</vt:lpstr>
      <vt:lpstr>ASK</vt:lpstr>
      <vt:lpstr>GUESS WHAT IT IS</vt:lpstr>
      <vt:lpstr>GUESS WHAT IT IS</vt:lpstr>
      <vt:lpstr>GUESS WHAT IT IS</vt:lpstr>
      <vt:lpstr>GUESS WHAT IT IS</vt:lpstr>
      <vt:lpstr>GUESS WHAT IT IS</vt:lpstr>
      <vt:lpstr>GUESS WHAT IT IS</vt:lpstr>
      <vt:lpstr>GUESS WHAT IT IS</vt:lpstr>
      <vt:lpstr>MY FAVOURITE PLACES TO SHOW TO MY RUSSIAN-SCOTTISH FRIENDS</vt:lpstr>
      <vt:lpstr>Презентация PowerPoint</vt:lpstr>
      <vt:lpstr>Презентация PowerPoint</vt:lpstr>
      <vt:lpstr>The Far-Eastern State Research Library</vt:lpstr>
      <vt:lpstr>The Amur Bridge </vt:lpstr>
      <vt:lpstr>Glory Square </vt:lpstr>
      <vt:lpstr>Monument to N.N. Muraviev-Amursky</vt:lpstr>
      <vt:lpstr>Презентация PowerPoint</vt:lpstr>
      <vt:lpstr>Презентация PowerPoint</vt:lpstr>
      <vt:lpstr>Alexander Fleming</vt:lpstr>
      <vt:lpstr>Mary Stuart </vt:lpstr>
      <vt:lpstr>Robert Bruce </vt:lpstr>
      <vt:lpstr>William Wallace </vt:lpstr>
      <vt:lpstr>DON’T FORGET TO MENTION</vt:lpstr>
      <vt:lpstr>LET’S ENJOY SCOTTISH SONGS AND POEMS</vt:lpstr>
      <vt:lpstr>WHY WOULD YOU LIKE TO GO TO RUSSIA, KHABAROVSK OR TO SCOTLAND, EDINBURGH?</vt:lpstr>
      <vt:lpstr>РЕФЛЕКСИЯ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native land: Кhabarovsk vs Scotland: Edinburgh</dc:title>
  <dc:creator>Ирина Александровна Власова</dc:creator>
  <cp:lastModifiedBy>Ирина Александровна Власова</cp:lastModifiedBy>
  <cp:revision>14</cp:revision>
  <dcterms:created xsi:type="dcterms:W3CDTF">2016-02-12T04:19:22Z</dcterms:created>
  <dcterms:modified xsi:type="dcterms:W3CDTF">2018-05-06T02:19:08Z</dcterms:modified>
</cp:coreProperties>
</file>