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9" r:id="rId1"/>
    <p:sldMasterId id="2147483670" r:id="rId2"/>
  </p:sldMasterIdLst>
  <p:notesMasterIdLst>
    <p:notesMasterId r:id="rId15"/>
  </p:notesMasterIdLst>
  <p:sldIdLst>
    <p:sldId id="256" r:id="rId3"/>
    <p:sldId id="257" r:id="rId4"/>
    <p:sldId id="258" r:id="rId5"/>
    <p:sldId id="259" r:id="rId6"/>
    <p:sldId id="264" r:id="rId7"/>
    <p:sldId id="265" r:id="rId8"/>
    <p:sldId id="260" r:id="rId9"/>
    <p:sldId id="263" r:id="rId10"/>
    <p:sldId id="266" r:id="rId11"/>
    <p:sldId id="261" r:id="rId12"/>
    <p:sldId id="268" r:id="rId13"/>
    <p:sldId id="270" r:id="rId14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Merriweather" panose="020B0604020202020204" charset="-52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2" d="100"/>
          <a:sy n="92" d="100"/>
        </p:scale>
        <p:origin x="756" y="6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6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10" Type="http://schemas.openxmlformats.org/officeDocument/2006/relationships/slide" Target="slides/slide8.xml"/><Relationship Id="rId19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3282e7bd3a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3282e7bd3a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32830f4a6d9_3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728663" y="0"/>
            <a:ext cx="3332163" cy="18748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4" name="Google Shape;134;g32830f4a6d9_3_71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2500000" cy="187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850" tIns="34900" rIns="69850" bIns="349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5" name="Google Shape;135;g32830f4a6d9_3_71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2500000" cy="187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9850" tIns="34900" rIns="69850" bIns="349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sz="1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28fd566680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328fd566680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328fd566680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328fd566680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282e7bd3ad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282e7bd3ad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3282e7bd3ad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3282e7bd3ad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3282e7bd3ad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3282e7bd3ad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328fd566680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328fd566680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328fd566680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328fd566680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282e7bd3ad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282e7bd3ad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28fd566680_0_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328fd566680_0_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g328fd566680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Google Shape;184;g328fd566680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1 master">
  <p:cSld name="Slide 1 master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Google Shape;52;p14" descr="preencode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3" name="Google Shape;53;p1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9151A">
              <a:alpha val="94901"/>
            </a:srgbClr>
          </a:solidFill>
          <a:ln>
            <a:noFill/>
          </a:ln>
        </p:spPr>
        <p:txBody>
          <a:bodyPr spcFirstLastPara="1" wrap="square" lIns="57150" tIns="57150" rIns="57150" bIns="57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4" name="Google Shape;54;p14" descr="preencoded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24509" y="4843463"/>
            <a:ext cx="1076628" cy="257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2 master">
  <p:cSld name="Slide 2 master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15" descr="preencode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9151A">
              <a:alpha val="94901"/>
            </a:srgbClr>
          </a:solidFill>
          <a:ln>
            <a:noFill/>
          </a:ln>
        </p:spPr>
        <p:txBody>
          <a:bodyPr spcFirstLastPara="1" wrap="square" lIns="57150" tIns="57150" rIns="57150" bIns="57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58" name="Google Shape;58;p15" descr="preencoded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24509" y="4843463"/>
            <a:ext cx="1076628" cy="257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3 master">
  <p:cSld name="Slide 3 master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16" descr="preencode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6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9151A">
              <a:alpha val="94901"/>
            </a:srgbClr>
          </a:solidFill>
          <a:ln>
            <a:noFill/>
          </a:ln>
        </p:spPr>
        <p:txBody>
          <a:bodyPr spcFirstLastPara="1" wrap="square" lIns="57150" tIns="57150" rIns="57150" bIns="57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2" name="Google Shape;62;p16" descr="preencoded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24509" y="4843463"/>
            <a:ext cx="1076628" cy="257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4 master">
  <p:cSld name="Slide 4 master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Google Shape;64;p17" descr="preencode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7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9151A">
              <a:alpha val="94901"/>
            </a:srgbClr>
          </a:solidFill>
          <a:ln>
            <a:noFill/>
          </a:ln>
        </p:spPr>
        <p:txBody>
          <a:bodyPr spcFirstLastPara="1" wrap="square" lIns="57150" tIns="57150" rIns="57150" bIns="57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66" name="Google Shape;66;p17" descr="preencoded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24509" y="4843463"/>
            <a:ext cx="1076628" cy="257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5 master">
  <p:cSld name="Slide 5 master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8" descr="preencode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9151A">
              <a:alpha val="94901"/>
            </a:srgbClr>
          </a:solidFill>
          <a:ln>
            <a:noFill/>
          </a:ln>
        </p:spPr>
        <p:txBody>
          <a:bodyPr spcFirstLastPara="1" wrap="square" lIns="57150" tIns="57150" rIns="57150" bIns="57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0" name="Google Shape;70;p18" descr="preencoded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24509" y="4843463"/>
            <a:ext cx="1076628" cy="257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6 master">
  <p:cSld name="Slide 6 master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p19" descr="preencode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19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9151A">
              <a:alpha val="94901"/>
            </a:srgbClr>
          </a:solidFill>
          <a:ln>
            <a:noFill/>
          </a:ln>
        </p:spPr>
        <p:txBody>
          <a:bodyPr spcFirstLastPara="1" wrap="square" lIns="57150" tIns="57150" rIns="57150" bIns="57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4" name="Google Shape;74;p19" descr="preencoded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24509" y="4843463"/>
            <a:ext cx="1076628" cy="257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7 master">
  <p:cSld name="Slide 7 master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20" descr="preencode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2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9151A">
              <a:alpha val="94901"/>
            </a:srgbClr>
          </a:solidFill>
          <a:ln>
            <a:noFill/>
          </a:ln>
        </p:spPr>
        <p:txBody>
          <a:bodyPr spcFirstLastPara="1" wrap="square" lIns="57150" tIns="57150" rIns="57150" bIns="57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8" name="Google Shape;78;p20" descr="preencoded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24509" y="4843463"/>
            <a:ext cx="1076628" cy="257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8 master">
  <p:cSld name="Slide 8 master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21" descr="preencode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2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9151A">
              <a:alpha val="94901"/>
            </a:srgbClr>
          </a:solidFill>
          <a:ln>
            <a:noFill/>
          </a:ln>
        </p:spPr>
        <p:txBody>
          <a:bodyPr spcFirstLastPara="1" wrap="square" lIns="57150" tIns="57150" rIns="57150" bIns="57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2" name="Google Shape;82;p21" descr="preencoded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24509" y="4843463"/>
            <a:ext cx="1076628" cy="257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9 master">
  <p:cSld name="Slide 9 master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22" descr="preencoded.png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2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9151A">
              <a:alpha val="94901"/>
            </a:srgbClr>
          </a:solidFill>
          <a:ln>
            <a:noFill/>
          </a:ln>
        </p:spPr>
        <p:txBody>
          <a:bodyPr spcFirstLastPara="1" wrap="square" lIns="57150" tIns="57150" rIns="57150" bIns="57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22" descr="preencoded.png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024509" y="4843463"/>
            <a:ext cx="1076628" cy="257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EFAULT">
  <p:cSld name="DEFAULT">
    <p:bg>
      <p:bgPr>
        <a:solidFill>
          <a:schemeClr val="lt1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p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98623" y="158576"/>
            <a:ext cx="4823275" cy="3214275"/>
          </a:xfrm>
          <a:prstGeom prst="rect">
            <a:avLst/>
          </a:prstGeom>
          <a:noFill/>
          <a:ln>
            <a:noFill/>
          </a:ln>
          <a:effectLst>
            <a:reflection stA="30000" endPos="30000" dist="5000" dir="5400000" fadeDir="5400012" sy="-100000" algn="bl" rotWithShape="0"/>
          </a:effectLst>
        </p:spPr>
      </p:pic>
      <p:sp>
        <p:nvSpPr>
          <p:cNvPr id="93" name="Google Shape;93;p24"/>
          <p:cNvSpPr txBox="1"/>
          <p:nvPr/>
        </p:nvSpPr>
        <p:spPr>
          <a:xfrm>
            <a:off x="6570600" y="479665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 </a:t>
            </a:r>
            <a:endParaRPr/>
          </a:p>
        </p:txBody>
      </p:sp>
      <p:sp>
        <p:nvSpPr>
          <p:cNvPr id="94" name="Google Shape;94;p24"/>
          <p:cNvSpPr txBox="1"/>
          <p:nvPr/>
        </p:nvSpPr>
        <p:spPr>
          <a:xfrm>
            <a:off x="6144000" y="474330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 </a:t>
            </a:r>
            <a:endParaRPr/>
          </a:p>
        </p:txBody>
      </p:sp>
      <p:sp>
        <p:nvSpPr>
          <p:cNvPr id="95" name="Google Shape;95;p24"/>
          <p:cNvSpPr/>
          <p:nvPr/>
        </p:nvSpPr>
        <p:spPr>
          <a:xfrm>
            <a:off x="8025848" y="4742534"/>
            <a:ext cx="1049700" cy="397500"/>
          </a:xfrm>
          <a:prstGeom prst="rect">
            <a:avLst/>
          </a:prstGeom>
          <a:solidFill>
            <a:srgbClr val="09151C"/>
          </a:solidFill>
          <a:ln w="12700" cap="flat" cmpd="sng">
            <a:solidFill>
              <a:srgbClr val="09151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7150" tIns="28575" rIns="57150" bIns="285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24"/>
          <p:cNvSpPr txBox="1"/>
          <p:nvPr/>
        </p:nvSpPr>
        <p:spPr>
          <a:xfrm>
            <a:off x="2000275" y="1974650"/>
            <a:ext cx="6253500" cy="154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4000">
                <a:solidFill>
                  <a:srgbClr val="FFFFFF"/>
                </a:solidFill>
                <a:latin typeface="Merriweather"/>
                <a:ea typeface="Merriweather"/>
                <a:cs typeface="Merriweather"/>
                <a:sym typeface="Merriweather"/>
              </a:rPr>
              <a:t>КУЛЬТ ВОДЫ У БУРЯТ</a:t>
            </a:r>
            <a:endParaRPr sz="4000" dirty="0">
              <a:solidFill>
                <a:srgbClr val="FFFFFF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29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3429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9"/>
          <p:cNvSpPr/>
          <p:nvPr/>
        </p:nvSpPr>
        <p:spPr>
          <a:xfrm>
            <a:off x="3965451" y="421481"/>
            <a:ext cx="3831878" cy="478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F5F0F0"/>
              </a:buClr>
              <a:buSzPts val="3000"/>
              <a:buFont typeface="Merriweather"/>
              <a:buNone/>
            </a:pPr>
            <a:r>
              <a:rPr lang="ru" sz="3000">
                <a:solidFill>
                  <a:srgbClr val="F5F0F0"/>
                </a:solidFill>
                <a:latin typeface="Merriweather"/>
                <a:ea typeface="Merriweather"/>
                <a:cs typeface="Merriweather"/>
                <a:sym typeface="Merriweather"/>
              </a:rPr>
              <a:t>Запреты и табу</a:t>
            </a:r>
            <a:endParaRPr sz="3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29"/>
          <p:cNvSpPr/>
          <p:nvPr/>
        </p:nvSpPr>
        <p:spPr>
          <a:xfrm>
            <a:off x="3965451" y="1130275"/>
            <a:ext cx="4642098" cy="3591744"/>
          </a:xfrm>
          <a:prstGeom prst="roundRect">
            <a:avLst>
              <a:gd name="adj" fmla="val 1792"/>
            </a:avLst>
          </a:prstGeom>
          <a:solidFill>
            <a:srgbClr val="003180"/>
          </a:solidFill>
          <a:ln w="15225" cap="flat" cmpd="sng">
            <a:solidFill>
              <a:srgbClr val="194A9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7150" tIns="57150" rIns="57150" bIns="5715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40;p29"/>
          <p:cNvSpPr/>
          <p:nvPr/>
        </p:nvSpPr>
        <p:spPr>
          <a:xfrm>
            <a:off x="4128194" y="1293019"/>
            <a:ext cx="1915939" cy="2394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500"/>
              <a:buFont typeface="Merriweather"/>
              <a:buNone/>
            </a:pPr>
            <a:r>
              <a:rPr lang="ru" sz="1500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Запреты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29"/>
          <p:cNvSpPr/>
          <p:nvPr/>
        </p:nvSpPr>
        <p:spPr>
          <a:xfrm>
            <a:off x="4128194" y="1624384"/>
            <a:ext cx="4316611" cy="245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marR="0" lvl="0" indent="-215900" algn="l" rtl="0">
              <a:lnSpc>
                <a:spcPct val="16052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200"/>
              <a:buFont typeface="Merriweather"/>
              <a:buChar char="•"/>
            </a:pPr>
            <a:r>
              <a:rPr lang="ru" sz="1200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Загрязнение воды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p29"/>
          <p:cNvSpPr/>
          <p:nvPr/>
        </p:nvSpPr>
        <p:spPr>
          <a:xfrm>
            <a:off x="4128194" y="1923231"/>
            <a:ext cx="4316611" cy="245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marR="0" lvl="0" indent="-215900" algn="l" rtl="0">
              <a:lnSpc>
                <a:spcPct val="16052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200"/>
              <a:buFont typeface="Merriweather"/>
              <a:buChar char="•"/>
            </a:pPr>
            <a:r>
              <a:rPr lang="ru" sz="1200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Оставлять  мусор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p29"/>
          <p:cNvSpPr/>
          <p:nvPr/>
        </p:nvSpPr>
        <p:spPr>
          <a:xfrm>
            <a:off x="4128194" y="2222078"/>
            <a:ext cx="4316611" cy="245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marR="0" lvl="0" indent="-215900" algn="l" rtl="0">
              <a:lnSpc>
                <a:spcPct val="16052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200"/>
              <a:buFont typeface="Merriweather"/>
              <a:buChar char="•"/>
            </a:pPr>
            <a:r>
              <a:rPr lang="ru" sz="1200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Распитие спиртных напитков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29"/>
          <p:cNvSpPr/>
          <p:nvPr/>
        </p:nvSpPr>
        <p:spPr>
          <a:xfrm>
            <a:off x="4128194" y="2520925"/>
            <a:ext cx="4316611" cy="245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marR="0" lvl="0" indent="-215900" algn="l" rtl="0">
              <a:lnSpc>
                <a:spcPct val="16052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200"/>
              <a:buFont typeface="Merriweather"/>
              <a:buChar char="•"/>
            </a:pPr>
            <a:r>
              <a:rPr lang="ru" sz="1200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Передвижение камней у аршанов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p29"/>
          <p:cNvSpPr/>
          <p:nvPr/>
        </p:nvSpPr>
        <p:spPr>
          <a:xfrm>
            <a:off x="4128194" y="2819772"/>
            <a:ext cx="4316611" cy="245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marR="0" lvl="0" indent="-215900" algn="l" rtl="0">
              <a:lnSpc>
                <a:spcPct val="16052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200"/>
              <a:buFont typeface="Merriweather"/>
              <a:buChar char="•"/>
            </a:pPr>
            <a:r>
              <a:rPr lang="ru" sz="1200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Ломать ветки, рвать растения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Google Shape;146;p29"/>
          <p:cNvSpPr/>
          <p:nvPr/>
        </p:nvSpPr>
        <p:spPr>
          <a:xfrm>
            <a:off x="4128194" y="3118619"/>
            <a:ext cx="4316611" cy="245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marR="0" lvl="0" indent="-215900" algn="l" rtl="0">
              <a:lnSpc>
                <a:spcPct val="16052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200"/>
              <a:buFont typeface="Merriweather"/>
              <a:buChar char="•"/>
            </a:pPr>
            <a:r>
              <a:rPr lang="ru" sz="1200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Бросать мусор в источники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7" name="Google Shape;147;p29"/>
          <p:cNvSpPr/>
          <p:nvPr/>
        </p:nvSpPr>
        <p:spPr>
          <a:xfrm>
            <a:off x="4128194" y="3417466"/>
            <a:ext cx="4316611" cy="245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marR="0" lvl="0" indent="-215900" algn="l" rtl="0">
              <a:lnSpc>
                <a:spcPct val="16052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200"/>
              <a:buFont typeface="Merriweather"/>
              <a:buChar char="•"/>
            </a:pPr>
            <a:r>
              <a:rPr lang="ru" sz="1200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Засорять территории аршанов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29"/>
          <p:cNvSpPr/>
          <p:nvPr/>
        </p:nvSpPr>
        <p:spPr>
          <a:xfrm>
            <a:off x="4128194" y="3716313"/>
            <a:ext cx="4316611" cy="245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marR="0" lvl="0" indent="-215900" algn="l" rtl="0">
              <a:lnSpc>
                <a:spcPct val="16052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200"/>
              <a:buFont typeface="Merriweather"/>
              <a:buChar char="•"/>
            </a:pPr>
            <a:r>
              <a:rPr lang="ru" sz="1200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Черпать грязной посудой из аршана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29"/>
          <p:cNvSpPr/>
          <p:nvPr/>
        </p:nvSpPr>
        <p:spPr>
          <a:xfrm>
            <a:off x="4128194" y="4015159"/>
            <a:ext cx="4316611" cy="245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marR="0" lvl="0" indent="-215900" algn="l" rtl="0">
              <a:lnSpc>
                <a:spcPct val="16052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200"/>
              <a:buFont typeface="Merriweather"/>
              <a:buChar char="•"/>
            </a:pPr>
            <a:r>
              <a:rPr lang="ru" sz="1200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Омывать лицо над источником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29"/>
          <p:cNvSpPr/>
          <p:nvPr/>
        </p:nvSpPr>
        <p:spPr>
          <a:xfrm>
            <a:off x="4128194" y="4314006"/>
            <a:ext cx="4316611" cy="2452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15900" marR="0" lvl="0" indent="-215900" algn="l" rtl="0">
              <a:lnSpc>
                <a:spcPct val="160526"/>
              </a:lnSpc>
              <a:spcBef>
                <a:spcPts val="0"/>
              </a:spcBef>
              <a:spcAft>
                <a:spcPts val="0"/>
              </a:spcAft>
              <a:buClr>
                <a:srgbClr val="E2E6E9"/>
              </a:buClr>
              <a:buSzPts val="1200"/>
              <a:buFont typeface="Merriweather"/>
              <a:buChar char="•"/>
            </a:pPr>
            <a:r>
              <a:rPr lang="ru" sz="1200">
                <a:solidFill>
                  <a:srgbClr val="E2E6E9"/>
                </a:solidFill>
                <a:latin typeface="Merriweather"/>
                <a:ea typeface="Merriweather"/>
                <a:cs typeface="Merriweather"/>
                <a:sym typeface="Merriweather"/>
              </a:rPr>
              <a:t>Шуметь, ссориться и сквернословить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29"/>
          <p:cNvSpPr/>
          <p:nvPr/>
        </p:nvSpPr>
        <p:spPr>
          <a:xfrm>
            <a:off x="8025848" y="4742534"/>
            <a:ext cx="1049821" cy="397565"/>
          </a:xfrm>
          <a:prstGeom prst="rect">
            <a:avLst/>
          </a:prstGeom>
          <a:solidFill>
            <a:srgbClr val="09151C"/>
          </a:solidFill>
          <a:ln w="12700" cap="flat" cmpd="sng">
            <a:solidFill>
              <a:srgbClr val="09151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7150" tIns="28575" rIns="57150" bIns="285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6"/>
          <p:cNvSpPr/>
          <p:nvPr/>
        </p:nvSpPr>
        <p:spPr>
          <a:xfrm>
            <a:off x="8025848" y="4742534"/>
            <a:ext cx="1049700" cy="397500"/>
          </a:xfrm>
          <a:prstGeom prst="rect">
            <a:avLst/>
          </a:prstGeom>
          <a:solidFill>
            <a:srgbClr val="09151C"/>
          </a:solidFill>
          <a:ln w="12700" cap="flat" cmpd="sng">
            <a:solidFill>
              <a:srgbClr val="09151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7150" tIns="28575" rIns="57150" bIns="285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3" name="Google Shape;203;p36"/>
          <p:cNvSpPr txBox="1"/>
          <p:nvPr/>
        </p:nvSpPr>
        <p:spPr>
          <a:xfrm>
            <a:off x="2755100" y="287400"/>
            <a:ext cx="3676800" cy="53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36"/>
          <p:cNvSpPr txBox="1"/>
          <p:nvPr/>
        </p:nvSpPr>
        <p:spPr>
          <a:xfrm>
            <a:off x="2755100" y="197325"/>
            <a:ext cx="57084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Пословицы о воде</a:t>
            </a:r>
            <a:endParaRPr sz="1800"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205" name="Google Shape;205;p36"/>
          <p:cNvSpPr txBox="1"/>
          <p:nvPr/>
        </p:nvSpPr>
        <p:spPr>
          <a:xfrm>
            <a:off x="69400" y="822600"/>
            <a:ext cx="5094000" cy="292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69900" marR="76200" lvl="0" indent="-228600" algn="l" rtl="0">
              <a:lnSpc>
                <a:spcPct val="115000"/>
              </a:lnSpc>
              <a:spcBef>
                <a:spcPts val="700"/>
              </a:spcBef>
              <a:spcAft>
                <a:spcPts val="0"/>
              </a:spcAft>
              <a:buClr>
                <a:schemeClr val="lt1"/>
              </a:buClr>
              <a:buSzPts val="1450"/>
              <a:buNone/>
            </a:pPr>
            <a:r>
              <a:rPr lang="ru" sz="1450" b="1">
                <a:solidFill>
                  <a:schemeClr val="lt1"/>
                </a:solidFill>
                <a:highlight>
                  <a:srgbClr val="09151A"/>
                </a:highlight>
                <a:latin typeface="Merriweather"/>
                <a:ea typeface="Merriweather"/>
                <a:cs typeface="Merriweather"/>
                <a:sym typeface="Merriweather"/>
              </a:rPr>
              <a:t>Горхо хараагγй аад, гуталаа бγ тайла</a:t>
            </a:r>
            <a:r>
              <a:rPr lang="ru" sz="1450">
                <a:solidFill>
                  <a:schemeClr val="lt1"/>
                </a:solidFill>
                <a:highlight>
                  <a:srgbClr val="09151A"/>
                </a:highlight>
                <a:latin typeface="Merriweather"/>
                <a:ea typeface="Merriweather"/>
                <a:cs typeface="Merriweather"/>
                <a:sym typeface="Merriweather"/>
              </a:rPr>
              <a:t>. (Не зная броду, не суйся в воду).</a:t>
            </a:r>
            <a:endParaRPr sz="1450">
              <a:solidFill>
                <a:schemeClr val="lt1"/>
              </a:solidFill>
              <a:highlight>
                <a:srgbClr val="09151A"/>
              </a:highlight>
              <a:latin typeface="Merriweather"/>
              <a:ea typeface="Merriweather"/>
              <a:cs typeface="Merriweather"/>
              <a:sym typeface="Merriweather"/>
            </a:endParaRPr>
          </a:p>
          <a:p>
            <a:pPr marL="469900" marR="7620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50"/>
              <a:buNone/>
            </a:pPr>
            <a:r>
              <a:rPr lang="ru" sz="1450" b="1">
                <a:solidFill>
                  <a:schemeClr val="lt1"/>
                </a:solidFill>
                <a:highlight>
                  <a:srgbClr val="09151A"/>
                </a:highlight>
                <a:latin typeface="Merriweather"/>
                <a:ea typeface="Merriweather"/>
                <a:cs typeface="Merriweather"/>
                <a:sym typeface="Merriweather"/>
              </a:rPr>
              <a:t>Хур бороодо ороhон хγн, шγγдэрhээ айдаггγй</a:t>
            </a:r>
            <a:r>
              <a:rPr lang="ru" sz="1450">
                <a:solidFill>
                  <a:schemeClr val="lt1"/>
                </a:solidFill>
                <a:highlight>
                  <a:srgbClr val="09151A"/>
                </a:highlight>
                <a:latin typeface="Merriweather"/>
                <a:ea typeface="Merriweather"/>
                <a:cs typeface="Merriweather"/>
                <a:sym typeface="Merriweather"/>
              </a:rPr>
              <a:t>. ( Промокшему под дождём, роса нипочём).</a:t>
            </a:r>
            <a:endParaRPr sz="1450">
              <a:solidFill>
                <a:schemeClr val="lt1"/>
              </a:solidFill>
              <a:highlight>
                <a:srgbClr val="09151A"/>
              </a:highlight>
              <a:latin typeface="Merriweather"/>
              <a:ea typeface="Merriweather"/>
              <a:cs typeface="Merriweather"/>
              <a:sym typeface="Merriweather"/>
            </a:endParaRPr>
          </a:p>
          <a:p>
            <a:pPr marL="469900" marR="7620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50"/>
              <a:buNone/>
            </a:pPr>
            <a:r>
              <a:rPr lang="ru" sz="1450" b="1">
                <a:solidFill>
                  <a:schemeClr val="lt1"/>
                </a:solidFill>
                <a:highlight>
                  <a:srgbClr val="09151A"/>
                </a:highlight>
                <a:latin typeface="Merriweather"/>
                <a:ea typeface="Merriweather"/>
                <a:cs typeface="Merriweather"/>
                <a:sym typeface="Merriweather"/>
              </a:rPr>
              <a:t>Худагай уhанда загаhан γгы, хуурай модондо набшаhан γгы</a:t>
            </a:r>
            <a:r>
              <a:rPr lang="ru" sz="1450">
                <a:solidFill>
                  <a:schemeClr val="lt1"/>
                </a:solidFill>
                <a:highlight>
                  <a:srgbClr val="09151A"/>
                </a:highlight>
                <a:latin typeface="Merriweather"/>
                <a:ea typeface="Merriweather"/>
                <a:cs typeface="Merriweather"/>
                <a:sym typeface="Merriweather"/>
              </a:rPr>
              <a:t>. ( В колодезной воде рыба не водится, а на сухом дереве листьев не бывает).</a:t>
            </a:r>
            <a:endParaRPr sz="1450">
              <a:solidFill>
                <a:schemeClr val="lt1"/>
              </a:solidFill>
              <a:highlight>
                <a:srgbClr val="09151A"/>
              </a:highlight>
              <a:latin typeface="Merriweather"/>
              <a:ea typeface="Merriweather"/>
              <a:cs typeface="Merriweather"/>
              <a:sym typeface="Merriweather"/>
            </a:endParaRPr>
          </a:p>
          <a:p>
            <a:pPr marL="469900" marR="7620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50"/>
              <a:buNone/>
            </a:pPr>
            <a:r>
              <a:rPr lang="ru" sz="1450" b="1">
                <a:solidFill>
                  <a:schemeClr val="lt1"/>
                </a:solidFill>
                <a:highlight>
                  <a:srgbClr val="09151A"/>
                </a:highlight>
                <a:latin typeface="Merriweather"/>
                <a:ea typeface="Merriweather"/>
                <a:cs typeface="Merriweather"/>
                <a:sym typeface="Merriweather"/>
              </a:rPr>
              <a:t>Уhанай ойронь hайн, урагай холонь hайн</a:t>
            </a:r>
            <a:r>
              <a:rPr lang="ru" sz="1450">
                <a:solidFill>
                  <a:schemeClr val="lt1"/>
                </a:solidFill>
                <a:highlight>
                  <a:srgbClr val="09151A"/>
                </a:highlight>
                <a:latin typeface="Merriweather"/>
                <a:ea typeface="Merriweather"/>
                <a:cs typeface="Merriweather"/>
                <a:sym typeface="Merriweather"/>
              </a:rPr>
              <a:t>. ( Хорошо, когда вода рядом, а родственники — далеко)</a:t>
            </a:r>
            <a:endParaRPr sz="1450">
              <a:solidFill>
                <a:schemeClr val="lt1"/>
              </a:solidFill>
              <a:highlight>
                <a:srgbClr val="09151A"/>
              </a:highlight>
              <a:latin typeface="Merriweather"/>
              <a:ea typeface="Merriweather"/>
              <a:cs typeface="Merriweather"/>
              <a:sym typeface="Merriweather"/>
            </a:endParaRPr>
          </a:p>
          <a:p>
            <a:pPr marL="469900" marR="7620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50"/>
              <a:buNone/>
            </a:pPr>
            <a:r>
              <a:rPr lang="ru" sz="1450" b="1">
                <a:solidFill>
                  <a:schemeClr val="lt1"/>
                </a:solidFill>
                <a:highlight>
                  <a:srgbClr val="09151A"/>
                </a:highlight>
                <a:latin typeface="Merriweather"/>
                <a:ea typeface="Merriweather"/>
                <a:cs typeface="Merriweather"/>
                <a:sym typeface="Merriweather"/>
              </a:rPr>
              <a:t>Гал уhан хоёрой гай аюул ехэ</a:t>
            </a:r>
            <a:r>
              <a:rPr lang="ru" sz="1450">
                <a:solidFill>
                  <a:schemeClr val="lt1"/>
                </a:solidFill>
                <a:highlight>
                  <a:srgbClr val="09151A"/>
                </a:highlight>
                <a:latin typeface="Merriweather"/>
                <a:ea typeface="Merriweather"/>
                <a:cs typeface="Merriweather"/>
                <a:sym typeface="Merriweather"/>
              </a:rPr>
              <a:t>. (Огонь и вода — большая беда)</a:t>
            </a:r>
            <a:endParaRPr sz="1450">
              <a:solidFill>
                <a:schemeClr val="lt1"/>
              </a:solidFill>
              <a:highlight>
                <a:srgbClr val="09151A"/>
              </a:highlight>
              <a:latin typeface="Merriweather"/>
              <a:ea typeface="Merriweather"/>
              <a:cs typeface="Merriweather"/>
              <a:sym typeface="Merriweather"/>
            </a:endParaRPr>
          </a:p>
          <a:p>
            <a:pPr marL="0" lvl="0" indent="0" algn="l" rtl="0">
              <a:spcBef>
                <a:spcPts val="70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highlight>
                <a:srgbClr val="09151A"/>
              </a:highlight>
              <a:latin typeface="Merriweather"/>
              <a:ea typeface="Merriweather"/>
              <a:cs typeface="Merriweather"/>
              <a:sym typeface="Merriweather"/>
            </a:endParaRPr>
          </a:p>
        </p:txBody>
      </p:sp>
      <p:pic>
        <p:nvPicPr>
          <p:cNvPr id="206" name="Google Shape;206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35600" y="1522150"/>
            <a:ext cx="3546976" cy="23572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8"/>
          <p:cNvSpPr/>
          <p:nvPr/>
        </p:nvSpPr>
        <p:spPr>
          <a:xfrm>
            <a:off x="8025848" y="4742534"/>
            <a:ext cx="1049700" cy="397500"/>
          </a:xfrm>
          <a:prstGeom prst="rect">
            <a:avLst/>
          </a:prstGeom>
          <a:solidFill>
            <a:srgbClr val="09151C"/>
          </a:solidFill>
          <a:ln w="12700" cap="flat" cmpd="sng">
            <a:solidFill>
              <a:srgbClr val="09151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7150" tIns="28575" rIns="57150" bIns="285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38"/>
          <p:cNvSpPr txBox="1"/>
          <p:nvPr/>
        </p:nvSpPr>
        <p:spPr>
          <a:xfrm>
            <a:off x="2877750" y="2350875"/>
            <a:ext cx="6606600" cy="20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200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Спасибо за внимание!</a:t>
            </a:r>
            <a:endParaRPr sz="2000"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25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3429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5"/>
          <p:cNvSpPr txBox="1"/>
          <p:nvPr/>
        </p:nvSpPr>
        <p:spPr>
          <a:xfrm>
            <a:off x="3835325" y="935182"/>
            <a:ext cx="4905600" cy="33666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ru" dirty="0" smtClean="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Цель:  </a:t>
            </a: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</a:t>
            </a:r>
            <a:r>
              <a:rPr lang="ru-RU" sz="1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обобщение представлений обучающихся о культе водных систем у бурят, определить его значение.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 smtClean="0">
                <a:solidFill>
                  <a:schemeClr val="lt1"/>
                </a:solidFill>
                <a:latin typeface="Times New Roman" panose="02020603050405020304" pitchFamily="18" charset="0"/>
                <a:ea typeface="Merriweather"/>
                <a:cs typeface="Times New Roman" panose="02020603050405020304" pitchFamily="18" charset="0"/>
                <a:sym typeface="Merriweather"/>
              </a:rPr>
              <a:t> </a:t>
            </a:r>
            <a:endParaRPr sz="1800" dirty="0">
              <a:solidFill>
                <a:schemeClr val="lt1"/>
              </a:solidFill>
              <a:latin typeface="Times New Roman" panose="02020603050405020304" pitchFamily="18" charset="0"/>
              <a:ea typeface="Merriweather"/>
              <a:cs typeface="Times New Roman" panose="02020603050405020304" pitchFamily="18" charset="0"/>
              <a:sym typeface="Merriweath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800" dirty="0">
                <a:solidFill>
                  <a:schemeClr val="lt1"/>
                </a:solidFill>
                <a:latin typeface="Times New Roman" panose="02020603050405020304" pitchFamily="18" charset="0"/>
                <a:ea typeface="Merriweather"/>
                <a:cs typeface="Times New Roman" panose="02020603050405020304" pitchFamily="18" charset="0"/>
                <a:sym typeface="Merriweather"/>
              </a:rPr>
              <a:t>Задачи:</a:t>
            </a:r>
            <a:endParaRPr sz="1800" dirty="0">
              <a:solidFill>
                <a:schemeClr val="lt1"/>
              </a:solidFill>
              <a:latin typeface="Times New Roman" panose="02020603050405020304" pitchFamily="18" charset="0"/>
              <a:ea typeface="Merriweather"/>
              <a:cs typeface="Times New Roman" panose="02020603050405020304" pitchFamily="18" charset="0"/>
              <a:sym typeface="Merriweather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erriweather"/>
              <a:buChar char="-"/>
            </a:pPr>
            <a:r>
              <a:rPr lang="ru" sz="1800" dirty="0">
                <a:solidFill>
                  <a:schemeClr val="lt1"/>
                </a:solidFill>
                <a:latin typeface="Times New Roman" panose="02020603050405020304" pitchFamily="18" charset="0"/>
                <a:ea typeface="Merriweather"/>
                <a:cs typeface="Times New Roman" panose="02020603050405020304" pitchFamily="18" charset="0"/>
                <a:sym typeface="Merriweather"/>
              </a:rPr>
              <a:t>выяснить особенности почитания водных стихий у бурят;</a:t>
            </a:r>
            <a:endParaRPr sz="1800" dirty="0">
              <a:solidFill>
                <a:schemeClr val="lt1"/>
              </a:solidFill>
              <a:latin typeface="Times New Roman" panose="02020603050405020304" pitchFamily="18" charset="0"/>
              <a:ea typeface="Merriweather"/>
              <a:cs typeface="Times New Roman" panose="02020603050405020304" pitchFamily="18" charset="0"/>
              <a:sym typeface="Merriweather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erriweather"/>
              <a:buChar char="-"/>
            </a:pPr>
            <a:r>
              <a:rPr lang="ru" sz="1800" dirty="0">
                <a:solidFill>
                  <a:schemeClr val="lt1"/>
                </a:solidFill>
                <a:latin typeface="Times New Roman" panose="02020603050405020304" pitchFamily="18" charset="0"/>
                <a:ea typeface="Merriweather"/>
                <a:cs typeface="Times New Roman" panose="02020603050405020304" pitchFamily="18" charset="0"/>
                <a:sym typeface="Merriweather"/>
              </a:rPr>
              <a:t>выявить особенности различных обрядов;</a:t>
            </a:r>
            <a:endParaRPr sz="1800" dirty="0">
              <a:solidFill>
                <a:schemeClr val="lt1"/>
              </a:solidFill>
              <a:latin typeface="Times New Roman" panose="02020603050405020304" pitchFamily="18" charset="0"/>
              <a:ea typeface="Merriweather"/>
              <a:cs typeface="Times New Roman" panose="02020603050405020304" pitchFamily="18" charset="0"/>
              <a:sym typeface="Merriweather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Merriweather"/>
              <a:buChar char="-"/>
            </a:pPr>
            <a:r>
              <a:rPr lang="ru" sz="1800" dirty="0">
                <a:solidFill>
                  <a:schemeClr val="lt1"/>
                </a:solidFill>
                <a:latin typeface="Times New Roman" panose="02020603050405020304" pitchFamily="18" charset="0"/>
                <a:ea typeface="Merriweather"/>
                <a:cs typeface="Times New Roman" panose="02020603050405020304" pitchFamily="18" charset="0"/>
                <a:sym typeface="Merriweather"/>
              </a:rPr>
              <a:t>выявить правила поведения на минеральных источниках и аршанах.</a:t>
            </a:r>
            <a:endParaRPr sz="1800" dirty="0">
              <a:solidFill>
                <a:schemeClr val="lt1"/>
              </a:solidFill>
              <a:latin typeface="Times New Roman" panose="02020603050405020304" pitchFamily="18" charset="0"/>
              <a:ea typeface="Merriweather"/>
              <a:cs typeface="Times New Roman" panose="02020603050405020304" pitchFamily="18" charset="0"/>
              <a:sym typeface="Merriweath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Times New Roman" panose="02020603050405020304" pitchFamily="18" charset="0"/>
              <a:ea typeface="Merriweather"/>
              <a:cs typeface="Times New Roman" panose="02020603050405020304" pitchFamily="18" charset="0"/>
              <a:sym typeface="Merriweath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lt1"/>
              </a:solidFill>
              <a:latin typeface="Times New Roman" panose="02020603050405020304" pitchFamily="18" charset="0"/>
              <a:ea typeface="Merriweather"/>
              <a:cs typeface="Times New Roman" panose="02020603050405020304" pitchFamily="18" charset="0"/>
              <a:sym typeface="Merriweath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104" name="Google Shape;104;p25"/>
          <p:cNvSpPr/>
          <p:nvPr/>
        </p:nvSpPr>
        <p:spPr>
          <a:xfrm>
            <a:off x="8025848" y="4742534"/>
            <a:ext cx="1049700" cy="397500"/>
          </a:xfrm>
          <a:prstGeom prst="rect">
            <a:avLst/>
          </a:prstGeom>
          <a:solidFill>
            <a:srgbClr val="09151C"/>
          </a:solidFill>
          <a:ln w="12700" cap="flat" cmpd="sng">
            <a:solidFill>
              <a:srgbClr val="09151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7150" tIns="28575" rIns="57150" bIns="285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6"/>
          <p:cNvSpPr/>
          <p:nvPr/>
        </p:nvSpPr>
        <p:spPr>
          <a:xfrm>
            <a:off x="8014998" y="4746009"/>
            <a:ext cx="1049700" cy="397500"/>
          </a:xfrm>
          <a:prstGeom prst="rect">
            <a:avLst/>
          </a:prstGeom>
          <a:solidFill>
            <a:srgbClr val="09151C"/>
          </a:solidFill>
          <a:ln w="12700" cap="flat" cmpd="sng">
            <a:solidFill>
              <a:srgbClr val="09151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7150" tIns="28575" rIns="57150" bIns="285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0" name="Google Shape;110;p2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02200" y="178375"/>
            <a:ext cx="6311400" cy="278490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6"/>
          <p:cNvSpPr txBox="1"/>
          <p:nvPr/>
        </p:nvSpPr>
        <p:spPr>
          <a:xfrm>
            <a:off x="664000" y="3201050"/>
            <a:ext cx="7987800" cy="166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По рассказам старожилов, на бурятской земле рождались шаманы, обладающие сверхъестественными способностями. Они умели вызывать дождь и грозу, и также прекращать их. Кроме того, у наших предков бытовали и специальные обряды почитания Водных Духов (Лусад тахилга). </a:t>
            </a:r>
            <a:endParaRPr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7"/>
          <p:cNvSpPr/>
          <p:nvPr/>
        </p:nvSpPr>
        <p:spPr>
          <a:xfrm>
            <a:off x="8014998" y="4746009"/>
            <a:ext cx="1049700" cy="397500"/>
          </a:xfrm>
          <a:prstGeom prst="rect">
            <a:avLst/>
          </a:prstGeom>
          <a:solidFill>
            <a:srgbClr val="09151C"/>
          </a:solidFill>
          <a:ln w="12700" cap="flat" cmpd="sng">
            <a:solidFill>
              <a:srgbClr val="09151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7150" tIns="28575" rIns="57150" bIns="285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7" name="Google Shape;117;p27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1758925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7"/>
          <p:cNvSpPr txBox="1"/>
          <p:nvPr/>
        </p:nvSpPr>
        <p:spPr>
          <a:xfrm>
            <a:off x="1189250" y="2170400"/>
            <a:ext cx="3547800" cy="235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Существует и ламаистский ритуальный обряд - “Лусад тахиха”(Хозяев воды).</a:t>
            </a:r>
            <a:endParaRPr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Этот ритуал проводят, когда реки и озёра полностью освобождаются ото льда.</a:t>
            </a:r>
            <a:endParaRPr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Обряд проводится в “дни Лусов“(Лусын буудал).</a:t>
            </a:r>
            <a:endParaRPr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pic>
        <p:nvPicPr>
          <p:cNvPr id="119" name="Google Shape;119;p27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175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7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175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" name="Google Shape;121;p2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83725" y="1907600"/>
            <a:ext cx="3039799" cy="3039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2"/>
          <p:cNvSpPr/>
          <p:nvPr/>
        </p:nvSpPr>
        <p:spPr>
          <a:xfrm>
            <a:off x="8025848" y="4742534"/>
            <a:ext cx="1049700" cy="397500"/>
          </a:xfrm>
          <a:prstGeom prst="rect">
            <a:avLst/>
          </a:prstGeom>
          <a:solidFill>
            <a:srgbClr val="09151C"/>
          </a:solidFill>
          <a:ln w="12700" cap="flat" cmpd="sng">
            <a:solidFill>
              <a:srgbClr val="09151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7150" tIns="28575" rIns="57150" bIns="285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1" name="Google Shape;171;p32"/>
          <p:cNvSpPr txBox="1"/>
          <p:nvPr/>
        </p:nvSpPr>
        <p:spPr>
          <a:xfrm>
            <a:off x="3666875" y="287375"/>
            <a:ext cx="5946300" cy="46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Дни Риха</a:t>
            </a:r>
            <a:endParaRPr sz="1700"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172" name="Google Shape;172;p32"/>
          <p:cNvSpPr txBox="1"/>
          <p:nvPr/>
        </p:nvSpPr>
        <p:spPr>
          <a:xfrm>
            <a:off x="693725" y="1308175"/>
            <a:ext cx="4469700" cy="33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3" name="Google Shape;173;p32"/>
          <p:cNvPicPr preferRelativeResize="0"/>
          <p:nvPr/>
        </p:nvPicPr>
        <p:blipFill rotWithShape="1">
          <a:blip r:embed="rId3">
            <a:alphaModFix/>
          </a:blip>
          <a:srcRect l="6094" t="12349"/>
          <a:stretch/>
        </p:blipFill>
        <p:spPr>
          <a:xfrm>
            <a:off x="325649" y="1129852"/>
            <a:ext cx="5401461" cy="336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32"/>
          <p:cNvSpPr txBox="1"/>
          <p:nvPr/>
        </p:nvSpPr>
        <p:spPr>
          <a:xfrm>
            <a:off x="5784300" y="1992000"/>
            <a:ext cx="3359700" cy="321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highlight>
                  <a:srgbClr val="09151A"/>
                </a:highlight>
                <a:latin typeface="Merriweather"/>
                <a:ea typeface="Merriweather"/>
                <a:cs typeface="Merriweather"/>
                <a:sym typeface="Merriweather"/>
              </a:rPr>
              <a:t>В эти дни считается благоприятным принимать водные процедуры и пить воду из аршанов</a:t>
            </a:r>
            <a:endParaRPr>
              <a:solidFill>
                <a:schemeClr val="lt1"/>
              </a:solidFill>
              <a:highlight>
                <a:srgbClr val="09151A"/>
              </a:highlight>
              <a:latin typeface="Merriweather"/>
              <a:ea typeface="Merriweather"/>
              <a:cs typeface="Merriweather"/>
              <a:sym typeface="Merriweath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highlight>
                <a:srgbClr val="09151A"/>
              </a:highlight>
              <a:latin typeface="Merriweather"/>
              <a:ea typeface="Merriweather"/>
              <a:cs typeface="Merriweather"/>
              <a:sym typeface="Merriweath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highlight>
                <a:srgbClr val="09151A"/>
              </a:highlight>
              <a:latin typeface="Merriweather"/>
              <a:ea typeface="Merriweather"/>
              <a:cs typeface="Merriweather"/>
              <a:sym typeface="Merriweath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highlight>
                <a:srgbClr val="09151A"/>
              </a:highlight>
              <a:latin typeface="Merriweather"/>
              <a:ea typeface="Merriweather"/>
              <a:cs typeface="Merriweather"/>
              <a:sym typeface="Merriweath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3"/>
          <p:cNvSpPr/>
          <p:nvPr/>
        </p:nvSpPr>
        <p:spPr>
          <a:xfrm>
            <a:off x="8025848" y="4742534"/>
            <a:ext cx="1049700" cy="397500"/>
          </a:xfrm>
          <a:prstGeom prst="rect">
            <a:avLst/>
          </a:prstGeom>
          <a:solidFill>
            <a:srgbClr val="09151C"/>
          </a:solidFill>
          <a:ln w="12700" cap="flat" cmpd="sng">
            <a:solidFill>
              <a:srgbClr val="09151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7150" tIns="28575" rIns="57150" bIns="285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0" name="Google Shape;180;p33"/>
          <p:cNvSpPr txBox="1"/>
          <p:nvPr/>
        </p:nvSpPr>
        <p:spPr>
          <a:xfrm>
            <a:off x="644175" y="1849925"/>
            <a:ext cx="3726300" cy="329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>
                <a:solidFill>
                  <a:schemeClr val="lt1"/>
                </a:solidFill>
                <a:highlight>
                  <a:srgbClr val="09151A"/>
                </a:highlight>
                <a:latin typeface="Merriweather"/>
                <a:ea typeface="Merriweather"/>
                <a:cs typeface="Merriweather"/>
                <a:sym typeface="Merriweather"/>
              </a:rPr>
              <a:t>Пагшаг длится в течение семи дней. Буддисты верят, что в эти дни вода становится вредоносной. Поэтому желательно воздержаться от водолечения, вхождения в воду и избегать всех действий</a:t>
            </a:r>
            <a:endParaRPr>
              <a:solidFill>
                <a:schemeClr val="lt1"/>
              </a:solidFill>
              <a:highlight>
                <a:srgbClr val="09151A"/>
              </a:highlight>
              <a:latin typeface="Merriweather"/>
              <a:ea typeface="Merriweather"/>
              <a:cs typeface="Merriweather"/>
              <a:sym typeface="Merriweath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highlight>
                <a:srgbClr val="09151A"/>
              </a:highlight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181" name="Google Shape;181;p33"/>
          <p:cNvSpPr txBox="1"/>
          <p:nvPr/>
        </p:nvSpPr>
        <p:spPr>
          <a:xfrm>
            <a:off x="3092050" y="554975"/>
            <a:ext cx="4112700" cy="59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rgbClr val="F5F0F0"/>
                </a:solidFill>
                <a:highlight>
                  <a:srgbClr val="09151A"/>
                </a:highlight>
                <a:latin typeface="Merriweather"/>
                <a:ea typeface="Merriweather"/>
                <a:cs typeface="Merriweather"/>
                <a:sym typeface="Merriweather"/>
              </a:rPr>
              <a:t>Дни Пагшаг</a:t>
            </a:r>
            <a:endParaRPr sz="1600">
              <a:solidFill>
                <a:srgbClr val="F5F0F0"/>
              </a:solidFill>
              <a:highlight>
                <a:srgbClr val="09151A"/>
              </a:highlight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1575" y="1422763"/>
            <a:ext cx="4354326" cy="2426775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8"/>
          <p:cNvSpPr txBox="1"/>
          <p:nvPr/>
        </p:nvSpPr>
        <p:spPr>
          <a:xfrm>
            <a:off x="485625" y="3934425"/>
            <a:ext cx="3627300" cy="88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128" name="Google Shape;128;p28"/>
          <p:cNvSpPr txBox="1"/>
          <p:nvPr/>
        </p:nvSpPr>
        <p:spPr>
          <a:xfrm>
            <a:off x="247825" y="771900"/>
            <a:ext cx="4281300" cy="397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Источник “Yмхэй”. Находится на самом севере Баргузинской долины. Показан для лечения болезней костно-мышечной системы.</a:t>
            </a:r>
            <a:endParaRPr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Источник “Кучигер”. Выходит у подножия Баргузинского хребта. Лечит болезни кожи, мышц, сухожилий, а также последствия травм периферической нервной системы.</a:t>
            </a:r>
            <a:endParaRPr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Источник “Ута-Булаг”.</a:t>
            </a:r>
            <a:r>
              <a:rPr lang="ru">
                <a:solidFill>
                  <a:schemeClr val="lt1"/>
                </a:solidFill>
                <a:highlight>
                  <a:srgbClr val="09151A"/>
                </a:highlight>
                <a:latin typeface="Merriweather"/>
                <a:ea typeface="Merriweather"/>
                <a:cs typeface="Merriweather"/>
                <a:sym typeface="Merriweather"/>
              </a:rPr>
              <a:t> Mecтнocть c apшaнaми pacпoлaгaeтcя в oтpoгax Xaмap-Дaбaнa, нeпoдaлeкy oт ceлa Kлючи. Здecь бьют 16 ключeй, пpичeм вoдa в кaждoм из ниx пoмoгaeт пpи oпpeдeлённoй гpyппe зaбoлeвaний.</a:t>
            </a:r>
            <a:endParaRPr>
              <a:solidFill>
                <a:schemeClr val="lt1"/>
              </a:solidFill>
              <a:highlight>
                <a:srgbClr val="09151A"/>
              </a:highlight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129" name="Google Shape;129;p28"/>
          <p:cNvSpPr txBox="1"/>
          <p:nvPr/>
        </p:nvSpPr>
        <p:spPr>
          <a:xfrm>
            <a:off x="4621575" y="3978425"/>
            <a:ext cx="4552200" cy="108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350">
                <a:solidFill>
                  <a:schemeClr val="lt1"/>
                </a:solidFill>
                <a:highlight>
                  <a:schemeClr val="dk2"/>
                </a:highlight>
                <a:latin typeface="Merriweather"/>
                <a:ea typeface="Merriweather"/>
                <a:cs typeface="Merriweather"/>
                <a:sym typeface="Merriweather"/>
              </a:rPr>
              <a:t> </a:t>
            </a:r>
            <a:r>
              <a:rPr lang="ru">
                <a:solidFill>
                  <a:schemeClr val="lt1"/>
                </a:solidFill>
                <a:highlight>
                  <a:srgbClr val="09151A"/>
                </a:highlight>
                <a:latin typeface="Merriweather"/>
                <a:ea typeface="Merriweather"/>
                <a:cs typeface="Merriweather"/>
                <a:sym typeface="Merriweather"/>
              </a:rPr>
              <a:t>Утa-Бyлaг, или Янгaжинcкий apшaн</a:t>
            </a:r>
            <a:endParaRPr>
              <a:solidFill>
                <a:schemeClr val="lt1"/>
              </a:solidFill>
              <a:highlight>
                <a:srgbClr val="09151A"/>
              </a:highlight>
              <a:latin typeface="Merriweather"/>
              <a:ea typeface="Merriweather"/>
              <a:cs typeface="Merriweather"/>
              <a:sym typeface="Merriweather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highlight>
                <a:srgbClr val="09151A"/>
              </a:highlight>
              <a:latin typeface="Merriweather"/>
              <a:ea typeface="Merriweather"/>
              <a:cs typeface="Merriweather"/>
              <a:sym typeface="Merriweather"/>
            </a:endParaRPr>
          </a:p>
        </p:txBody>
      </p:sp>
      <p:sp>
        <p:nvSpPr>
          <p:cNvPr id="130" name="Google Shape;130;p28"/>
          <p:cNvSpPr/>
          <p:nvPr/>
        </p:nvSpPr>
        <p:spPr>
          <a:xfrm>
            <a:off x="8014998" y="4746009"/>
            <a:ext cx="1049700" cy="397500"/>
          </a:xfrm>
          <a:prstGeom prst="rect">
            <a:avLst/>
          </a:prstGeom>
          <a:solidFill>
            <a:srgbClr val="09151C"/>
          </a:solidFill>
          <a:ln w="12700" cap="flat" cmpd="sng">
            <a:solidFill>
              <a:srgbClr val="09151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7150" tIns="28575" rIns="57150" bIns="285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28"/>
          <p:cNvSpPr txBox="1"/>
          <p:nvPr/>
        </p:nvSpPr>
        <p:spPr>
          <a:xfrm>
            <a:off x="2110925" y="267575"/>
            <a:ext cx="5658900" cy="594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Целебные источники в Бурятии:</a:t>
            </a:r>
            <a:endParaRPr sz="1700"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31"/>
          <p:cNvSpPr/>
          <p:nvPr/>
        </p:nvSpPr>
        <p:spPr>
          <a:xfrm>
            <a:off x="8025848" y="4742534"/>
            <a:ext cx="1049700" cy="397500"/>
          </a:xfrm>
          <a:prstGeom prst="rect">
            <a:avLst/>
          </a:prstGeom>
          <a:solidFill>
            <a:srgbClr val="09151C"/>
          </a:solidFill>
          <a:ln w="12700" cap="flat" cmpd="sng">
            <a:solidFill>
              <a:srgbClr val="09151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7150" tIns="28575" rIns="57150" bIns="285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4" name="Google Shape;164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53600" y="462075"/>
            <a:ext cx="6236800" cy="3508200"/>
          </a:xfrm>
          <a:prstGeom prst="rect">
            <a:avLst/>
          </a:prstGeom>
          <a:solidFill>
            <a:srgbClr val="09151C"/>
          </a:solidFill>
          <a:ln w="12700" cap="flat" cmpd="sng">
            <a:solidFill>
              <a:srgbClr val="09151B"/>
            </a:solidFill>
            <a:prstDash val="solid"/>
            <a:miter lim="8000"/>
            <a:headEnd type="none" w="sm" len="sm"/>
            <a:tailEnd type="none" w="sm" len="sm"/>
          </a:ln>
        </p:spPr>
      </p:pic>
      <p:sp>
        <p:nvSpPr>
          <p:cNvPr id="165" name="Google Shape;165;p31"/>
          <p:cNvSpPr txBox="1"/>
          <p:nvPr/>
        </p:nvSpPr>
        <p:spPr>
          <a:xfrm>
            <a:off x="3041850" y="4363025"/>
            <a:ext cx="3779400" cy="77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Фильм Солбона Лыгденова “Булаг” 2013год</a:t>
            </a:r>
            <a:endParaRPr sz="1600"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34"/>
          <p:cNvSpPr/>
          <p:nvPr/>
        </p:nvSpPr>
        <p:spPr>
          <a:xfrm>
            <a:off x="8025848" y="4742534"/>
            <a:ext cx="1049700" cy="397500"/>
          </a:xfrm>
          <a:prstGeom prst="rect">
            <a:avLst/>
          </a:prstGeom>
          <a:solidFill>
            <a:srgbClr val="09151C"/>
          </a:solidFill>
          <a:ln w="12700" cap="flat" cmpd="sng">
            <a:solidFill>
              <a:srgbClr val="09151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7150" tIns="28575" rIns="57150" bIns="2857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7" name="Google Shape;187;p34"/>
          <p:cNvSpPr txBox="1"/>
          <p:nvPr/>
        </p:nvSpPr>
        <p:spPr>
          <a:xfrm>
            <a:off x="2580000" y="327075"/>
            <a:ext cx="3984000" cy="49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" sz="1700">
                <a:solidFill>
                  <a:schemeClr val="lt1"/>
                </a:solidFill>
                <a:latin typeface="Merriweather"/>
                <a:ea typeface="Merriweather"/>
                <a:cs typeface="Merriweather"/>
                <a:sym typeface="Merriweather"/>
              </a:rPr>
              <a:t>Поверья связанные с водой:</a:t>
            </a:r>
            <a:endParaRPr sz="1700">
              <a:solidFill>
                <a:schemeClr val="lt1"/>
              </a:solidFill>
              <a:latin typeface="Merriweather"/>
              <a:ea typeface="Merriweather"/>
              <a:cs typeface="Merriweather"/>
              <a:sym typeface="Merriweather"/>
            </a:endParaRPr>
          </a:p>
        </p:txBody>
      </p:sp>
      <p:pic>
        <p:nvPicPr>
          <p:cNvPr id="188" name="Google Shape;188;p3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30850" y="1189246"/>
            <a:ext cx="7095000" cy="3362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421</Words>
  <Application>Microsoft Office PowerPoint</Application>
  <PresentationFormat>Экран (16:9)</PresentationFormat>
  <Paragraphs>49</Paragraphs>
  <Slides>12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Calibri</vt:lpstr>
      <vt:lpstr>Merriweather</vt:lpstr>
      <vt:lpstr>Arial</vt:lpstr>
      <vt:lpstr>Times New Roman</vt:lpstr>
      <vt:lpstr>Simple Light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Admin</cp:lastModifiedBy>
  <cp:revision>5</cp:revision>
  <dcterms:modified xsi:type="dcterms:W3CDTF">2025-02-25T02:31:45Z</dcterms:modified>
</cp:coreProperties>
</file>