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Override2.xml" ContentType="application/vnd.openxmlformats-officedocument.themeOverrid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697" r:id="rId5"/>
  </p:sldMasterIdLst>
  <p:notesMasterIdLst>
    <p:notesMasterId r:id="rId42"/>
  </p:notesMasterIdLst>
  <p:sldIdLst>
    <p:sldId id="256" r:id="rId6"/>
    <p:sldId id="304" r:id="rId7"/>
    <p:sldId id="257" r:id="rId8"/>
    <p:sldId id="267" r:id="rId9"/>
    <p:sldId id="259" r:id="rId10"/>
    <p:sldId id="260" r:id="rId11"/>
    <p:sldId id="261" r:id="rId12"/>
    <p:sldId id="299" r:id="rId13"/>
    <p:sldId id="283" r:id="rId14"/>
    <p:sldId id="284" r:id="rId15"/>
    <p:sldId id="281" r:id="rId16"/>
    <p:sldId id="268" r:id="rId17"/>
    <p:sldId id="285" r:id="rId18"/>
    <p:sldId id="286" r:id="rId19"/>
    <p:sldId id="269" r:id="rId20"/>
    <p:sldId id="300" r:id="rId21"/>
    <p:sldId id="273" r:id="rId22"/>
    <p:sldId id="287" r:id="rId23"/>
    <p:sldId id="270" r:id="rId24"/>
    <p:sldId id="275" r:id="rId25"/>
    <p:sldId id="288" r:id="rId26"/>
    <p:sldId id="303" r:id="rId27"/>
    <p:sldId id="301" r:id="rId28"/>
    <p:sldId id="276" r:id="rId29"/>
    <p:sldId id="289" r:id="rId30"/>
    <p:sldId id="277" r:id="rId31"/>
    <p:sldId id="290" r:id="rId32"/>
    <p:sldId id="302" r:id="rId33"/>
    <p:sldId id="292" r:id="rId34"/>
    <p:sldId id="278" r:id="rId35"/>
    <p:sldId id="279" r:id="rId36"/>
    <p:sldId id="280" r:id="rId37"/>
    <p:sldId id="293" r:id="rId38"/>
    <p:sldId id="294" r:id="rId39"/>
    <p:sldId id="295" r:id="rId40"/>
    <p:sldId id="282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33FF"/>
    <a:srgbClr val="000000"/>
    <a:srgbClr val="FF6600"/>
    <a:srgbClr val="FF33CC"/>
    <a:srgbClr val="525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241" autoAdjust="0"/>
  </p:normalViewPr>
  <p:slideViewPr>
    <p:cSldViewPr>
      <p:cViewPr varScale="1">
        <p:scale>
          <a:sx n="94" d="100"/>
          <a:sy n="94" d="100"/>
        </p:scale>
        <p:origin x="-4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52E7E7-513B-4524-81F5-0ECFDD5A74D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06E8C4-C947-4722-B995-5D94A05E2DD5}">
      <dgm:prSet phldrT="[Текст]" phldr="1"/>
      <dgm:spPr/>
      <dgm:t>
        <a:bodyPr/>
        <a:lstStyle/>
        <a:p>
          <a:endParaRPr lang="ru-RU" dirty="0"/>
        </a:p>
      </dgm:t>
    </dgm:pt>
    <dgm:pt modelId="{76CBED27-4888-4141-85E3-B254FCDAA3FD}" type="parTrans" cxnId="{9FBCACC9-87CD-4D02-9ADC-1395C1F45822}">
      <dgm:prSet/>
      <dgm:spPr/>
      <dgm:t>
        <a:bodyPr/>
        <a:lstStyle/>
        <a:p>
          <a:endParaRPr lang="ru-RU"/>
        </a:p>
      </dgm:t>
    </dgm:pt>
    <dgm:pt modelId="{47B410C9-5B52-4585-A372-1C815FD234C5}" type="sibTrans" cxnId="{9FBCACC9-87CD-4D02-9ADC-1395C1F45822}">
      <dgm:prSet/>
      <dgm:spPr/>
      <dgm:t>
        <a:bodyPr/>
        <a:lstStyle/>
        <a:p>
          <a:endParaRPr lang="ru-RU"/>
        </a:p>
      </dgm:t>
    </dgm:pt>
    <dgm:pt modelId="{489D67C0-2B36-49B7-BDFB-931AD672A110}">
      <dgm:prSet phldrT="[Текст]" phldr="1"/>
      <dgm:spPr/>
      <dgm:t>
        <a:bodyPr/>
        <a:lstStyle/>
        <a:p>
          <a:endParaRPr lang="ru-RU" dirty="0"/>
        </a:p>
      </dgm:t>
    </dgm:pt>
    <dgm:pt modelId="{B60BCAF1-1189-40DB-BD7E-FB76BAB13B56}" type="parTrans" cxnId="{53CAA5B4-7633-4BD4-877B-A37E797D5175}">
      <dgm:prSet/>
      <dgm:spPr/>
      <dgm:t>
        <a:bodyPr/>
        <a:lstStyle/>
        <a:p>
          <a:endParaRPr lang="ru-RU"/>
        </a:p>
      </dgm:t>
    </dgm:pt>
    <dgm:pt modelId="{30AF2D44-2B47-44DC-B31B-971F3462A04A}" type="sibTrans" cxnId="{53CAA5B4-7633-4BD4-877B-A37E797D5175}">
      <dgm:prSet/>
      <dgm:spPr/>
      <dgm:t>
        <a:bodyPr/>
        <a:lstStyle/>
        <a:p>
          <a:endParaRPr lang="ru-RU"/>
        </a:p>
      </dgm:t>
    </dgm:pt>
    <dgm:pt modelId="{A2CA8219-E214-4A24-8246-C6A68589629F}">
      <dgm:prSet phldrT="[Текст]" phldr="1"/>
      <dgm:spPr/>
      <dgm:t>
        <a:bodyPr/>
        <a:lstStyle/>
        <a:p>
          <a:endParaRPr lang="ru-RU" dirty="0"/>
        </a:p>
      </dgm:t>
    </dgm:pt>
    <dgm:pt modelId="{C3059A44-FA6F-40E5-85BC-8A22E6ED7288}" type="parTrans" cxnId="{551A24BD-E1EE-4EEC-B8E2-040E4A19C69E}">
      <dgm:prSet/>
      <dgm:spPr/>
      <dgm:t>
        <a:bodyPr/>
        <a:lstStyle/>
        <a:p>
          <a:endParaRPr lang="ru-RU"/>
        </a:p>
      </dgm:t>
    </dgm:pt>
    <dgm:pt modelId="{FE1C876F-6508-43E9-9A0C-D8155EBC5AED}" type="sibTrans" cxnId="{551A24BD-E1EE-4EEC-B8E2-040E4A19C69E}">
      <dgm:prSet/>
      <dgm:spPr/>
      <dgm:t>
        <a:bodyPr/>
        <a:lstStyle/>
        <a:p>
          <a:endParaRPr lang="ru-RU"/>
        </a:p>
      </dgm:t>
    </dgm:pt>
    <dgm:pt modelId="{2B1DFF3A-DF3D-4CF3-96B4-E9795EA88B87}">
      <dgm:prSet custT="1"/>
      <dgm:spPr/>
      <dgm:t>
        <a:bodyPr/>
        <a:lstStyle/>
        <a:p>
          <a:r>
            <a:rPr lang="ru-RU" sz="3200" i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рефлексия настроения и эмоционального состояния</a:t>
          </a:r>
          <a:endParaRPr lang="ru-RU" sz="3200" i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D367B8-31FD-47A1-8327-280FEE6EA826}" type="parTrans" cxnId="{8B2C494E-947D-43A8-AC4D-7A07FA88111F}">
      <dgm:prSet/>
      <dgm:spPr/>
      <dgm:t>
        <a:bodyPr/>
        <a:lstStyle/>
        <a:p>
          <a:endParaRPr lang="ru-RU"/>
        </a:p>
      </dgm:t>
    </dgm:pt>
    <dgm:pt modelId="{FC375B50-A116-44FD-94BE-A79708D3DF8D}" type="sibTrans" cxnId="{8B2C494E-947D-43A8-AC4D-7A07FA88111F}">
      <dgm:prSet/>
      <dgm:spPr/>
      <dgm:t>
        <a:bodyPr/>
        <a:lstStyle/>
        <a:p>
          <a:endParaRPr lang="ru-RU"/>
        </a:p>
      </dgm:t>
    </dgm:pt>
    <dgm:pt modelId="{0D674035-3C79-4534-BD45-38572B42DC43}">
      <dgm:prSet custT="1"/>
      <dgm:spPr/>
      <dgm:t>
        <a:bodyPr/>
        <a:lstStyle/>
        <a:p>
          <a:endParaRPr lang="ru-RU" sz="2800" i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36C337-29A6-4F17-B685-1DB68673BA8C}" type="parTrans" cxnId="{2819D632-4F62-4EEF-91A4-D79920A5420E}">
      <dgm:prSet/>
      <dgm:spPr/>
      <dgm:t>
        <a:bodyPr/>
        <a:lstStyle/>
        <a:p>
          <a:endParaRPr lang="ru-RU"/>
        </a:p>
      </dgm:t>
    </dgm:pt>
    <dgm:pt modelId="{D953DE95-85D4-444F-88B4-6E1A619E87A0}" type="sibTrans" cxnId="{2819D632-4F62-4EEF-91A4-D79920A5420E}">
      <dgm:prSet/>
      <dgm:spPr/>
      <dgm:t>
        <a:bodyPr/>
        <a:lstStyle/>
        <a:p>
          <a:endParaRPr lang="ru-RU"/>
        </a:p>
      </dgm:t>
    </dgm:pt>
    <dgm:pt modelId="{685210EC-25A7-4704-ABBC-35C48F6190C8}">
      <dgm:prSet custT="1"/>
      <dgm:spPr/>
      <dgm:t>
        <a:bodyPr/>
        <a:lstStyle/>
        <a:p>
          <a:r>
            <a:rPr lang="ru-RU" sz="32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рефлексия деятельности </a:t>
          </a:r>
          <a:endParaRPr lang="ru-RU" sz="2500" dirty="0">
            <a:solidFill>
              <a:srgbClr val="7030A0"/>
            </a:solidFill>
          </a:endParaRPr>
        </a:p>
      </dgm:t>
    </dgm:pt>
    <dgm:pt modelId="{F5E19F3E-5271-4CE8-B467-4DEAEA4CB581}" type="parTrans" cxnId="{DB323D73-D602-4F3A-AB2A-5B35F3861556}">
      <dgm:prSet/>
      <dgm:spPr/>
      <dgm:t>
        <a:bodyPr/>
        <a:lstStyle/>
        <a:p>
          <a:endParaRPr lang="ru-RU"/>
        </a:p>
      </dgm:t>
    </dgm:pt>
    <dgm:pt modelId="{A9BF226C-2A7E-4E0A-821A-2773C090E7C1}" type="sibTrans" cxnId="{DB323D73-D602-4F3A-AB2A-5B35F3861556}">
      <dgm:prSet/>
      <dgm:spPr/>
      <dgm:t>
        <a:bodyPr/>
        <a:lstStyle/>
        <a:p>
          <a:endParaRPr lang="ru-RU"/>
        </a:p>
      </dgm:t>
    </dgm:pt>
    <dgm:pt modelId="{38FC6924-F4E0-4E94-8799-A191458C788B}">
      <dgm:prSet custT="1"/>
      <dgm:spPr/>
      <dgm:t>
        <a:bodyPr/>
        <a:lstStyle/>
        <a:p>
          <a:r>
            <a:rPr lang="ru-RU" sz="3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рефлексия содержания учебного материала</a:t>
          </a:r>
          <a:endParaRPr lang="ru-RU" sz="2700" dirty="0">
            <a:solidFill>
              <a:srgbClr val="7030A0"/>
            </a:solidFill>
          </a:endParaRPr>
        </a:p>
      </dgm:t>
    </dgm:pt>
    <dgm:pt modelId="{6C43F894-6769-406F-AF03-4349ED771E6B}" type="parTrans" cxnId="{B193F546-F925-44E7-BD47-16CFFF8D66DF}">
      <dgm:prSet/>
      <dgm:spPr/>
      <dgm:t>
        <a:bodyPr/>
        <a:lstStyle/>
        <a:p>
          <a:endParaRPr lang="ru-RU"/>
        </a:p>
      </dgm:t>
    </dgm:pt>
    <dgm:pt modelId="{9EBAC633-1F92-4DA1-B4AE-B46DF084283D}" type="sibTrans" cxnId="{B193F546-F925-44E7-BD47-16CFFF8D66DF}">
      <dgm:prSet/>
      <dgm:spPr/>
      <dgm:t>
        <a:bodyPr/>
        <a:lstStyle/>
        <a:p>
          <a:endParaRPr lang="ru-RU"/>
        </a:p>
      </dgm:t>
    </dgm:pt>
    <dgm:pt modelId="{44691CBF-E5AB-4D39-9BAA-49E23FC1A407}">
      <dgm:prSet custT="1"/>
      <dgm:spPr/>
      <dgm:t>
        <a:bodyPr/>
        <a:lstStyle/>
        <a:p>
          <a:endParaRPr lang="ru-RU" sz="3200" i="0" dirty="0">
            <a:latin typeface="Times New Roman" pitchFamily="18" charset="0"/>
            <a:cs typeface="Times New Roman" pitchFamily="18" charset="0"/>
          </a:endParaRPr>
        </a:p>
      </dgm:t>
    </dgm:pt>
    <dgm:pt modelId="{88AD6A5B-6AA3-4E5F-9FC2-10C63735F0D3}" type="parTrans" cxnId="{7E7F7675-0645-4FC9-BCCC-E3B4A2E3A182}">
      <dgm:prSet/>
      <dgm:spPr/>
      <dgm:t>
        <a:bodyPr/>
        <a:lstStyle/>
        <a:p>
          <a:endParaRPr lang="ru-RU"/>
        </a:p>
      </dgm:t>
    </dgm:pt>
    <dgm:pt modelId="{A743AB07-AF8E-49C8-A94C-D19D892250BC}" type="sibTrans" cxnId="{7E7F7675-0645-4FC9-BCCC-E3B4A2E3A182}">
      <dgm:prSet/>
      <dgm:spPr/>
      <dgm:t>
        <a:bodyPr/>
        <a:lstStyle/>
        <a:p>
          <a:endParaRPr lang="ru-RU"/>
        </a:p>
      </dgm:t>
    </dgm:pt>
    <dgm:pt modelId="{C9107EB1-F95A-44DA-829E-B1F32031871C}" type="pres">
      <dgm:prSet presAssocID="{2F52E7E7-513B-4524-81F5-0ECFDD5A74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75E0A2-86AA-44AE-B619-1845B8497F08}" type="pres">
      <dgm:prSet presAssocID="{9006E8C4-C947-4722-B995-5D94A05E2DD5}" presName="composite" presStyleCnt="0"/>
      <dgm:spPr/>
    </dgm:pt>
    <dgm:pt modelId="{D203DE50-1D99-4FD3-A9FA-7368007175EF}" type="pres">
      <dgm:prSet presAssocID="{9006E8C4-C947-4722-B995-5D94A05E2DD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75D1B-669A-4B35-BFB0-B147020ED90E}" type="pres">
      <dgm:prSet presAssocID="{9006E8C4-C947-4722-B995-5D94A05E2DD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6CAF8E-286F-4311-8770-C774AA37D4B7}" type="pres">
      <dgm:prSet presAssocID="{47B410C9-5B52-4585-A372-1C815FD234C5}" presName="sp" presStyleCnt="0"/>
      <dgm:spPr/>
    </dgm:pt>
    <dgm:pt modelId="{0A9904B4-FC8D-489B-887B-3476A8D3E5D6}" type="pres">
      <dgm:prSet presAssocID="{489D67C0-2B36-49B7-BDFB-931AD672A110}" presName="composite" presStyleCnt="0"/>
      <dgm:spPr/>
    </dgm:pt>
    <dgm:pt modelId="{8A2FC5F7-8E21-45F9-A0B0-187F2798D54E}" type="pres">
      <dgm:prSet presAssocID="{489D67C0-2B36-49B7-BDFB-931AD672A11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057E0-E7CA-4DFB-8427-021A1629EC65}" type="pres">
      <dgm:prSet presAssocID="{489D67C0-2B36-49B7-BDFB-931AD672A11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36610E-D154-4374-AC87-37E8D76B0714}" type="pres">
      <dgm:prSet presAssocID="{30AF2D44-2B47-44DC-B31B-971F3462A04A}" presName="sp" presStyleCnt="0"/>
      <dgm:spPr/>
    </dgm:pt>
    <dgm:pt modelId="{5BA73EAE-F168-44AE-905F-451BA8B18194}" type="pres">
      <dgm:prSet presAssocID="{A2CA8219-E214-4A24-8246-C6A68589629F}" presName="composite" presStyleCnt="0"/>
      <dgm:spPr/>
    </dgm:pt>
    <dgm:pt modelId="{7915D8BE-AA27-4191-92FD-C214B77BE2D4}" type="pres">
      <dgm:prSet presAssocID="{A2CA8219-E214-4A24-8246-C6A6858962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A5FC1-790F-4392-A503-B3C074134302}" type="pres">
      <dgm:prSet presAssocID="{A2CA8219-E214-4A24-8246-C6A68589629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19D632-4F62-4EEF-91A4-D79920A5420E}" srcId="{9006E8C4-C947-4722-B995-5D94A05E2DD5}" destId="{0D674035-3C79-4534-BD45-38572B42DC43}" srcOrd="2" destOrd="0" parTransId="{D536C337-29A6-4F17-B685-1DB68673BA8C}" sibTransId="{D953DE95-85D4-444F-88B4-6E1A619E87A0}"/>
    <dgm:cxn modelId="{688B86A2-0580-45EF-B001-9D53D0DE12BC}" type="presOf" srcId="{0D674035-3C79-4534-BD45-38572B42DC43}" destId="{D0875D1B-669A-4B35-BFB0-B147020ED90E}" srcOrd="0" destOrd="2" presId="urn:microsoft.com/office/officeart/2005/8/layout/chevron2"/>
    <dgm:cxn modelId="{3CEC8E2C-DD12-40AD-9564-727EB73D9DC6}" type="presOf" srcId="{44691CBF-E5AB-4D39-9BAA-49E23FC1A407}" destId="{D0875D1B-669A-4B35-BFB0-B147020ED90E}" srcOrd="0" destOrd="0" presId="urn:microsoft.com/office/officeart/2005/8/layout/chevron2"/>
    <dgm:cxn modelId="{40D5AE68-EB62-48AC-A61B-5BC9005F448C}" type="presOf" srcId="{9006E8C4-C947-4722-B995-5D94A05E2DD5}" destId="{D203DE50-1D99-4FD3-A9FA-7368007175EF}" srcOrd="0" destOrd="0" presId="urn:microsoft.com/office/officeart/2005/8/layout/chevron2"/>
    <dgm:cxn modelId="{1C3D9724-456A-4198-B0FB-94CB1FC451B4}" type="presOf" srcId="{A2CA8219-E214-4A24-8246-C6A68589629F}" destId="{7915D8BE-AA27-4191-92FD-C214B77BE2D4}" srcOrd="0" destOrd="0" presId="urn:microsoft.com/office/officeart/2005/8/layout/chevron2"/>
    <dgm:cxn modelId="{551A24BD-E1EE-4EEC-B8E2-040E4A19C69E}" srcId="{2F52E7E7-513B-4524-81F5-0ECFDD5A74D6}" destId="{A2CA8219-E214-4A24-8246-C6A68589629F}" srcOrd="2" destOrd="0" parTransId="{C3059A44-FA6F-40E5-85BC-8A22E6ED7288}" sibTransId="{FE1C876F-6508-43E9-9A0C-D8155EBC5AED}"/>
    <dgm:cxn modelId="{3FBCB9DF-C8C7-4DA2-8101-B407071B2DE4}" type="presOf" srcId="{2F52E7E7-513B-4524-81F5-0ECFDD5A74D6}" destId="{C9107EB1-F95A-44DA-829E-B1F32031871C}" srcOrd="0" destOrd="0" presId="urn:microsoft.com/office/officeart/2005/8/layout/chevron2"/>
    <dgm:cxn modelId="{EB0A4CF9-0B67-49D1-8851-7C08686AE104}" type="presOf" srcId="{685210EC-25A7-4704-ABBC-35C48F6190C8}" destId="{3EC057E0-E7CA-4DFB-8427-021A1629EC65}" srcOrd="0" destOrd="0" presId="urn:microsoft.com/office/officeart/2005/8/layout/chevron2"/>
    <dgm:cxn modelId="{9FBCACC9-87CD-4D02-9ADC-1395C1F45822}" srcId="{2F52E7E7-513B-4524-81F5-0ECFDD5A74D6}" destId="{9006E8C4-C947-4722-B995-5D94A05E2DD5}" srcOrd="0" destOrd="0" parTransId="{76CBED27-4888-4141-85E3-B254FCDAA3FD}" sibTransId="{47B410C9-5B52-4585-A372-1C815FD234C5}"/>
    <dgm:cxn modelId="{7E7F7675-0645-4FC9-BCCC-E3B4A2E3A182}" srcId="{9006E8C4-C947-4722-B995-5D94A05E2DD5}" destId="{44691CBF-E5AB-4D39-9BAA-49E23FC1A407}" srcOrd="0" destOrd="0" parTransId="{88AD6A5B-6AA3-4E5F-9FC2-10C63735F0D3}" sibTransId="{A743AB07-AF8E-49C8-A94C-D19D892250BC}"/>
    <dgm:cxn modelId="{8B2C494E-947D-43A8-AC4D-7A07FA88111F}" srcId="{9006E8C4-C947-4722-B995-5D94A05E2DD5}" destId="{2B1DFF3A-DF3D-4CF3-96B4-E9795EA88B87}" srcOrd="1" destOrd="0" parTransId="{0FD367B8-31FD-47A1-8327-280FEE6EA826}" sibTransId="{FC375B50-A116-44FD-94BE-A79708D3DF8D}"/>
    <dgm:cxn modelId="{DB323D73-D602-4F3A-AB2A-5B35F3861556}" srcId="{489D67C0-2B36-49B7-BDFB-931AD672A110}" destId="{685210EC-25A7-4704-ABBC-35C48F6190C8}" srcOrd="0" destOrd="0" parTransId="{F5E19F3E-5271-4CE8-B467-4DEAEA4CB581}" sibTransId="{A9BF226C-2A7E-4E0A-821A-2773C090E7C1}"/>
    <dgm:cxn modelId="{F3D5657B-EBB3-42BA-A4F5-CA82F41B9788}" type="presOf" srcId="{38FC6924-F4E0-4E94-8799-A191458C788B}" destId="{2B6A5FC1-790F-4392-A503-B3C074134302}" srcOrd="0" destOrd="0" presId="urn:microsoft.com/office/officeart/2005/8/layout/chevron2"/>
    <dgm:cxn modelId="{108B86B0-E9EC-4A3E-AE81-8A2805868F21}" type="presOf" srcId="{2B1DFF3A-DF3D-4CF3-96B4-E9795EA88B87}" destId="{D0875D1B-669A-4B35-BFB0-B147020ED90E}" srcOrd="0" destOrd="1" presId="urn:microsoft.com/office/officeart/2005/8/layout/chevron2"/>
    <dgm:cxn modelId="{53CAA5B4-7633-4BD4-877B-A37E797D5175}" srcId="{2F52E7E7-513B-4524-81F5-0ECFDD5A74D6}" destId="{489D67C0-2B36-49B7-BDFB-931AD672A110}" srcOrd="1" destOrd="0" parTransId="{B60BCAF1-1189-40DB-BD7E-FB76BAB13B56}" sibTransId="{30AF2D44-2B47-44DC-B31B-971F3462A04A}"/>
    <dgm:cxn modelId="{B5C5731A-EB18-4602-ACEC-4E17C82DBA0B}" type="presOf" srcId="{489D67C0-2B36-49B7-BDFB-931AD672A110}" destId="{8A2FC5F7-8E21-45F9-A0B0-187F2798D54E}" srcOrd="0" destOrd="0" presId="urn:microsoft.com/office/officeart/2005/8/layout/chevron2"/>
    <dgm:cxn modelId="{B193F546-F925-44E7-BD47-16CFFF8D66DF}" srcId="{A2CA8219-E214-4A24-8246-C6A68589629F}" destId="{38FC6924-F4E0-4E94-8799-A191458C788B}" srcOrd="0" destOrd="0" parTransId="{6C43F894-6769-406F-AF03-4349ED771E6B}" sibTransId="{9EBAC633-1F92-4DA1-B4AE-B46DF084283D}"/>
    <dgm:cxn modelId="{CA446BAA-DEC8-4D87-9F78-93B408796CC1}" type="presParOf" srcId="{C9107EB1-F95A-44DA-829E-B1F32031871C}" destId="{0F75E0A2-86AA-44AE-B619-1845B8497F08}" srcOrd="0" destOrd="0" presId="urn:microsoft.com/office/officeart/2005/8/layout/chevron2"/>
    <dgm:cxn modelId="{6527E6EC-3EC6-4180-9B47-DCFE3EBF5DFC}" type="presParOf" srcId="{0F75E0A2-86AA-44AE-B619-1845B8497F08}" destId="{D203DE50-1D99-4FD3-A9FA-7368007175EF}" srcOrd="0" destOrd="0" presId="urn:microsoft.com/office/officeart/2005/8/layout/chevron2"/>
    <dgm:cxn modelId="{F1D76764-7F77-48B8-B12B-CA3186ED8633}" type="presParOf" srcId="{0F75E0A2-86AA-44AE-B619-1845B8497F08}" destId="{D0875D1B-669A-4B35-BFB0-B147020ED90E}" srcOrd="1" destOrd="0" presId="urn:microsoft.com/office/officeart/2005/8/layout/chevron2"/>
    <dgm:cxn modelId="{39DCB846-3528-4A86-B41D-EC008D60A278}" type="presParOf" srcId="{C9107EB1-F95A-44DA-829E-B1F32031871C}" destId="{C66CAF8E-286F-4311-8770-C774AA37D4B7}" srcOrd="1" destOrd="0" presId="urn:microsoft.com/office/officeart/2005/8/layout/chevron2"/>
    <dgm:cxn modelId="{900E1B48-C41A-491C-874B-AF9D068F16BD}" type="presParOf" srcId="{C9107EB1-F95A-44DA-829E-B1F32031871C}" destId="{0A9904B4-FC8D-489B-887B-3476A8D3E5D6}" srcOrd="2" destOrd="0" presId="urn:microsoft.com/office/officeart/2005/8/layout/chevron2"/>
    <dgm:cxn modelId="{10E47B10-EEEB-4E87-AD6F-C93C0CF8E1DD}" type="presParOf" srcId="{0A9904B4-FC8D-489B-887B-3476A8D3E5D6}" destId="{8A2FC5F7-8E21-45F9-A0B0-187F2798D54E}" srcOrd="0" destOrd="0" presId="urn:microsoft.com/office/officeart/2005/8/layout/chevron2"/>
    <dgm:cxn modelId="{A71C6B16-5F66-4598-8DCA-266D129ED038}" type="presParOf" srcId="{0A9904B4-FC8D-489B-887B-3476A8D3E5D6}" destId="{3EC057E0-E7CA-4DFB-8427-021A1629EC65}" srcOrd="1" destOrd="0" presId="urn:microsoft.com/office/officeart/2005/8/layout/chevron2"/>
    <dgm:cxn modelId="{92BB1F6E-378B-4537-AB85-ADB682DAC8E2}" type="presParOf" srcId="{C9107EB1-F95A-44DA-829E-B1F32031871C}" destId="{AB36610E-D154-4374-AC87-37E8D76B0714}" srcOrd="3" destOrd="0" presId="urn:microsoft.com/office/officeart/2005/8/layout/chevron2"/>
    <dgm:cxn modelId="{C1785373-4E35-491E-802C-C4C9129E3985}" type="presParOf" srcId="{C9107EB1-F95A-44DA-829E-B1F32031871C}" destId="{5BA73EAE-F168-44AE-905F-451BA8B18194}" srcOrd="4" destOrd="0" presId="urn:microsoft.com/office/officeart/2005/8/layout/chevron2"/>
    <dgm:cxn modelId="{D1FFA7B5-AA87-4A2E-B945-1F4F5D3211DF}" type="presParOf" srcId="{5BA73EAE-F168-44AE-905F-451BA8B18194}" destId="{7915D8BE-AA27-4191-92FD-C214B77BE2D4}" srcOrd="0" destOrd="0" presId="urn:microsoft.com/office/officeart/2005/8/layout/chevron2"/>
    <dgm:cxn modelId="{D7C87F73-8DBD-4E8E-A330-C61C67D64D15}" type="presParOf" srcId="{5BA73EAE-F168-44AE-905F-451BA8B18194}" destId="{2B6A5FC1-790F-4392-A503-B3C07413430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03DE50-1D99-4FD3-A9FA-7368007175EF}">
      <dsp:nvSpPr>
        <dsp:cNvPr id="0" name=""/>
        <dsp:cNvSpPr/>
      </dsp:nvSpPr>
      <dsp:spPr>
        <a:xfrm rot="5400000">
          <a:off x="-245395" y="248052"/>
          <a:ext cx="1635968" cy="11451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1" y="575246"/>
        <a:ext cx="1145177" cy="490791"/>
      </dsp:txXfrm>
    </dsp:sp>
    <dsp:sp modelId="{D0875D1B-669A-4B35-BFB0-B147020ED90E}">
      <dsp:nvSpPr>
        <dsp:cNvPr id="0" name=""/>
        <dsp:cNvSpPr/>
      </dsp:nvSpPr>
      <dsp:spPr>
        <a:xfrm rot="5400000">
          <a:off x="4155699" y="-3007863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i="0" kern="1200" dirty="0"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i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рефлексия настроения и эмоционального состояния</a:t>
          </a:r>
          <a:endParaRPr lang="ru-RU" sz="3200" i="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i="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45178" y="54568"/>
        <a:ext cx="7032512" cy="959559"/>
      </dsp:txXfrm>
    </dsp:sp>
    <dsp:sp modelId="{8A2FC5F7-8E21-45F9-A0B0-187F2798D54E}">
      <dsp:nvSpPr>
        <dsp:cNvPr id="0" name=""/>
        <dsp:cNvSpPr/>
      </dsp:nvSpPr>
      <dsp:spPr>
        <a:xfrm rot="5400000">
          <a:off x="-245395" y="1690392"/>
          <a:ext cx="1635968" cy="11451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1" y="2017586"/>
        <a:ext cx="1145177" cy="490791"/>
      </dsp:txXfrm>
    </dsp:sp>
    <dsp:sp modelId="{3EC057E0-E7CA-4DFB-8427-021A1629EC65}">
      <dsp:nvSpPr>
        <dsp:cNvPr id="0" name=""/>
        <dsp:cNvSpPr/>
      </dsp:nvSpPr>
      <dsp:spPr>
        <a:xfrm rot="5400000">
          <a:off x="4155699" y="-1565524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рефлексия деятельности </a:t>
          </a:r>
          <a:endParaRPr lang="ru-RU" sz="2500" kern="1200" dirty="0">
            <a:solidFill>
              <a:srgbClr val="7030A0"/>
            </a:solidFill>
          </a:endParaRPr>
        </a:p>
      </dsp:txBody>
      <dsp:txXfrm rot="-5400000">
        <a:off x="1145178" y="1496907"/>
        <a:ext cx="7032512" cy="959559"/>
      </dsp:txXfrm>
    </dsp:sp>
    <dsp:sp modelId="{7915D8BE-AA27-4191-92FD-C214B77BE2D4}">
      <dsp:nvSpPr>
        <dsp:cNvPr id="0" name=""/>
        <dsp:cNvSpPr/>
      </dsp:nvSpPr>
      <dsp:spPr>
        <a:xfrm rot="5400000">
          <a:off x="-245395" y="3132732"/>
          <a:ext cx="1635968" cy="11451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1" y="3459926"/>
        <a:ext cx="1145177" cy="490791"/>
      </dsp:txXfrm>
    </dsp:sp>
    <dsp:sp modelId="{2B6A5FC1-790F-4392-A503-B3C074134302}">
      <dsp:nvSpPr>
        <dsp:cNvPr id="0" name=""/>
        <dsp:cNvSpPr/>
      </dsp:nvSpPr>
      <dsp:spPr>
        <a:xfrm rot="5400000">
          <a:off x="4155699" y="-123184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рефлексия содержания учебного материала</a:t>
          </a:r>
          <a:endParaRPr lang="ru-RU" sz="2700" kern="1200" dirty="0">
            <a:solidFill>
              <a:srgbClr val="7030A0"/>
            </a:solidFill>
          </a:endParaRPr>
        </a:p>
      </dsp:txBody>
      <dsp:txXfrm rot="-5400000">
        <a:off x="1145178" y="2939247"/>
        <a:ext cx="7032512" cy="959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718CD-F277-4C68-BC1E-3FB90B452FA5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AAA8B-D71D-4624-AD3A-5EA653CC12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683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B2F68-B52D-4A05-9B7E-6C69870DF9E6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14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AD0D2-3759-4AD6-8AEB-B87A3BB314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24396-CED2-448B-87EE-70E39D451C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F6080-9BA6-44FF-B8D3-492B1D7BF2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28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93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78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21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6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993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474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304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A8328-AAA4-4349-A01E-5B99B45A58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097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7346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33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85EC8-CC9A-46EF-8745-7CF708E78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507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EA35F-D6C3-4346-98B6-6E14F3123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163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7B756-D6FC-478F-A9BA-1B39B26D7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0758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BDB96-7F43-44A4-8C0C-64A387EF2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2631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F7D77-EDF3-4F7D-B265-8D15ABEE0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0544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028D3-5479-4BBF-B60A-72400F402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989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3375B-0AF0-4C5B-BC49-8E4109BC5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54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D3162-90B3-469A-8D55-B2BF544564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9ACD5-E281-44D3-B715-D2A29F8A1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377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22A64-4484-4D41-AE17-6A14B67C8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607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DC35D-5D17-4A2B-93BA-EEE03A7ED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0857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90B81-58FF-4C3C-8075-0AD88ACAE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3253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30.11.10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0BE2B-9602-4250-8EBB-78AC911A0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5205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18785-82A3-469A-8F65-6444681CF31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2E0E2-F617-46BA-9A4E-26316EEB329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6346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EB465-493F-4A65-9C05-F3C730467AA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81F0A-FE9A-448A-87CD-980E2764F82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5617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Franklin Gothic Book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04DCC-7534-459B-B42A-147DCF48C44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BA0C9-D472-4E72-9089-8750CB97DE7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742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5F5F3-EC2B-4BEC-BA58-F8F3F54334C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AB8F7-D34E-4647-93E0-944CF7A1C8B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406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D4353-AEFD-4F78-902F-7BB59FC9FABB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C059B-8CE7-45D8-B263-A2409C6CBE3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04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A8B21-5764-44A6-9128-222086F631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DF8B0-03A2-4341-A7AE-B2BA95E1FBF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2AA7F-041F-46A5-99CA-C03E34D7F6C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7305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38540-1F61-437E-86E2-357FB2141EA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6D5D0-311F-4F9A-9477-33984D68F11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9394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0FC44-FC06-41AB-8DB8-1A502FCCEDE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01118-09C8-4CCF-B97F-1909F41099A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86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3D1D-4D67-4A4D-A504-13A725BE9FD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FE866-5E0F-4DE5-BFE7-CA02A294C34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32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C439-9211-460D-A65A-F4B935673D5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A28B1-9F66-47C2-A12F-9AEA6C9063A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314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1EF40-49E7-44F9-80C3-936AC5ED5E3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E2E2-7BCC-4388-9775-A6A283E68E28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637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18785-82A3-469A-8F65-6444681CF31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2E0E2-F617-46BA-9A4E-26316EEB329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6134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EB465-493F-4A65-9C05-F3C730467AA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81F0A-FE9A-448A-87CD-980E2764F82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097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Franklin Gothic Book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04DCC-7534-459B-B42A-147DCF48C44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BA0C9-D472-4E72-9089-8750CB97DE7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874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5F5F3-EC2B-4BEC-BA58-F8F3F54334C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AB8F7-D34E-4647-93E0-944CF7A1C8B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48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AC874-7F50-40A6-AC32-63EFB28C4D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D4353-AEFD-4F78-902F-7BB59FC9FABB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C059B-8CE7-45D8-B263-A2409C6CBE3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6937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DF8B0-03A2-4341-A7AE-B2BA95E1FBF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2AA7F-041F-46A5-99CA-C03E34D7F6C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64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38540-1F61-437E-86E2-357FB2141EA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6D5D0-311F-4F9A-9477-33984D68F11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425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0FC44-FC06-41AB-8DB8-1A502FCCEDE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01118-09C8-4CCF-B97F-1909F41099A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1739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3D1D-4D67-4A4D-A504-13A725BE9FD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FE866-5E0F-4DE5-BFE7-CA02A294C34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2335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C439-9211-460D-A65A-F4B935673D5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A28B1-9F66-47C2-A12F-9AEA6C9063A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411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1EF40-49E7-44F9-80C3-936AC5ED5E3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E2E2-7BCC-4388-9775-A6A283E68E28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637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5A9FD-BE6F-4B5E-BD30-5040E69D30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1EF00-5EE1-434A-9265-4FC394185C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F3464-2703-4359-9CF2-AB6E5CF1A3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D549A-6DB7-406C-B52F-C5E05D4CB0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4177AE1-51F2-41EC-86CB-473D0E3877D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16.03.2021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762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мышьюОбразец заголовка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Font typeface="Times New Roman" pitchFamily="16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  <a:ea typeface="SimSun" charset="-122"/>
              </a:defRPr>
            </a:lvl1pPr>
          </a:lstStyle>
          <a:p>
            <a:pPr defTabSz="449263">
              <a:buClr>
                <a:srgbClr val="000000"/>
              </a:buClr>
              <a:buSzPct val="100000"/>
              <a:defRPr/>
            </a:pPr>
            <a:r>
              <a:rPr lang="ru-RU"/>
              <a:t>30.11.10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Font typeface="Times New Roman" pitchFamily="16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  <a:ea typeface="SimSun" charset="-122"/>
              </a:defRPr>
            </a:lvl1pPr>
          </a:lstStyle>
          <a:p>
            <a:pPr defTabSz="449263">
              <a:buClr>
                <a:srgbClr val="000000"/>
              </a:buClr>
              <a:buSzPct val="100000"/>
              <a:defRPr/>
            </a:pPr>
            <a:fld id="{AA9A5AA2-327C-4631-9C7B-2822F87C81EB}" type="slidenum">
              <a:rPr lang="ru-RU"/>
              <a:pPr defTabSz="449263">
                <a:buClr>
                  <a:srgbClr val="000000"/>
                </a:buClr>
                <a:buSzPct val="100000"/>
                <a:defRPr/>
              </a:pPr>
              <a:t>‹#›</a:t>
            </a:fld>
            <a:endParaRPr lang="ru-RU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40854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SimSun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SimSun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SimSun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SimSun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SimSun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SimSun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SimSun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SimSun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AFAD83-DBAE-4544-AF6A-ABB6E803986F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E54F2B-BACF-4024-9521-0B04C02AA095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55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AFAD83-DBAE-4544-AF6A-ABB6E803986F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16.03.2021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E54F2B-BACF-4024-9521-0B04C02AA095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930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obraz.ru/index.php/%D0%98%D0%B7%D0%BE%D0%B1%D1%80%D0%B0%D0%B6%D0%B5%D0%BD%D0%B8%D0%B5:5ynlt_New-Sheet2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80528" y="4351283"/>
            <a:ext cx="9324528" cy="188603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  </a:t>
            </a:r>
            <a:r>
              <a:rPr lang="ru-RU" dirty="0" smtClean="0">
                <a:solidFill>
                  <a:schemeClr val="bg1"/>
                </a:solidFill>
              </a:rPr>
              <a:t>         «</a:t>
            </a:r>
            <a:r>
              <a:rPr lang="ru-RU" dirty="0" smtClean="0">
                <a:solidFill>
                  <a:schemeClr val="bg1"/>
                </a:solidFill>
              </a:rPr>
              <a:t>Рефлексия на уроках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начальной школе»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Белова Надежда </a:t>
            </a: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Юрьевна; Ермакова Ирина </a:t>
            </a: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иколаевна</a:t>
            </a:r>
            <a:b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Учителя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МОУ СОШ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им.С.М.Иванова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р.п.Турки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Саратовской области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95736" y="620688"/>
            <a:ext cx="3960439" cy="43204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04865"/>
            <a:ext cx="7931224" cy="2376264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«Рефлексия обучающихся на уроках в начальной школе»</a:t>
            </a:r>
          </a:p>
        </p:txBody>
      </p:sp>
      <p:pic>
        <p:nvPicPr>
          <p:cNvPr id="1026" name="Picture 2" descr="C:\Users\админ\Pictures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795755"/>
            <a:ext cx="4392488" cy="2873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421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84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рефлексия?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32859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Слово рефлексия происходит от латинского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reflexio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обращение  назад, умение размышлять, заниматься самонаблюдением, самоанализ, осмысление, оценка предпосылок, условий и результатов собственной деятельности, внутренней жизни.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Словарь иностранных языков определяет рефлексию как размышление о своём внутреннем состоянии, самопознание.</a:t>
            </a:r>
          </a:p>
          <a:p>
            <a:pPr algn="just">
              <a:buFont typeface="Arial" pitchFamily="34" charset="0"/>
              <a:buChar char="•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Толковый словарь русского языка С.И. Ожегова  трактует рефлексию как самоанализ. </a:t>
            </a: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В современной педагогике под рефлексией понимают самоанализ деятельности и её результатов.</a:t>
            </a: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В социальной психологии рефлексия означает умение индивида осознавать то, как он воспринимается другими людьми, партнёрами по общению. Психологи особо подчёркивают, что становление и развитие духовной жизни связано прежде всего с рефлексией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kern="1200" cap="all" dirty="0" smtClean="0">
                <a:solidFill>
                  <a:srgbClr val="525129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виды рефлексии</a:t>
            </a:r>
            <a:endParaRPr lang="ru-RU" dirty="0">
              <a:solidFill>
                <a:srgbClr val="52512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/>
          <a:lstStyle/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Коммуникативная </a:t>
            </a: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ее объектом являются представления о внутреннем мире другого человека и причинах его поступков. Здесь рефлексия выступает механизмом познания другого человека.</a:t>
            </a:r>
          </a:p>
          <a:p>
            <a:pPr lvl="0">
              <a:buClr>
                <a:srgbClr val="F0A22E"/>
              </a:buClr>
              <a:buSzPct val="70000"/>
              <a:buFont typeface="Wingdings 2" pitchFamily="18" charset="2"/>
              <a:buChar char=""/>
            </a:pPr>
            <a:r>
              <a:rPr lang="ru-RU" sz="20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Личностная</a:t>
            </a: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- объектом познания является сама познающая личность, ее свойства и качества, поведенческие характеристики, система отношений к другим.</a:t>
            </a:r>
          </a:p>
          <a:p>
            <a:pPr lvl="0">
              <a:buClr>
                <a:srgbClr val="F0A22E"/>
              </a:buClr>
              <a:buSzPct val="70000"/>
              <a:buFont typeface="Wingdings 2" pitchFamily="18" charset="2"/>
              <a:buChar char=""/>
            </a:pPr>
            <a:r>
              <a:rPr lang="ru-RU" sz="20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Интеллектуальная</a:t>
            </a: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- проявляется в ходе решения различного рода задач, в способности анализировать различные способы решения, находить более рациональные, неоднократно возвращаться к условиям задачи</a:t>
            </a:r>
            <a:r>
              <a:rPr lang="ru-RU" sz="2000" b="1" kern="12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kern="1200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Елена\Downloads\saityak_(5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4286250"/>
            <a:ext cx="1716087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01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5721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b="1" dirty="0">
                <a:solidFill>
                  <a:srgbClr val="525129"/>
                </a:solidFill>
              </a:rPr>
              <a:t>Рефлексия бывает: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>
                <a:solidFill>
                  <a:srgbClr val="FF0000"/>
                </a:solidFill>
              </a:rPr>
              <a:t>а) индивидуальная </a:t>
            </a:r>
            <a:r>
              <a:rPr lang="ru-RU" b="1" dirty="0"/>
              <a:t>– формирование реальной самооценки (за что ты можешь оценить свою работу,  беседа с ребенком по результатам самооценки –почему выбран тот или иной уровень)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>
                <a:solidFill>
                  <a:srgbClr val="FF0000"/>
                </a:solidFill>
              </a:rPr>
              <a:t>б) групповая </a:t>
            </a:r>
            <a:r>
              <a:rPr lang="ru-RU" b="1" dirty="0"/>
              <a:t>– акцентирование ценности деятельности каждого члена группы для достижения максимального результата в решении поставленной задачи. </a:t>
            </a:r>
          </a:p>
        </p:txBody>
      </p:sp>
    </p:spTree>
    <p:extLst>
      <p:ext uri="{BB962C8B-B14F-4D97-AF65-F5344CB8AC3E}">
        <p14:creationId xmlns:p14="http://schemas.microsoft.com/office/powerpoint/2010/main" val="290675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Классификация рефлексии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48478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28390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56" y="188640"/>
            <a:ext cx="7787208" cy="79208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525129"/>
                </a:solidFill>
                <a:latin typeface="Times New Roman" pitchFamily="18" charset="0"/>
                <a:cs typeface="Times New Roman" pitchFamily="18" charset="0"/>
              </a:rPr>
              <a:t>Рефлексия настроения и эмоционального состояния</a:t>
            </a:r>
            <a:endParaRPr lang="ru-RU" sz="3200" b="1" dirty="0">
              <a:solidFill>
                <a:srgbClr val="5251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\Pictures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2"/>
            <a:ext cx="2453992" cy="2039594"/>
          </a:xfrm>
          <a:prstGeom prst="rect">
            <a:avLst/>
          </a:prstGeom>
          <a:noFill/>
        </p:spPr>
      </p:pic>
      <p:pic>
        <p:nvPicPr>
          <p:cNvPr id="1027" name="Picture 3" descr="C:\Users\админ\Pictures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1928" y="4077072"/>
            <a:ext cx="2412270" cy="2232248"/>
          </a:xfrm>
          <a:prstGeom prst="rect">
            <a:avLst/>
          </a:prstGeom>
          <a:noFill/>
        </p:spPr>
      </p:pic>
      <p:pic>
        <p:nvPicPr>
          <p:cNvPr id="2" name="Picture 2" descr="C:\Users\админ\Pictures\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65632"/>
            <a:ext cx="2376264" cy="2160240"/>
          </a:xfrm>
          <a:prstGeom prst="rect">
            <a:avLst/>
          </a:prstGeom>
          <a:noFill/>
        </p:spPr>
      </p:pic>
      <p:pic>
        <p:nvPicPr>
          <p:cNvPr id="7171" name="Picture 3" descr="C:\Users\Юрий\Desktop\ds_img_direc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5166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«</a:t>
            </a:r>
            <a:r>
              <a:rPr lang="ru-RU" dirty="0" err="1" smtClean="0"/>
              <a:t>Цветописи</a:t>
            </a:r>
            <a:r>
              <a:rPr lang="ru-RU" smtClean="0"/>
              <a:t>»: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озовый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оранжевый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-радость, восторженное настроение;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-нервозность, возбуждённость;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-грусть, усталость, пассивность;</a:t>
            </a:r>
          </a:p>
          <a:p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елёный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-активность;</a:t>
            </a:r>
          </a:p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ёлтый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-приятное, спокойное состояние;</a:t>
            </a:r>
          </a:p>
          <a:p>
            <a:r>
              <a:rPr lang="ru-RU" sz="2400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иолетовый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-беспокойство, тревожность;</a:t>
            </a:r>
          </a:p>
          <a:p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-замкнутость, огорчение;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ёрный-унылость;</a:t>
            </a:r>
          </a:p>
          <a:p>
            <a:r>
              <a:rPr lang="ru-RU" sz="2400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оричневый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-беспокойство, неуверенность.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(по Максу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Люшеру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159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Pictures\1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2808311" cy="2685258"/>
          </a:xfrm>
          <a:prstGeom prst="rect">
            <a:avLst/>
          </a:prstGeom>
          <a:noFill/>
        </p:spPr>
      </p:pic>
      <p:pic>
        <p:nvPicPr>
          <p:cNvPr id="3" name="Picture 2" descr="C:\Users\админ\Pictures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9950" y="4185920"/>
            <a:ext cx="3041618" cy="263144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22258"/>
            <a:ext cx="80213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 настроения и эмоционального </a:t>
            </a:r>
          </a:p>
          <a:p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состояния</a:t>
            </a:r>
            <a:endParaRPr lang="ru-RU" sz="28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05" y="146522"/>
            <a:ext cx="9017891" cy="645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Юрий\Desktop\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31898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рий\Desktop\1254080771_gn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477" y="1831898"/>
            <a:ext cx="348101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88" y="976928"/>
            <a:ext cx="3719104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400" y="976928"/>
            <a:ext cx="3990975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верх 3"/>
          <p:cNvSpPr/>
          <p:nvPr/>
        </p:nvSpPr>
        <p:spPr>
          <a:xfrm>
            <a:off x="4098768" y="584488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59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Представь, что ты…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84784"/>
            <a:ext cx="3528392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532133"/>
            <a:ext cx="3816424" cy="250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221088"/>
            <a:ext cx="3240361" cy="244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7" y="4219523"/>
            <a:ext cx="3528392" cy="237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484784"/>
            <a:ext cx="8136904" cy="4968552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40" y="-2664"/>
            <a:ext cx="9147552" cy="6860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рий\Desktop\китайская-ваз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46992"/>
            <a:ext cx="3297395" cy="38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рий\Desktop\220491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202" y="2046992"/>
            <a:ext cx="3332255" cy="38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202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2080"/>
            <a:ext cx="9170709" cy="6845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рий\Desktop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6048672" cy="470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3168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2810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23528" y="4377760"/>
            <a:ext cx="1785937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Словарная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работа  </a:t>
            </a:r>
          </a:p>
        </p:txBody>
      </p:sp>
      <p:sp>
        <p:nvSpPr>
          <p:cNvPr id="10" name="Овал 9"/>
          <p:cNvSpPr/>
          <p:nvPr/>
        </p:nvSpPr>
        <p:spPr>
          <a:xfrm>
            <a:off x="2699792" y="4452576"/>
            <a:ext cx="171450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A5644E">
                    <a:lumMod val="50000"/>
                  </a:srgbClr>
                </a:solidFill>
              </a:rPr>
              <a:t>Фонети</a:t>
            </a:r>
            <a:endParaRPr lang="ru-RU" b="1" dirty="0">
              <a:solidFill>
                <a:srgbClr val="A5644E">
                  <a:lumMod val="50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A5644E">
                    <a:lumMod val="50000"/>
                  </a:srgbClr>
                </a:solidFill>
              </a:rPr>
              <a:t>ческий</a:t>
            </a: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разбор</a:t>
            </a:r>
          </a:p>
        </p:txBody>
      </p:sp>
      <p:sp>
        <p:nvSpPr>
          <p:cNvPr id="11" name="Овал 10"/>
          <p:cNvSpPr/>
          <p:nvPr/>
        </p:nvSpPr>
        <p:spPr>
          <a:xfrm>
            <a:off x="5004048" y="4424001"/>
            <a:ext cx="178593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Изучение нового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материала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358063" y="4452576"/>
            <a:ext cx="162877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Работа 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644E">
                    <a:lumMod val="50000"/>
                  </a:srgbClr>
                </a:solidFill>
              </a:rPr>
              <a:t>группах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0038" y="1196752"/>
            <a:ext cx="8686800" cy="838200"/>
          </a:xfrm>
        </p:spPr>
        <p:txBody>
          <a:bodyPr/>
          <a:lstStyle/>
          <a:p>
            <a:r>
              <a:rPr lang="ru-RU" dirty="0" smtClean="0"/>
              <a:t>«Цветочная поляна»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8807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Рефлексия содержания учебного материала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098" name="Picture 2" descr="C:\Users\Юрий\Desktop\Слайд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97" y="2780928"/>
            <a:ext cx="1498568" cy="127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Юрий\Desktop\Слайд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80928"/>
            <a:ext cx="1813905" cy="127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Юрий\Desktop\imag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442" y="2872886"/>
            <a:ext cx="1719191" cy="118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2789238"/>
            <a:ext cx="1500187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65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wpapers_ru_Разноцветные-бабочки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5435"/>
            <a:ext cx="8784976" cy="6523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Рефлексия содержания учебного материала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почувствовал, что…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приобрел…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 меня получилось 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смог…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попробую…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уроке я работал</a:t>
            </a:r>
          </a:p>
          <a:p>
            <a:r>
              <a:rPr lang="ru-RU" dirty="0" smtClean="0"/>
              <a:t>Своей работой на уроке я</a:t>
            </a:r>
          </a:p>
          <a:p>
            <a:r>
              <a:rPr lang="ru-RU" dirty="0" smtClean="0"/>
              <a:t>Урок для меня показался</a:t>
            </a:r>
          </a:p>
          <a:p>
            <a:r>
              <a:rPr lang="ru-RU" dirty="0" smtClean="0"/>
              <a:t>За урок я</a:t>
            </a:r>
          </a:p>
          <a:p>
            <a:r>
              <a:rPr lang="ru-RU" dirty="0" smtClean="0"/>
              <a:t>Мое настроение</a:t>
            </a:r>
          </a:p>
          <a:p>
            <a:r>
              <a:rPr lang="ru-RU" dirty="0" smtClean="0"/>
              <a:t>Материал урока мне был</a:t>
            </a:r>
          </a:p>
          <a:p>
            <a:r>
              <a:rPr lang="ru-RU" smtClean="0"/>
              <a:t>Домашнее </a:t>
            </a:r>
            <a:r>
              <a:rPr lang="ru-RU" dirty="0" smtClean="0"/>
              <a:t>задание мне кажется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29411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активно / пассивно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доволен / не доволен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коротким / длинным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 устал /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устал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стало лучше / стало хуже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понятен / не понятен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полезен / бесполезен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интересен / скучен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легким / трудным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интересно / не интересно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948384" cy="114300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,Bold"/>
                <a:ea typeface="+mn-ea"/>
                <a:cs typeface="+mn-cs"/>
              </a:rPr>
              <a:t>Приёмы рефлексии содержания</a:t>
            </a:r>
            <a:b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,Bold"/>
                <a:ea typeface="+mn-ea"/>
                <a:cs typeface="+mn-cs"/>
              </a:rPr>
            </a:b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,Bold"/>
                <a:ea typeface="+mn-ea"/>
                <a:cs typeface="+mn-cs"/>
              </a:rPr>
              <a:t>учебного материала</a:t>
            </a:r>
            <a:r>
              <a:rPr lang="ru-RU" sz="3200" b="1" dirty="0">
                <a:solidFill>
                  <a:srgbClr val="5A2120"/>
                </a:solidFill>
                <a:latin typeface="Times New Roman,Bold"/>
                <a:ea typeface="+mn-ea"/>
                <a:cs typeface="+mn-cs"/>
              </a:rPr>
              <a:t/>
            </a:r>
            <a:br>
              <a:rPr lang="ru-RU" sz="3200" b="1" dirty="0">
                <a:solidFill>
                  <a:srgbClr val="5A2120"/>
                </a:solidFill>
                <a:latin typeface="Times New Roman,Bold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192" y="119675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963735"/>
                </a:solidFill>
                <a:latin typeface="Arial,BoldItalic"/>
              </a:rPr>
              <a:t>Кластер</a:t>
            </a:r>
            <a:r>
              <a:rPr lang="ru-RU" sz="3600" b="1" i="1" dirty="0" smtClean="0">
                <a:solidFill>
                  <a:srgbClr val="963735"/>
                </a:solidFill>
                <a:latin typeface="Arial,BoldItalic"/>
              </a:rPr>
              <a:t> </a:t>
            </a:r>
            <a:r>
              <a:rPr lang="ru-RU" sz="3600" b="1" i="1" dirty="0">
                <a:solidFill>
                  <a:srgbClr val="C10000"/>
                </a:solidFill>
                <a:latin typeface="Arial,BoldItalic"/>
              </a:rPr>
              <a:t>(пучок, созвездие</a:t>
            </a:r>
            <a:r>
              <a:rPr lang="ru-RU" sz="3600" b="1" i="1" dirty="0" smtClean="0">
                <a:solidFill>
                  <a:srgbClr val="C10000"/>
                </a:solidFill>
                <a:latin typeface="Arial,BoldItalic"/>
              </a:rPr>
              <a:t>)</a:t>
            </a:r>
          </a:p>
          <a:p>
            <a:endParaRPr lang="ru-RU" sz="3600" b="1" i="1" dirty="0" smtClean="0">
              <a:solidFill>
                <a:srgbClr val="C10000"/>
              </a:solidFill>
              <a:latin typeface="Arial,BoldItalic"/>
            </a:endParaRP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A5644E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Разработала американская поэтесса Аделаида </a:t>
            </a:r>
            <a:r>
              <a:rPr lang="ru-RU" sz="2000" b="1" kern="1200" dirty="0" err="1">
                <a:solidFill>
                  <a:srgbClr val="A5644E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Крэпси</a:t>
            </a:r>
            <a:r>
              <a:rPr lang="ru-RU" sz="2000" b="1" kern="1200" dirty="0">
                <a:solidFill>
                  <a:srgbClr val="A5644E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под влиянием японских миниатюр хайку и танка. В России дидактический </a:t>
            </a:r>
            <a:r>
              <a:rPr lang="ru-RU" sz="2000" b="1" kern="1200" dirty="0" err="1">
                <a:solidFill>
                  <a:srgbClr val="A5644E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000" b="1" kern="1200" dirty="0">
                <a:solidFill>
                  <a:srgbClr val="A5644E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используется с 1997 года как заключительное задание по пройденному материалу.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первая строка – название темы (одно существительное);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вторая – описание темы в двух словах, два прилагательных;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третья строка -  описание действия в рамках этой темы тремя глаголами;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четвёртая строка – это фраза из четырёх слов, показывает отношение к теме (целое предложение);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000" b="1" kern="1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последняя строка – синоним, который повторяет суть темы</a:t>
            </a:r>
            <a:r>
              <a:rPr lang="ru-RU" sz="2000" b="1" kern="12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kern="1200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аголовок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64" y="1700808"/>
            <a:ext cx="9058275" cy="122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65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2232248" cy="195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Юрий\Desktop\0285740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93096"/>
            <a:ext cx="2951373" cy="190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Юрий\Desktop\Red_butterfly_L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845" y="1268760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87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Юрий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682821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0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28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48402" y="1988840"/>
            <a:ext cx="33794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B0F0"/>
                </a:solidFill>
                <a:latin typeface="Batang" pitchFamily="18" charset="-127"/>
                <a:ea typeface="Batang" pitchFamily="18" charset="-127"/>
              </a:rPr>
              <a:t>Спасибо </a:t>
            </a:r>
          </a:p>
          <a:p>
            <a:pPr algn="ctr"/>
            <a:r>
              <a:rPr lang="ru-RU" sz="4800" b="1" i="1" dirty="0" smtClean="0">
                <a:solidFill>
                  <a:srgbClr val="00B0F0"/>
                </a:solidFill>
                <a:latin typeface="Batang" pitchFamily="18" charset="-127"/>
                <a:ea typeface="Batang" pitchFamily="18" charset="-127"/>
              </a:rPr>
              <a:t>за </a:t>
            </a:r>
          </a:p>
          <a:p>
            <a:pPr algn="ctr"/>
            <a:r>
              <a:rPr lang="ru-RU" sz="4800" b="1" i="1" dirty="0" smtClean="0">
                <a:solidFill>
                  <a:srgbClr val="00B0F0"/>
                </a:solidFill>
                <a:latin typeface="Batang" pitchFamily="18" charset="-127"/>
                <a:ea typeface="Batang" pitchFamily="18" charset="-127"/>
              </a:rPr>
              <a:t>внимание!</a:t>
            </a:r>
            <a:endParaRPr lang="ru-RU" sz="4800" b="1" i="1" dirty="0">
              <a:solidFill>
                <a:srgbClr val="00B0F0"/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950523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Pictures\9417272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7795255" cy="5497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525129"/>
                </a:solidFill>
              </a:rPr>
              <a:t>В</a:t>
            </a:r>
            <a:r>
              <a:rPr lang="ru-RU" b="1" dirty="0" smtClean="0">
                <a:solidFill>
                  <a:srgbClr val="FF0000"/>
                </a:solidFill>
              </a:rPr>
              <a:t>с</a:t>
            </a:r>
            <a:r>
              <a:rPr lang="ru-RU" dirty="0" smtClean="0">
                <a:solidFill>
                  <a:srgbClr val="525129"/>
                </a:solidFill>
              </a:rPr>
              <a:t>ё в твоих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525129"/>
                </a:solidFill>
              </a:rPr>
              <a:t>уках</a:t>
            </a:r>
            <a:endParaRPr lang="ru-RU" dirty="0">
              <a:solidFill>
                <a:srgbClr val="525129"/>
              </a:solidFill>
            </a:endParaRPr>
          </a:p>
        </p:txBody>
      </p:sp>
      <p:pic>
        <p:nvPicPr>
          <p:cNvPr id="2050" name="Picture 2" descr="C:\Users\админ\Pictures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230717"/>
            <a:ext cx="4392488" cy="5552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476672"/>
            <a:ext cx="8064896" cy="940966"/>
          </a:xfrm>
        </p:spPr>
        <p:txBody>
          <a:bodyPr/>
          <a:lstStyle/>
          <a:p>
            <a:r>
              <a:rPr lang="ru-RU" sz="3600" dirty="0" smtClean="0">
                <a:solidFill>
                  <a:srgbClr val="525129"/>
                </a:solidFill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>
                <a:solidFill>
                  <a:srgbClr val="525129"/>
                </a:solidFill>
              </a:rPr>
              <a:t>бёнок долж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>
                <a:solidFill>
                  <a:srgbClr val="525129"/>
                </a:solidFill>
              </a:rPr>
              <a:t>н чувствовать себя:</a:t>
            </a:r>
            <a:endParaRPr lang="ru-RU" sz="3600" dirty="0">
              <a:solidFill>
                <a:srgbClr val="525129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3272" cy="4565104"/>
          </a:xfrm>
        </p:spPr>
        <p:txBody>
          <a:bodyPr/>
          <a:lstStyle/>
          <a:p>
            <a:r>
              <a:rPr lang="ru-RU" dirty="0" smtClean="0">
                <a:solidFill>
                  <a:srgbClr val="525129"/>
                </a:solidFill>
              </a:rPr>
              <a:t>любимым</a:t>
            </a:r>
          </a:p>
          <a:p>
            <a:r>
              <a:rPr lang="ru-RU" dirty="0" smtClean="0">
                <a:solidFill>
                  <a:srgbClr val="525129"/>
                </a:solidFill>
              </a:rPr>
              <a:t>нужным</a:t>
            </a:r>
          </a:p>
          <a:p>
            <a:r>
              <a:rPr lang="ru-RU" dirty="0" smtClean="0">
                <a:solidFill>
                  <a:srgbClr val="525129"/>
                </a:solidFill>
              </a:rPr>
              <a:t>успешным</a:t>
            </a:r>
            <a:endParaRPr lang="ru-RU" dirty="0">
              <a:solidFill>
                <a:srgbClr val="525129"/>
              </a:solidFill>
            </a:endParaRPr>
          </a:p>
        </p:txBody>
      </p:sp>
      <p:pic>
        <p:nvPicPr>
          <p:cNvPr id="4099" name="Picture 3" descr="C:\Users\админ\Pictures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365104"/>
            <a:ext cx="2935597" cy="2376264"/>
          </a:xfrm>
          <a:prstGeom prst="rect">
            <a:avLst/>
          </a:prstGeom>
          <a:noFill/>
        </p:spPr>
      </p:pic>
      <p:pic>
        <p:nvPicPr>
          <p:cNvPr id="4100" name="Picture 4" descr="C:\Users\админ\Pictures\276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263281"/>
            <a:ext cx="2952328" cy="2669775"/>
          </a:xfrm>
          <a:prstGeom prst="rect">
            <a:avLst/>
          </a:prstGeom>
          <a:noFill/>
        </p:spPr>
      </p:pic>
      <p:pic>
        <p:nvPicPr>
          <p:cNvPr id="4101" name="Picture 5" descr="C:\Users\админ\Pictures\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3933056"/>
            <a:ext cx="2952328" cy="2232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787208" cy="1143000"/>
          </a:xfrm>
        </p:spPr>
        <p:txBody>
          <a:bodyPr/>
          <a:lstStyle/>
          <a:p>
            <a:r>
              <a:rPr lang="ru-RU" dirty="0" smtClean="0">
                <a:solidFill>
                  <a:srgbClr val="525129"/>
                </a:solidFill>
              </a:rPr>
              <a:t>Главная заповедь уч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525129"/>
                </a:solidFill>
              </a:rPr>
              <a:t>теля</a:t>
            </a:r>
            <a:endParaRPr lang="ru-RU" dirty="0">
              <a:solidFill>
                <a:srgbClr val="525129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525129"/>
                </a:solidFill>
              </a:rPr>
              <a:t>Запомнить </a:t>
            </a:r>
          </a:p>
          <a:p>
            <a:pPr>
              <a:buNone/>
            </a:pPr>
            <a:r>
              <a:rPr lang="ru-RU" dirty="0" smtClean="0">
                <a:solidFill>
                  <a:srgbClr val="525129"/>
                </a:solidFill>
              </a:rPr>
              <a:t>                            и</a:t>
            </a:r>
          </a:p>
          <a:p>
            <a:pPr>
              <a:buNone/>
            </a:pPr>
            <a:r>
              <a:rPr lang="ru-RU" dirty="0" smtClean="0">
                <a:solidFill>
                  <a:srgbClr val="525129"/>
                </a:solidFill>
              </a:rPr>
              <a:t>                                          поддержать</a:t>
            </a:r>
            <a:endParaRPr lang="ru-RU" dirty="0">
              <a:solidFill>
                <a:srgbClr val="525129"/>
              </a:solidFill>
            </a:endParaRPr>
          </a:p>
        </p:txBody>
      </p:sp>
      <p:pic>
        <p:nvPicPr>
          <p:cNvPr id="5123" name="Picture 3" descr="C:\Users\админ\Pictures\y0qqmpIso9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1498" y="3501008"/>
            <a:ext cx="4604718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47674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6624736" cy="6142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аня\Desktop\5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144000" cy="671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3" descr="http://www.socobraz.ru/images/thumb/f/f2/5ynlt_New-Sheet2.jpg/600px-5ynlt_New-Sheet2.jpg">
            <a:hlinkClick r:id="rId3" tooltip="&quot;5ynlt New-Sheet2.jpg&quot;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64235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94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кст">
  <a:themeElements>
    <a:clrScheme name="Текс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кс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Текст</Template>
  <TotalTime>390</TotalTime>
  <Words>611</Words>
  <Application>Microsoft Office PowerPoint</Application>
  <PresentationFormat>Экран (4:3)</PresentationFormat>
  <Paragraphs>107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Текст</vt:lpstr>
      <vt:lpstr>Тема Office</vt:lpstr>
      <vt:lpstr>1_Тема Office</vt:lpstr>
      <vt:lpstr>Трек</vt:lpstr>
      <vt:lpstr>1_Трек</vt:lpstr>
      <vt:lpstr>               «Рефлексия на уроках                    в начальной школе»    Белова Надежда Юрьевна; Ермакова Ирина Николаевна Учителя начальных классов МОУ СОШ им.С.М.Иванова р.п.Турки Саратовской области</vt:lpstr>
      <vt:lpstr>Презентация PowerPoint</vt:lpstr>
      <vt:lpstr>Презентация PowerPoint</vt:lpstr>
      <vt:lpstr>Презентация PowerPoint</vt:lpstr>
      <vt:lpstr>Всё в твоих руках</vt:lpstr>
      <vt:lpstr>Ребёнок должен чувствовать себя:</vt:lpstr>
      <vt:lpstr>Главная заповедь учителя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рефлексия?</vt:lpstr>
      <vt:lpstr>виды рефлексии</vt:lpstr>
      <vt:lpstr>Презентация PowerPoint</vt:lpstr>
      <vt:lpstr>Классификация рефлексии</vt:lpstr>
      <vt:lpstr>Презентация PowerPoint</vt:lpstr>
      <vt:lpstr>Рефлексия настроения и эмоционального состояния</vt:lpstr>
      <vt:lpstr>Метод «Цветописи»:</vt:lpstr>
      <vt:lpstr>Презентация PowerPoint</vt:lpstr>
      <vt:lpstr>Презентация PowerPoint</vt:lpstr>
      <vt:lpstr>Презентация PowerPoint</vt:lpstr>
      <vt:lpstr>Представь, что ты…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«Цветочная поляна»</vt:lpstr>
      <vt:lpstr>Рефлексия содержания учебного материала</vt:lpstr>
      <vt:lpstr>Презентация PowerPoint</vt:lpstr>
      <vt:lpstr>Презентация PowerPoint</vt:lpstr>
      <vt:lpstr>Приёмы рефлексии содержания учебного материала </vt:lpstr>
      <vt:lpstr>Практическая работа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Юрий</cp:lastModifiedBy>
  <cp:revision>70</cp:revision>
  <dcterms:created xsi:type="dcterms:W3CDTF">2012-01-30T14:17:03Z</dcterms:created>
  <dcterms:modified xsi:type="dcterms:W3CDTF">2021-03-16T16:08:36Z</dcterms:modified>
</cp:coreProperties>
</file>