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6" r:id="rId2"/>
    <p:sldId id="298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76" r:id="rId11"/>
    <p:sldId id="274" r:id="rId12"/>
    <p:sldId id="290" r:id="rId13"/>
    <p:sldId id="292" r:id="rId14"/>
    <p:sldId id="280" r:id="rId15"/>
    <p:sldId id="293" r:id="rId16"/>
    <p:sldId id="295" r:id="rId17"/>
    <p:sldId id="29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C90225-F129-4F7A-A29D-E2E6A35640E0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9D4EC-0602-4A4B-B59F-E0B8471447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917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69875" indent="-88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 smtClean="0">
                <a:ln w="11430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Комментарии</a:t>
            </a:r>
          </a:p>
          <a:p>
            <a:pPr marL="409575" indent="-2286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 smtClean="0">
                <a:ln w="11430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Запишите слова, которые скажут дети.</a:t>
            </a:r>
          </a:p>
          <a:p>
            <a:pPr marL="409575" indent="-2286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 smtClean="0">
                <a:ln w="11430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Какой методический прием вы можете использовать, чтобы цель сформулировал каждый ребенок в классе?</a:t>
            </a:r>
          </a:p>
          <a:p>
            <a:pPr marL="180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4B4CA8-7856-48AF-9BBC-C2A40DC8D468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999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69875" indent="-88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 smtClean="0">
                <a:ln w="11430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Комментарии</a:t>
            </a:r>
          </a:p>
          <a:p>
            <a:pPr marL="409575" indent="-2286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 smtClean="0">
                <a:ln w="11430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Перечислите действия учеников, которые им нужно выполнить, чтобы прийти к результату.</a:t>
            </a:r>
          </a:p>
          <a:p>
            <a:pPr marL="180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86097F3-0A4A-4AEB-A0EF-28B051DF68D3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3762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extLst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69875" indent="-88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 smtClean="0">
                <a:ln w="11430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Комментарии</a:t>
            </a:r>
          </a:p>
          <a:p>
            <a:pPr marL="409575" indent="-2286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b="1" dirty="0" smtClean="0">
              <a:ln w="11430"/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409575" indent="-2286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 smtClean="0">
                <a:ln w="11430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Сформулируйте образовательные цели урока.</a:t>
            </a:r>
          </a:p>
          <a:p>
            <a:pPr marL="409575" indent="-2286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 smtClean="0">
                <a:ln w="11430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Выберите из образовательной цели урока новое знание, которое ученики</a:t>
            </a:r>
          </a:p>
          <a:p>
            <a:pPr marL="180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будут открывать.</a:t>
            </a:r>
          </a:p>
          <a:p>
            <a:pPr marL="18097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dirty="0" smtClean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41E556E-2089-4C5E-B486-BD098C9E15F4}" type="slidenum">
              <a:rPr lang="ru-RU" smtClean="0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337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4E1A0-624A-417F-B0E5-BCFA6D862A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97936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80728"/>
            <a:ext cx="8280920" cy="3440673"/>
          </a:xfrm>
        </p:spPr>
        <p:txBody>
          <a:bodyPr/>
          <a:lstStyle/>
          <a:p>
            <a:r>
              <a:rPr lang="ru-RU" sz="2800" dirty="0">
                <a:effectLst/>
              </a:rPr>
              <a:t>Иногда согласные                                                   </a:t>
            </a:r>
            <a:br>
              <a:rPr lang="ru-RU" sz="2800" dirty="0">
                <a:effectLst/>
              </a:rPr>
            </a:br>
            <a:r>
              <a:rPr lang="ru-RU" sz="2800" dirty="0">
                <a:effectLst/>
              </a:rPr>
              <a:t>Играют с нами в прятки. </a:t>
            </a:r>
            <a:br>
              <a:rPr lang="ru-RU" sz="2800" dirty="0">
                <a:effectLst/>
              </a:rPr>
            </a:br>
            <a:r>
              <a:rPr lang="ru-RU" sz="2800" dirty="0">
                <a:effectLst/>
              </a:rPr>
              <a:t>Они не произносятся,</a:t>
            </a:r>
            <a:br>
              <a:rPr lang="ru-RU" sz="2800" dirty="0">
                <a:effectLst/>
              </a:rPr>
            </a:br>
            <a:r>
              <a:rPr lang="ru-RU" sz="2800" dirty="0">
                <a:effectLst/>
              </a:rPr>
              <a:t>Но пишутся в тетрадке.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 descr="C:\Users\Админ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37" y="2708920"/>
            <a:ext cx="3168352" cy="3448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659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23528" y="260648"/>
            <a:ext cx="8640960" cy="15696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269875" indent="-88900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1430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Чтобы проверить непроизносимый согласный звук в корне слова, нужно подобрать такое однокоренное слово, в котором этот согласный  слышится отчетливо.</a:t>
            </a:r>
            <a:endParaRPr lang="ru-RU" sz="2400" b="1" dirty="0">
              <a:ln w="11430"/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84784"/>
            <a:ext cx="4608512" cy="496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18120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1" name="Picture 7" descr="1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28418"/>
            <a:ext cx="2232248" cy="2820201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3306757"/>
            <a:ext cx="87129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чес…</a:t>
            </a:r>
            <a:r>
              <a:rPr lang="ru-RU" altLang="ru-RU" sz="40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ный</a:t>
            </a:r>
            <a:r>
              <a:rPr lang="ru-RU" altLang="ru-RU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поступок</a:t>
            </a:r>
          </a:p>
          <a:p>
            <a:pPr algn="ctr"/>
            <a:r>
              <a:rPr lang="ru-RU" altLang="ru-RU" sz="4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altLang="ru-RU" sz="40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час</a:t>
            </a:r>
            <a:r>
              <a:rPr lang="ru-RU" altLang="ru-RU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…</a:t>
            </a:r>
            <a:r>
              <a:rPr lang="ru-RU" altLang="ru-RU" sz="40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ливая</a:t>
            </a:r>
            <a:r>
              <a:rPr lang="ru-RU" altLang="ru-RU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жизнь</a:t>
            </a:r>
            <a:endParaRPr lang="ru-RU" altLang="ru-RU" sz="4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00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964964" y="1961455"/>
            <a:ext cx="26770658" cy="15562213"/>
          </a:xfrm>
        </p:spPr>
        <p:txBody>
          <a:bodyPr>
            <a:noAutofit/>
          </a:bodyPr>
          <a:lstStyle/>
          <a:p>
            <a:pPr marL="45720" indent="0">
              <a:buNone/>
            </a:pPr>
            <a:endParaRPr lang="ru-RU" sz="2800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65371" y="836711"/>
            <a:ext cx="3399495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9845300"/>
              </p:ext>
            </p:extLst>
          </p:nvPr>
        </p:nvGraphicFramePr>
        <p:xfrm>
          <a:off x="1065372" y="836712"/>
          <a:ext cx="7755100" cy="52565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Картинка" r:id="rId3" imgW="0" imgH="0" progId="StaticMetafile">
                  <p:embed/>
                </p:oleObj>
              </mc:Choice>
              <mc:Fallback>
                <p:oleObj name="Картинка" r:id="rId3" imgW="0" imgH="0" progId="StaticMetafile">
                  <p:embed/>
                  <p:pic>
                    <p:nvPicPr>
                      <p:cNvPr id="0" name="rectole000000000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5372" y="836712"/>
                        <a:ext cx="7755100" cy="5256584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595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1" name="Picture 7" descr="1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28418"/>
            <a:ext cx="2232248" cy="2820201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3306757"/>
            <a:ext cx="87129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40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Звез</a:t>
            </a:r>
            <a:r>
              <a:rPr lang="ru-RU" altLang="ru-RU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…</a:t>
            </a:r>
            <a:r>
              <a:rPr lang="ru-RU" altLang="ru-RU" sz="40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ный</a:t>
            </a:r>
            <a:r>
              <a:rPr lang="ru-RU" altLang="ru-RU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полет</a:t>
            </a:r>
            <a:endParaRPr lang="ru-RU" altLang="ru-RU" sz="4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altLang="ru-RU" sz="40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Радос</a:t>
            </a:r>
            <a:r>
              <a:rPr lang="ru-RU" altLang="ru-RU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…</a:t>
            </a:r>
            <a:r>
              <a:rPr lang="ru-RU" altLang="ru-RU" sz="40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ная</a:t>
            </a:r>
            <a:r>
              <a:rPr lang="ru-RU" altLang="ru-RU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улыбка</a:t>
            </a:r>
          </a:p>
        </p:txBody>
      </p:sp>
    </p:spTree>
    <p:extLst>
      <p:ext uri="{BB962C8B-B14F-4D97-AF65-F5344CB8AC3E}">
        <p14:creationId xmlns:p14="http://schemas.microsoft.com/office/powerpoint/2010/main" val="258366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2204865"/>
            <a:ext cx="864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Звез</a:t>
            </a:r>
            <a:r>
              <a:rPr lang="ru-RU" altLang="ru-RU" sz="40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altLang="ru-RU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ный полет</a:t>
            </a:r>
          </a:p>
          <a:p>
            <a:pPr algn="ctr"/>
            <a:r>
              <a:rPr lang="ru-RU" altLang="ru-RU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Счас</a:t>
            </a:r>
            <a:r>
              <a:rPr lang="ru-RU" altLang="ru-RU" sz="40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altLang="ru-RU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ливая улыбка</a:t>
            </a:r>
            <a:endParaRPr lang="ru-RU" altLang="ru-RU" sz="4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92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764704"/>
            <a:ext cx="4572000" cy="32070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Капус</a:t>
            </a:r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..</a:t>
            </a:r>
            <a:r>
              <a:rPr lang="ru-RU" sz="4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ный</a:t>
            </a:r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sz="4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 </a:t>
            </a:r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поз..</a:t>
            </a:r>
            <a:r>
              <a:rPr lang="ru-RU" sz="4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няя</a:t>
            </a:r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sz="4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 </a:t>
            </a:r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чудес…</a:t>
            </a:r>
            <a:r>
              <a:rPr lang="ru-RU" sz="4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ный</a:t>
            </a:r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sz="4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 </a:t>
            </a:r>
            <a:r>
              <a:rPr lang="ru-RU" sz="4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учас</a:t>
            </a:r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…ник-</a:t>
            </a:r>
            <a:r>
              <a:rPr lang="ru-RU" sz="4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ru-RU" sz="44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53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764704"/>
            <a:ext cx="6408712" cy="320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Капус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4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ный- капуста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поз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ru-RU" sz="4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няя-  опоздать</a:t>
            </a:r>
            <a:endParaRPr lang="ru-RU" sz="4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чуде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</a:t>
            </a:r>
            <a:r>
              <a:rPr lang="ru-RU" sz="4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ый- чудеса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учас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4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ник- участие</a:t>
            </a:r>
            <a:endParaRPr lang="ru-RU" sz="44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732240" y="4941168"/>
            <a:ext cx="1224136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987824" y="5116832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Мой результат</a:t>
            </a:r>
            <a:endParaRPr lang="ru-RU" sz="3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453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630816"/>
            <a:ext cx="4572000" cy="42334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Кто считает, что он научился писать слова с непроизносимыми согласными и может научить других – поднимает зеленый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круг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Кто считает, что он научился записывать слова с непроизносимыми согласными, но еще не все получилось – поднимает желтый круг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Кто считает, что ему еще надо тренироваться записывать слова с непроизносимыми согласными – поднимает красный круг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308304" y="1556792"/>
            <a:ext cx="914400" cy="914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7380312" y="2852936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7452320" y="4509120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0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55575" y="908720"/>
            <a:ext cx="1896796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8123731"/>
              </p:ext>
            </p:extLst>
          </p:nvPr>
        </p:nvGraphicFramePr>
        <p:xfrm>
          <a:off x="755576" y="908720"/>
          <a:ext cx="3240360" cy="2664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Картинка" r:id="rId3" imgW="0" imgH="0" progId="StaticMetafile">
                  <p:embed/>
                </p:oleObj>
              </mc:Choice>
              <mc:Fallback>
                <p:oleObj name="Картинка" r:id="rId3" imgW="0" imgH="0" progId="StaticMetafile">
                  <p:embed/>
                  <p:pic>
                    <p:nvPicPr>
                      <p:cNvPr id="0" name="rectole0000000000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908720"/>
                        <a:ext cx="3240360" cy="2664296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-848239" y="3573015"/>
            <a:ext cx="2471838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4499445"/>
              </p:ext>
            </p:extLst>
          </p:nvPr>
        </p:nvGraphicFramePr>
        <p:xfrm>
          <a:off x="4355976" y="3573016"/>
          <a:ext cx="4248472" cy="3024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Картинка" r:id="rId5" imgW="0" imgH="0" progId="StaticMetafile">
                  <p:embed/>
                </p:oleObj>
              </mc:Choice>
              <mc:Fallback>
                <p:oleObj name="Картинка" r:id="rId5" imgW="0" imgH="0" progId="StaticMetafile">
                  <p:embed/>
                  <p:pic>
                    <p:nvPicPr>
                      <p:cNvPr id="0" name="rectole000000000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3573016"/>
                        <a:ext cx="4248472" cy="3024336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870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132856"/>
            <a:ext cx="7128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latin typeface="Arial" pitchFamily="34" charset="0"/>
                <a:cs typeface="Arial" pitchFamily="34" charset="0"/>
              </a:rPr>
              <a:t>с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ито  назад  нос</a:t>
            </a:r>
            <a:endParaRPr lang="ru-RU" sz="7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27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6" descr="сканирование.jpg"/>
          <p:cNvPicPr>
            <a:picLocks noChangeAspect="1"/>
          </p:cNvPicPr>
          <p:nvPr/>
        </p:nvPicPr>
        <p:blipFill>
          <a:blip r:embed="rId2" cstate="print">
            <a:lum bright="-10000" contrast="40000"/>
          </a:blip>
          <a:srcRect l="3469" t="14642" r="2862" b="14589"/>
          <a:stretch>
            <a:fillRect/>
          </a:stretch>
        </p:blipFill>
        <p:spPr bwMode="auto">
          <a:xfrm>
            <a:off x="191724" y="116632"/>
            <a:ext cx="2724092" cy="292587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11560" y="3105835"/>
            <a:ext cx="81369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Arial" pitchFamily="34" charset="0"/>
                <a:cs typeface="Arial" pitchFamily="34" charset="0"/>
              </a:rPr>
              <a:t>Зв-</a:t>
            </a:r>
            <a:r>
              <a:rPr lang="ru-RU" sz="4400" dirty="0" err="1" smtClean="0">
                <a:latin typeface="Arial" pitchFamily="34" charset="0"/>
                <a:cs typeface="Arial" pitchFamily="34" charset="0"/>
              </a:rPr>
              <a:t>зда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4400" dirty="0" err="1" smtClean="0">
                <a:latin typeface="Arial" pitchFamily="34" charset="0"/>
                <a:cs typeface="Arial" pitchFamily="34" charset="0"/>
              </a:rPr>
              <a:t>ду-ки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, к-</a:t>
            </a:r>
            <a:r>
              <a:rPr lang="ru-RU" sz="4400" dirty="0" err="1" smtClean="0">
                <a:latin typeface="Arial" pitchFamily="34" charset="0"/>
                <a:cs typeface="Arial" pitchFamily="34" charset="0"/>
              </a:rPr>
              <a:t>тёнок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r>
              <a:rPr lang="ru-RU" sz="4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4400" dirty="0" smtClean="0">
                <a:latin typeface="Arial" pitchFamily="34" charset="0"/>
                <a:cs typeface="Arial" pitchFamily="34" charset="0"/>
              </a:rPr>
              <a:t>к-</a:t>
            </a:r>
            <a:r>
              <a:rPr lang="ru-RU" sz="4400" dirty="0" err="1" smtClean="0">
                <a:latin typeface="Arial" pitchFamily="34" charset="0"/>
                <a:cs typeface="Arial" pitchFamily="34" charset="0"/>
              </a:rPr>
              <a:t>рмушка</a:t>
            </a:r>
            <a:r>
              <a:rPr lang="ru-RU" sz="44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4400" dirty="0" err="1" smtClean="0">
                <a:latin typeface="Arial" pitchFamily="34" charset="0"/>
                <a:cs typeface="Arial" pitchFamily="34" charset="0"/>
              </a:rPr>
              <a:t>ло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-ка, </a:t>
            </a:r>
            <a:r>
              <a:rPr lang="ru-RU" sz="4400" dirty="0" err="1" smtClean="0">
                <a:latin typeface="Arial" pitchFamily="34" charset="0"/>
                <a:cs typeface="Arial" pitchFamily="34" charset="0"/>
              </a:rPr>
              <a:t>похо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-. </a:t>
            </a:r>
            <a:endParaRPr lang="ru-RU" sz="4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36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404664"/>
            <a:ext cx="8208912" cy="4857720"/>
          </a:xfrm>
        </p:spPr>
        <p:txBody>
          <a:bodyPr>
            <a:noAutofit/>
          </a:bodyPr>
          <a:lstStyle/>
          <a:p>
            <a:pPr marL="45720" indent="0">
              <a:buNone/>
            </a:pP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marL="45720" indent="0">
              <a:buNone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зв</a:t>
            </a:r>
            <a:r>
              <a:rPr lang="ru-RU" sz="3200" u="sng" dirty="0" smtClean="0">
                <a:latin typeface="Arial" pitchFamily="34" charset="0"/>
                <a:cs typeface="Arial" pitchFamily="34" charset="0"/>
              </a:rPr>
              <a:t>е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зда – звёзды</a:t>
            </a:r>
          </a:p>
          <a:p>
            <a:pPr marL="45720" indent="0">
              <a:buNone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к</a:t>
            </a:r>
            <a:r>
              <a:rPr lang="ru-RU" sz="3200" u="sng" dirty="0" smtClean="0">
                <a:latin typeface="Arial" pitchFamily="34" charset="0"/>
                <a:cs typeface="Arial" pitchFamily="34" charset="0"/>
              </a:rPr>
              <a:t>о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тёнок - кот</a:t>
            </a:r>
          </a:p>
          <a:p>
            <a:pPr marL="45720" indent="0">
              <a:buNone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к</a:t>
            </a:r>
            <a:r>
              <a:rPr lang="ru-RU" sz="3200" u="sng" dirty="0" smtClean="0">
                <a:latin typeface="Arial" pitchFamily="34" charset="0"/>
                <a:cs typeface="Arial" pitchFamily="34" charset="0"/>
              </a:rPr>
              <a:t>о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рмушка – корм</a:t>
            </a:r>
          </a:p>
          <a:p>
            <a:pPr marL="45720" indent="0">
              <a:buNone/>
            </a:pP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marL="45720" indent="0">
              <a:buNone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ду</a:t>
            </a:r>
            <a:r>
              <a:rPr lang="ru-RU" sz="3200" u="sng" dirty="0" smtClean="0">
                <a:latin typeface="Arial" pitchFamily="34" charset="0"/>
                <a:cs typeface="Arial" pitchFamily="34" charset="0"/>
              </a:rPr>
              <a:t>б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ки – ду</a:t>
            </a:r>
            <a:r>
              <a:rPr lang="ru-RU" sz="3200" u="sng" dirty="0" smtClean="0">
                <a:latin typeface="Arial" pitchFamily="34" charset="0"/>
                <a:cs typeface="Arial" pitchFamily="34" charset="0"/>
              </a:rPr>
              <a:t>б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ок</a:t>
            </a:r>
          </a:p>
          <a:p>
            <a:pPr marL="45720" indent="0">
              <a:buNone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ло</a:t>
            </a:r>
            <a:r>
              <a:rPr lang="ru-RU" sz="3200" u="sng" dirty="0" smtClean="0">
                <a:latin typeface="Arial" pitchFamily="34" charset="0"/>
                <a:cs typeface="Arial" pitchFamily="34" charset="0"/>
              </a:rPr>
              <a:t>д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ка – ло</a:t>
            </a:r>
            <a:r>
              <a:rPr lang="ru-RU" sz="3200" u="sng" dirty="0" smtClean="0">
                <a:latin typeface="Arial" pitchFamily="34" charset="0"/>
                <a:cs typeface="Arial" pitchFamily="34" charset="0"/>
              </a:rPr>
              <a:t>д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очка</a:t>
            </a:r>
          </a:p>
          <a:p>
            <a:pPr marL="45720" indent="0">
              <a:buNone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похо</a:t>
            </a:r>
            <a:r>
              <a:rPr lang="ru-RU" sz="3200" u="sng" dirty="0" smtClean="0">
                <a:latin typeface="Arial" pitchFamily="34" charset="0"/>
                <a:cs typeface="Arial" pitchFamily="34" charset="0"/>
              </a:rPr>
              <a:t>д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- хо</a:t>
            </a:r>
            <a:r>
              <a:rPr lang="ru-RU" sz="3200" u="sng" dirty="0" smtClean="0">
                <a:latin typeface="Arial" pitchFamily="34" charset="0"/>
                <a:cs typeface="Arial" pitchFamily="34" charset="0"/>
              </a:rPr>
              <a:t>д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ить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Дуга 4"/>
          <p:cNvSpPr/>
          <p:nvPr/>
        </p:nvSpPr>
        <p:spPr>
          <a:xfrm>
            <a:off x="2339752" y="980728"/>
            <a:ext cx="720080" cy="860048"/>
          </a:xfrm>
          <a:prstGeom prst="arc">
            <a:avLst>
              <a:gd name="adj1" fmla="val 12594831"/>
              <a:gd name="adj2" fmla="val 1938381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уга 5"/>
          <p:cNvSpPr/>
          <p:nvPr/>
        </p:nvSpPr>
        <p:spPr>
          <a:xfrm rot="11059893" flipV="1">
            <a:off x="908415" y="4159484"/>
            <a:ext cx="284748" cy="244404"/>
          </a:xfrm>
          <a:prstGeom prst="arc">
            <a:avLst>
              <a:gd name="adj1" fmla="val 10997130"/>
              <a:gd name="adj2" fmla="val 54462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1835696" y="980728"/>
            <a:ext cx="5400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Дуга 11"/>
          <p:cNvSpPr/>
          <p:nvPr/>
        </p:nvSpPr>
        <p:spPr>
          <a:xfrm>
            <a:off x="2411760" y="1556792"/>
            <a:ext cx="720080" cy="1024880"/>
          </a:xfrm>
          <a:prstGeom prst="arc">
            <a:avLst>
              <a:gd name="adj1" fmla="val 13582651"/>
              <a:gd name="adj2" fmla="val 1938381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/>
          <p:cNvSpPr/>
          <p:nvPr/>
        </p:nvSpPr>
        <p:spPr>
          <a:xfrm>
            <a:off x="611560" y="1556792"/>
            <a:ext cx="576807" cy="865558"/>
          </a:xfrm>
          <a:prstGeom prst="arc">
            <a:avLst>
              <a:gd name="adj1" fmla="val 12470299"/>
              <a:gd name="adj2" fmla="val 1986971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Дуга 13"/>
          <p:cNvSpPr/>
          <p:nvPr/>
        </p:nvSpPr>
        <p:spPr>
          <a:xfrm rot="11059893" flipV="1">
            <a:off x="2277461" y="5385692"/>
            <a:ext cx="340605" cy="270204"/>
          </a:xfrm>
          <a:prstGeom prst="arc">
            <a:avLst>
              <a:gd name="adj1" fmla="val 10997130"/>
              <a:gd name="adj2" fmla="val 54462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Дуга 28"/>
          <p:cNvSpPr/>
          <p:nvPr/>
        </p:nvSpPr>
        <p:spPr>
          <a:xfrm>
            <a:off x="755576" y="980728"/>
            <a:ext cx="720080" cy="872480"/>
          </a:xfrm>
          <a:prstGeom prst="arc">
            <a:avLst>
              <a:gd name="adj1" fmla="val 13103367"/>
              <a:gd name="adj2" fmla="val 1938381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Дуга 39"/>
          <p:cNvSpPr/>
          <p:nvPr/>
        </p:nvSpPr>
        <p:spPr>
          <a:xfrm>
            <a:off x="683568" y="2276872"/>
            <a:ext cx="720080" cy="872480"/>
          </a:xfrm>
          <a:prstGeom prst="arc">
            <a:avLst>
              <a:gd name="adj1" fmla="val 13103367"/>
              <a:gd name="adj2" fmla="val 1938381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Дуга 40"/>
          <p:cNvSpPr/>
          <p:nvPr/>
        </p:nvSpPr>
        <p:spPr>
          <a:xfrm>
            <a:off x="2915816" y="2348880"/>
            <a:ext cx="720080" cy="872480"/>
          </a:xfrm>
          <a:prstGeom prst="arc">
            <a:avLst>
              <a:gd name="adj1" fmla="val 13103367"/>
              <a:gd name="adj2" fmla="val 1938381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Дуга 42"/>
          <p:cNvSpPr/>
          <p:nvPr/>
        </p:nvSpPr>
        <p:spPr>
          <a:xfrm rot="11059893" flipV="1">
            <a:off x="2349469" y="4233565"/>
            <a:ext cx="340605" cy="270204"/>
          </a:xfrm>
          <a:prstGeom prst="arc">
            <a:avLst>
              <a:gd name="adj1" fmla="val 10997130"/>
              <a:gd name="adj2" fmla="val 54462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Дуга 43"/>
          <p:cNvSpPr/>
          <p:nvPr/>
        </p:nvSpPr>
        <p:spPr>
          <a:xfrm rot="11059893" flipV="1">
            <a:off x="1196060" y="5459052"/>
            <a:ext cx="375164" cy="237556"/>
          </a:xfrm>
          <a:prstGeom prst="arc">
            <a:avLst>
              <a:gd name="adj1" fmla="val 10997130"/>
              <a:gd name="adj2" fmla="val 54462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Дуга 44"/>
          <p:cNvSpPr/>
          <p:nvPr/>
        </p:nvSpPr>
        <p:spPr>
          <a:xfrm>
            <a:off x="611560" y="4797152"/>
            <a:ext cx="720080" cy="872480"/>
          </a:xfrm>
          <a:prstGeom prst="arc">
            <a:avLst>
              <a:gd name="adj1" fmla="val 13103367"/>
              <a:gd name="adj2" fmla="val 1938381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Дуга 47"/>
          <p:cNvSpPr/>
          <p:nvPr/>
        </p:nvSpPr>
        <p:spPr>
          <a:xfrm>
            <a:off x="2246167" y="4801784"/>
            <a:ext cx="596589" cy="872480"/>
          </a:xfrm>
          <a:prstGeom prst="arc">
            <a:avLst>
              <a:gd name="adj1" fmla="val 13103367"/>
              <a:gd name="adj2" fmla="val 1938381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 flipV="1">
            <a:off x="1403648" y="1628800"/>
            <a:ext cx="5400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1619672" y="2348880"/>
            <a:ext cx="5400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715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канирование0002.jpg"/>
          <p:cNvPicPr>
            <a:picLocks noChangeAspect="1"/>
          </p:cNvPicPr>
          <p:nvPr/>
        </p:nvPicPr>
        <p:blipFill>
          <a:blip r:embed="rId2" cstate="print">
            <a:lum bright="-10000" contrast="40000"/>
          </a:blip>
          <a:srcRect l="3469" t="14642" r="2862" b="14589"/>
          <a:stretch>
            <a:fillRect/>
          </a:stretch>
        </p:blipFill>
        <p:spPr bwMode="auto">
          <a:xfrm>
            <a:off x="107504" y="0"/>
            <a:ext cx="2952328" cy="317101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267744" y="3504438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Arial" pitchFamily="34" charset="0"/>
                <a:cs typeface="Arial" pitchFamily="34" charset="0"/>
              </a:rPr>
              <a:t>	ГРУСТЬ</a:t>
            </a:r>
            <a:endParaRPr lang="ru-RU" sz="6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56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канирование0003.jpg"/>
          <p:cNvPicPr>
            <a:picLocks noChangeAspect="1"/>
          </p:cNvPicPr>
          <p:nvPr/>
        </p:nvPicPr>
        <p:blipFill>
          <a:blip r:embed="rId2" cstate="print">
            <a:lum bright="-10000" contrast="40000"/>
          </a:blip>
          <a:srcRect l="3461" t="14642" r="3097" b="14589"/>
          <a:stretch>
            <a:fillRect/>
          </a:stretch>
        </p:blipFill>
        <p:spPr bwMode="auto">
          <a:xfrm>
            <a:off x="7112140" y="0"/>
            <a:ext cx="2031860" cy="218236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сканирование0004.jpg"/>
          <p:cNvPicPr>
            <a:picLocks noChangeAspect="1"/>
          </p:cNvPicPr>
          <p:nvPr/>
        </p:nvPicPr>
        <p:blipFill>
          <a:blip r:embed="rId3" cstate="print">
            <a:lum bright="-10000" contrast="40000"/>
          </a:blip>
          <a:srcRect l="3478" t="14642" r="2625" b="14589"/>
          <a:stretch>
            <a:fillRect/>
          </a:stretch>
        </p:blipFill>
        <p:spPr bwMode="auto">
          <a:xfrm>
            <a:off x="7199784" y="2348880"/>
            <a:ext cx="1944216" cy="208823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сканирование0005.jpg"/>
          <p:cNvPicPr>
            <a:picLocks noChangeAspect="1"/>
          </p:cNvPicPr>
          <p:nvPr/>
        </p:nvPicPr>
        <p:blipFill>
          <a:blip r:embed="rId4" cstate="print">
            <a:lum bright="-10000" contrast="40000"/>
          </a:blip>
          <a:srcRect l="3448" t="14642" r="3448" b="14589"/>
          <a:stretch>
            <a:fillRect/>
          </a:stretch>
        </p:blipFill>
        <p:spPr bwMode="auto">
          <a:xfrm>
            <a:off x="7199784" y="4581128"/>
            <a:ext cx="1944216" cy="208823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4191" y="503639"/>
            <a:ext cx="6847932" cy="1306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6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ГРУСТЬ</a:t>
            </a:r>
            <a:endParaRPr lang="ru-RU" sz="4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47997" y="4742133"/>
            <a:ext cx="288032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?</a:t>
            </a:r>
            <a:endParaRPr lang="ru-RU" sz="15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3488157" y="1412776"/>
            <a:ext cx="1299867" cy="17281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1763689" y="1412776"/>
            <a:ext cx="1584175" cy="17281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83568" y="3347700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ГРУСТНЫЙ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95936" y="3295650"/>
            <a:ext cx="31162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ГРУСНЫЙ</a:t>
            </a:r>
            <a:endParaRPr lang="ru-RU" sz="3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Рисунок 20" descr="сканирование0003.jpg"/>
          <p:cNvPicPr>
            <a:picLocks noChangeAspect="1"/>
          </p:cNvPicPr>
          <p:nvPr/>
        </p:nvPicPr>
        <p:blipFill>
          <a:blip r:embed="rId2" cstate="print">
            <a:lum bright="-10000" contrast="40000"/>
          </a:blip>
          <a:srcRect l="3461" t="14642" r="3097" b="14589"/>
          <a:stretch>
            <a:fillRect/>
          </a:stretch>
        </p:blipFill>
        <p:spPr bwMode="auto">
          <a:xfrm>
            <a:off x="7315410" y="132281"/>
            <a:ext cx="2031860" cy="218236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4003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0" y="0"/>
            <a:ext cx="9075738" cy="6861175"/>
            <a:chOff x="6" y="1"/>
            <a:chExt cx="5717" cy="4322"/>
          </a:xfrm>
        </p:grpSpPr>
        <p:sp>
          <p:nvSpPr>
            <p:cNvPr id="10247" name="Rectangle 3"/>
            <p:cNvSpPr>
              <a:spLocks noChangeArrowheads="1"/>
            </p:cNvSpPr>
            <p:nvPr/>
          </p:nvSpPr>
          <p:spPr bwMode="auto">
            <a:xfrm>
              <a:off x="6" y="1"/>
              <a:ext cx="5717" cy="4322"/>
            </a:xfrm>
            <a:prstGeom prst="rect">
              <a:avLst/>
            </a:prstGeom>
            <a:noFill/>
            <a:ln w="190500">
              <a:solidFill>
                <a:srgbClr val="558EC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>
                <a:latin typeface="Arial" charset="0"/>
              </a:endParaRPr>
            </a:p>
          </p:txBody>
        </p:sp>
        <p:sp>
          <p:nvSpPr>
            <p:cNvPr id="10248" name="Rectangle 4"/>
            <p:cNvSpPr>
              <a:spLocks noChangeArrowheads="1"/>
            </p:cNvSpPr>
            <p:nvPr/>
          </p:nvSpPr>
          <p:spPr bwMode="auto">
            <a:xfrm>
              <a:off x="177" y="182"/>
              <a:ext cx="5375" cy="3960"/>
            </a:xfrm>
            <a:prstGeom prst="rect">
              <a:avLst/>
            </a:prstGeom>
            <a:noFill/>
            <a:ln w="57150">
              <a:solidFill>
                <a:srgbClr val="558EC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>
                <a:latin typeface="Arial" charset="0"/>
              </a:endParaRPr>
            </a:p>
          </p:txBody>
        </p:sp>
      </p:grp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468313" y="476250"/>
            <a:ext cx="8064500" cy="762000"/>
          </a:xfrm>
          <a:prstGeom prst="rect">
            <a:avLst/>
          </a:prstGeom>
          <a:noFill/>
          <a:ln w="28575">
            <a:solidFill>
              <a:srgbClr val="66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marL="401638" indent="-401638" eaLnBrk="0" hangingPunct="0">
              <a:tabLst>
                <a:tab pos="60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tabLst>
                <a:tab pos="60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tabLst>
                <a:tab pos="60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tabLst>
                <a:tab pos="60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tabLst>
                <a:tab pos="60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0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0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0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0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30000"/>
              </a:spcBef>
            </a:pPr>
            <a:endParaRPr lang="ru-RU" altLang="ru-RU" sz="2400" b="1" dirty="0">
              <a:latin typeface="Arial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115616" y="765526"/>
            <a:ext cx="6553200" cy="461963"/>
          </a:xfrm>
          <a:prstGeom prst="rect">
            <a:avLst/>
          </a:prstGeom>
          <a:solidFill>
            <a:srgbClr val="FFFFCC"/>
          </a:solidFill>
          <a:ln w="254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2400" b="1" dirty="0" smtClean="0">
                <a:solidFill>
                  <a:srgbClr val="0070C0"/>
                </a:solidFill>
                <a:latin typeface="Arial" charset="0"/>
              </a:rPr>
              <a:t>ФОРМУЛИРОВКА ЦЕЛИ ДЕЯТЕЛЬНОСТИ</a:t>
            </a:r>
          </a:p>
        </p:txBody>
      </p:sp>
      <p:pic>
        <p:nvPicPr>
          <p:cNvPr id="10245" name="Picture 68" descr="Peterson8"/>
          <p:cNvPicPr>
            <a:picLocks noChangeAspect="1" noChangeArrowheads="1"/>
          </p:cNvPicPr>
          <p:nvPr/>
        </p:nvPicPr>
        <p:blipFill>
          <a:blip r:embed="rId3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4" y="1352549"/>
            <a:ext cx="2070001" cy="2633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83568" y="4365104"/>
            <a:ext cx="7689949" cy="209288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269875" indent="-88900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1430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Цель </a:t>
            </a:r>
            <a:r>
              <a:rPr lang="ru-RU" sz="2800" b="1" dirty="0" smtClean="0">
                <a:ln w="11430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800" b="1" dirty="0">
              <a:ln w="11430"/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269875" indent="-88900" eaLnBrk="0" hangingPunct="0">
              <a:defRPr/>
            </a:pPr>
            <a:r>
              <a:rPr lang="ru-RU" sz="2800" b="1" dirty="0" smtClean="0">
                <a:ln w="11430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правило проверки непроизносимых согласных и научиться применять это правило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9875" indent="-88900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1430"/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7668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0" y="0"/>
            <a:ext cx="9075738" cy="6861175"/>
            <a:chOff x="6" y="1"/>
            <a:chExt cx="5717" cy="4322"/>
          </a:xfrm>
        </p:grpSpPr>
        <p:sp>
          <p:nvSpPr>
            <p:cNvPr id="14343" name="Rectangle 3"/>
            <p:cNvSpPr>
              <a:spLocks noChangeArrowheads="1"/>
            </p:cNvSpPr>
            <p:nvPr/>
          </p:nvSpPr>
          <p:spPr bwMode="auto">
            <a:xfrm>
              <a:off x="6" y="1"/>
              <a:ext cx="5717" cy="4322"/>
            </a:xfrm>
            <a:prstGeom prst="rect">
              <a:avLst/>
            </a:prstGeom>
            <a:noFill/>
            <a:ln w="190500">
              <a:solidFill>
                <a:srgbClr val="558EC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>
                <a:latin typeface="Arial" charset="0"/>
              </a:endParaRPr>
            </a:p>
          </p:txBody>
        </p:sp>
        <p:sp>
          <p:nvSpPr>
            <p:cNvPr id="14344" name="Rectangle 4"/>
            <p:cNvSpPr>
              <a:spLocks noChangeArrowheads="1"/>
            </p:cNvSpPr>
            <p:nvPr/>
          </p:nvSpPr>
          <p:spPr bwMode="auto">
            <a:xfrm>
              <a:off x="177" y="182"/>
              <a:ext cx="5375" cy="3960"/>
            </a:xfrm>
            <a:prstGeom prst="rect">
              <a:avLst/>
            </a:prstGeom>
            <a:noFill/>
            <a:ln w="57150">
              <a:solidFill>
                <a:srgbClr val="558EC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>
                <a:latin typeface="Arial" charset="0"/>
              </a:endParaRPr>
            </a:p>
          </p:txBody>
        </p:sp>
      </p:grp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468313" y="476250"/>
            <a:ext cx="8064500" cy="762000"/>
          </a:xfrm>
          <a:prstGeom prst="rect">
            <a:avLst/>
          </a:prstGeom>
          <a:noFill/>
          <a:ln w="28575">
            <a:solidFill>
              <a:srgbClr val="66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marL="401638" indent="-401638" eaLnBrk="0" hangingPunct="0">
              <a:tabLst>
                <a:tab pos="60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tabLst>
                <a:tab pos="60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tabLst>
                <a:tab pos="60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tabLst>
                <a:tab pos="60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tabLst>
                <a:tab pos="60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0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0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0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0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ru-RU" altLang="ru-RU" sz="2400" b="1" dirty="0" smtClean="0">
                <a:solidFill>
                  <a:srgbClr val="E80000"/>
                </a:solidFill>
                <a:latin typeface="Arial" charset="0"/>
              </a:rPr>
              <a:t> </a:t>
            </a:r>
            <a:endParaRPr lang="ru-RU" altLang="ru-RU" sz="2400" b="1" dirty="0">
              <a:latin typeface="Arial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517650" y="452438"/>
            <a:ext cx="6553200" cy="1016000"/>
          </a:xfrm>
          <a:prstGeom prst="rect">
            <a:avLst/>
          </a:prstGeom>
          <a:solidFill>
            <a:srgbClr val="FFFFCC"/>
          </a:solidFill>
          <a:ln w="254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2400" b="1" dirty="0" smtClean="0">
                <a:solidFill>
                  <a:srgbClr val="0070C0"/>
                </a:solidFill>
                <a:latin typeface="Arial" charset="0"/>
              </a:rPr>
              <a:t>ПЛАН РАБОТЫ ПО ОТКРЫТИЮ 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2400" b="1" dirty="0" smtClean="0">
                <a:solidFill>
                  <a:srgbClr val="0070C0"/>
                </a:solidFill>
                <a:latin typeface="Arial" charset="0"/>
              </a:rPr>
              <a:t>НОВОГО ЗНАНИЯ</a:t>
            </a:r>
          </a:p>
        </p:txBody>
      </p:sp>
      <p:pic>
        <p:nvPicPr>
          <p:cNvPr id="14341" name="Picture 7" descr="Peterson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35" y="828051"/>
            <a:ext cx="1497490" cy="1715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2839929"/>
            <a:ext cx="6912768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Прочитать историю третьеклассницы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fontAlgn="base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Проанализировать действия ученицы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fontAlgn="base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Сделать вывод и составить алгоритм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482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495</TotalTime>
  <Words>252</Words>
  <Application>Microsoft Office PowerPoint</Application>
  <PresentationFormat>Экран (4:3)</PresentationFormat>
  <Paragraphs>61</Paragraphs>
  <Slides>17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Arial Black</vt:lpstr>
      <vt:lpstr>Calibri</vt:lpstr>
      <vt:lpstr>Georgia</vt:lpstr>
      <vt:lpstr>Times New Roman</vt:lpstr>
      <vt:lpstr>Trebuchet MS</vt:lpstr>
      <vt:lpstr>Воздушный поток</vt:lpstr>
      <vt:lpstr>Картинка</vt:lpstr>
      <vt:lpstr>Иногда согласные                                                    Играют с нами в прятки.  Они не произносятся, Но пишутся в тетрадке.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Учитель</cp:lastModifiedBy>
  <cp:revision>49</cp:revision>
  <dcterms:created xsi:type="dcterms:W3CDTF">2016-05-02T09:32:58Z</dcterms:created>
  <dcterms:modified xsi:type="dcterms:W3CDTF">2019-06-14T06:39:57Z</dcterms:modified>
</cp:coreProperties>
</file>