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56" r:id="rId4"/>
    <p:sldId id="259" r:id="rId5"/>
    <p:sldId id="260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64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35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5CF15-897F-4763-A831-7838CAE62A8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D5CBF-153B-4AE4-9F05-DA670E516A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2;&#1074;&#1072;&#1076;&#1088;&#1072;&#1090;%20&#1089;&#1091;&#1084;&#1084;&#1099;%20&#1080;%20&#1082;&#1074;&#1072;&#1076;&#1088;&#1072;&#1090;%20&#1088;&#1072;&#1079;&#1085;&#1086;&#1089;&#1090;&#1080;\&#1044;&#1077;&#1090;&#1089;&#1082;&#1080;&#1077;%20&#1080;%20&#1096;&#1082;&#1086;&#1083;&#1100;&#1085;&#1099;&#1077;%20&#1087;&#1077;&#1089;&#1085;&#1080;%20-%20&#1059;&#1095;&#1072;&#1090;%20&#1074;%20&#1096;&#1082;&#1086;&#1083;&#1077;1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 rot="1196304">
            <a:off x="86049" y="-630942"/>
            <a:ext cx="8858312" cy="7089656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14414" y="857232"/>
            <a:ext cx="692948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 smtClean="0">
                <a:solidFill>
                  <a:srgbClr val="C00000"/>
                </a:solidFill>
              </a:rPr>
              <a:t>Три пути ведут к знанию: 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-Путь размышления самый благородный,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-Путь подражания самый легкий 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-И путь опыта это путь самый горький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Конфуций </a:t>
            </a:r>
            <a:endParaRPr lang="ru-RU" sz="32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196752"/>
            <a:ext cx="7715304" cy="494689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стр.111, № 626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68960"/>
            <a:ext cx="2592287" cy="19586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5657" y="2526216"/>
            <a:ext cx="4107710" cy="1775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1), 3), 5), </a:t>
            </a:r>
            <a:endParaRPr lang="en-US" sz="48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8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9), 11)</a:t>
            </a:r>
            <a:endParaRPr lang="ru-RU" sz="4800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4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а\Documents\шаблоны презентаций\картинкидля презентаций\картинки на школьныю тему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743200"/>
            <a:ext cx="3352800" cy="3352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Физкультминуточка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для глаз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346512"/>
      </p:ext>
    </p:ext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0.18115 C 0.00938 0.17861 0.00486 0.17191 -0.00104 0.17029 C -0.01528 0.16636 -0.04427 0.16313 -0.04427 0.16336 C -0.05955 0.15619 -0.0743 0.1518 -0.09028 0.1488 C -0.10469 0.14233 -0.11875 0.13563 -0.13351 0.13078 C -0.14219 0.125 -0.15243 0.12338 -0.16059 0.11622 C -0.16337 0.11391 -0.16562 0.11068 -0.16875 0.10906 C -0.18246 0.10236 -0.19809 0.10167 -0.21198 0.09473 C -0.22413 0.08873 -0.23472 0.07856 -0.24705 0.07325 C -0.25989 0.06192 -0.27674 0.05592 -0.28767 0.0409 C -0.29792 0.02704 -0.29253 0.03281 -0.30382 0.02288 C -0.31319 0.00393 -0.32135 -0.01594 -0.3309 -0.03466 C -0.33698 -0.06007 -0.3283 -0.0298 -0.34167 -0.05637 C -0.35573 -0.08456 -0.33229 -0.05106 -0.34983 -0.0744 C -0.3533 -0.08872 -0.36094 -0.09727 -0.36597 -0.11021 C -0.36719 -0.11368 -0.36753 -0.1176 -0.36875 -0.12107 C -0.37031 -0.12592 -0.37222 -0.13077 -0.37413 -0.1354 C -0.37986 -0.14949 -0.38299 -0.15388 -0.38767 -0.16774 C -0.39253 -0.18207 -0.39462 -0.19454 -0.40104 -0.20748 C -0.40625 -0.23406 -0.4118 -0.2604 -0.41736 -0.2865 C -0.4184 -0.29113 -0.41892 -0.29621 -0.41996 -0.30083 C -0.4217 -0.30822 -0.42969 -0.32786 -0.42552 -0.32255 C -0.42361 -0.32024 -0.42187 -0.3177 -0.41996 -0.31539 C -0.41233 -0.28442 -0.40434 -0.25346 -0.39844 -0.22181 C -0.39601 -0.20864 -0.39566 -0.19408 -0.39028 -0.1823 C -0.38889 -0.1793 -0.38646 -0.17768 -0.38489 -0.17491 C -0.38108 -0.16797 -0.37778 -0.16058 -0.37413 -0.15342 C -0.3658 -0.13678 -0.36788 -0.13609 -0.35521 -0.12477 C -0.34913 -0.10074 -0.3368 -0.08618 -0.32552 -0.067 C -0.30885 -0.03835 -0.32187 -0.05222 -0.3066 -0.03835 C -0.29097 -0.00762 -0.28055 0.00046 -0.25781 0.02288 C -0.25417 0.02634 -0.25104 0.03073 -0.24705 0.03351 C -0.24201 0.03697 -0.23559 0.03674 -0.2309 0.0409 C -0.21632 0.05361 -0.20417 0.06562 -0.18767 0.07325 C -0.17552 0.08873 -0.16285 0.0915 -0.14705 0.09843 C -0.1401 0.10143 -0.13489 0.10929 -0.12812 0.11276 C -0.11944 0.11692 -0.11701 0.11484 -0.1092 0.11992 C -0.08854 0.13355 -0.06614 0.14603 -0.04427 0.15596 C -0.01649 0.16844 0.01354 0.17144 0.04219 0.17745 C 0.05191 0.17583 0.07083 0.17491 0.08004 0.16659 C 0.08264 0.16428 0.08507 0.16082 0.08802 0.15943 C 0.10417 0.15134 0.13229 0.14557 0.15017 0.14141 C 0.16181 0.13863 0.17361 0.13655 0.18542 0.13424 C 0.19167 0.13309 0.20434 0.13078 0.20434 0.13101 C 0.20972 0.12847 0.21511 0.12593 0.22049 0.12362 C 0.22361 0.12223 0.2257 0.11807 0.22865 0.11622 C 0.23125 0.1146 0.23403 0.11391 0.23681 0.11276 C 0.23941 0.11045 0.24236 0.10837 0.24479 0.10559 C 0.24774 0.10236 0.25 0.09797 0.25295 0.09473 C 0.25799 0.08942 0.2691 0.08041 0.2691 0.08064 C 0.27083 0.07671 0.2724 0.07302 0.27448 0.06955 C 0.27604 0.06678 0.27847 0.06516 0.28004 0.06239 C 0.28403 0.05546 0.2908 0.0409 0.2908 0.04113 C 0.29462 0.02565 0.29445 0.01941 0.30156 0.00832 C 0.30955 -0.00439 0.30972 0.00116 0.31511 -0.01317 C 0.31632 -0.01663 0.31649 -0.02079 0.31788 -0.02403 C 0.32101 -0.03165 0.32865 -0.04552 0.32865 -0.04528 C 0.33351 -0.06492 0.33924 -0.08271 0.34757 -0.09958 C 0.35399 -0.12592 0.36493 -0.15111 0.3691 -0.1786 C 0.37188 -0.19778 0.37361 -0.21719 0.37726 -0.23613 C 0.38056 -0.25393 0.38542 -0.26848 0.38802 -0.2865 C 0.40139 -0.25947 0.39549 -0.27634 0.3908 -0.21465 C 0.39045 -0.21095 0.38872 -0.20748 0.38802 -0.20379 C 0.38247 -0.17375 0.37674 -0.14833 0.36649 -0.12107 C 0.36042 -0.1049 0.36719 -0.11483 0.36111 -0.09588 C 0.35764 -0.08479 0.35122 -0.07463 0.34757 -0.06354 C 0.34531 -0.05661 0.34392 -0.04898 0.34219 -0.04182 C 0.33906 -0.02957 0.32656 -0.01063 0.32049 0.00116 C 0.3092 0.02357 0.3 0.02334 0.28542 0.0372 C 0.28229 0.04021 0.28038 0.04506 0.27726 0.04806 C 0.26354 0.06123 0.27066 0.0506 0.25833 0.05869 C 0.2507 0.06377 0.24462 0.07232 0.23681 0.07671 C 0.23333 0.07879 0.22934 0.07856 0.22587 0.08041 C 0.19167 0.09751 0.23507 0.0781 0.20695 0.09473 C 0.19497 0.1019 0.19132 0.10097 0.18004 0.10559 C 0.16875 0.10998 0.1566 0.11761 0.14479 0.11992 C 0.08316 0.13193 0.14201 0.11738 0.10434 0.12708 C 0.06285 0.12593 0.02153 0.1257 -0.01996 0.12362 C -0.03646 0.12269 -0.05486 0.1153 -0.07135 0.11276 C -0.08889 0.1012 -0.07517 0.1086 -0.09566 0.1019 C -0.10469 0.09889 -0.10746 0.09566 -0.11736 0.09127 C -0.13142 0.08503 -0.14618 0.08156 -0.16059 0.07671 C -0.16337 0.0744 -0.1658 0.0714 -0.16875 0.06955 C -0.17118 0.06793 -0.1743 0.06793 -0.17674 0.06608 C -0.17899 0.06424 -0.18003 0.06054 -0.18212 0.05869 C -0.18542 0.05569 -0.18941 0.05384 -0.19305 0.05153 C -0.20469 0.03605 -0.20712 0.04136 -0.21996 0.03004 C -0.23472 0.0171 -0.21476 0.02819 -0.23351 0.01571 C -0.23611 0.0141 -0.23906 0.01363 -0.24167 0.01202 C -0.25208 0.00509 -0.26128 -0.00554 -0.27135 -0.01317 C -0.28142 -0.02079 -0.28576 -0.03073 -0.29305 -0.04182 C -0.29722 -0.04829 -0.3066 -0.05984 -0.3066 -0.05961 C -0.31597 -0.08526 -0.30694 -0.06469 -0.31996 -0.08503 C -0.32917 -0.09935 -0.33646 -0.11622 -0.34427 -0.13193 C -0.35868 -0.16104 -0.36892 -0.19385 -0.38767 -0.21811 C -0.39514 -0.2493 -0.3816 -0.19847 -0.4092 -0.25416 C -0.41094 -0.25785 -0.4125 -0.26178 -0.41458 -0.26502 C -0.41875 -0.27149 -0.42812 -0.28304 -0.42812 -0.28281 C -0.425 -0.26571 -0.42187 -0.25092 -0.41458 -0.23613 C -0.41024 -0.21904 -0.40833 -0.20702 -0.40104 -0.19293 C -0.39427 -0.16566 -0.3783 -0.14025 -0.36597 -0.11737 C -0.35781 -0.10212 -0.34444 -0.09796 -0.33628 -0.08156 C -0.32396 -0.05661 -0.33976 -0.08595 -0.31996 -0.05984 C -0.31076 -0.04759 -0.31493 -0.04413 -0.30104 -0.03835 C -0.29201 -0.02911 -0.28489 -0.02149 -0.27413 -0.01686 C -0.26562 -0.00508 -0.2526 0.0074 -0.24167 0.01571 C -0.23941 0.01756 -0.22413 0.02241 -0.22274 0.02288 C -0.17031 0.064 -0.10364 0.07741 -0.04427 0.08757 C -0.02708 0.09543 -0.0434 0.08873 -0.01198 0.09473 C -0.00104 0.09681 0.02049 0.1019 0.02049 0.10213 C 0.07188 0.10074 0.12326 0.10167 0.17448 0.09843 C 0.18472 0.09774 0.2092 0.0781 0.22049 0.07325 C 0.23177 0.06308 0.24045 0.05338 0.25295 0.04806 C 0.26024 0.03351 0.26632 0.03212 0.27726 0.02288 C 0.29879 0.00485 0.2783 0.01964 0.29618 0.00116 C 0.3059 -0.00878 0.31667 -0.01663 0.32587 -0.02749 C 0.33681 -0.04043 0.34636 -0.05568 0.35573 -0.0707 C 0.36528 -0.08595 0.3691 -0.10305 0.38004 -0.11737 C 0.38576 -0.13285 0.39132 -0.15319 0.39896 -0.16774 C 0.39983 -0.17375 0.40052 -0.17976 0.40156 -0.18576 C 0.40226 -0.18946 0.40382 -0.19293 0.40434 -0.19662 C 0.40781 -0.21973 0.40556 -0.2195 0.40972 -0.23983 C 0.4125 -0.25346 0.41788 -0.26525 0.41788 -0.27934 L 0.41511 -0.25785 " pathEditMode="relative" rAng="0" ptsTypes="ffffffffffffffffffffffffffffffffffffffffffffffffffffffffffffffffffffffffffffffffffffffffffffffffffffffffffffffffffffffffffAA">
                                      <p:cBhvr>
                                        <p:cTn id="14" dur="5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5214942" y="428604"/>
            <a:ext cx="3500462" cy="2143140"/>
          </a:xfrm>
          <a:prstGeom prst="wedgeRectCallout">
            <a:avLst/>
          </a:prstGeom>
          <a:solidFill>
            <a:schemeClr val="accent6">
              <a:lumMod val="75000"/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света\Documents\шаблоны презентаций\картинкидля презентаций\картинки на школьныю тему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438400"/>
            <a:ext cx="2066925" cy="2066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928670"/>
            <a:ext cx="3643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Продолжаем работу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927785"/>
      </p:ext>
    </p:extLst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0.43958 L 0.11025 -0.2088 L 0.32448 -0.2088 L 0.21737 0.02708 L 0.32448 0.25787 L 0.11025 0.25787 L 0.00365 0.49375 L -0.10347 0.25787 L -0.31718 0.25787 L -0.21059 0.02708 L -0.31718 -0.2088 L -0.10347 -0.2088 L 0.00365 -0.43958 Z " pathEditMode="relative" rAng="0" ptsTypes="FFFFFFFFFFFFF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0.43958 C 0.175 -0.43958 0.31615 -0.35092 0.31615 -0.24213 C 0.31615 -0.11412 0.1599 -0.06805 0.0658 -0.04861 L -0.05902 -0.02847 C -0.1526 -0.0088 -0.30885 0.04028 -0.30885 0.18472 C -0.30885 0.27708 -0.16822 0.38264 0.00365 0.38264 C 0.175 0.38264 0.31615 0.27708 0.31615 0.18472 C 0.31615 0.04028 0.1599 -0.0088 0.0658 -0.02847 L -0.05902 -0.04861 C -0.1526 -0.06805 -0.30885 -0.11412 -0.30885 -0.24213 C -0.30885 -0.35092 -0.16822 -0.43958 0.00365 -0.43958 Z " pathEditMode="relative" rAng="0" ptsTypes="ffFffffFfff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" presetID="26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802 -0.00069 C -0.48802 0.14861 -0.38177 0.2713 -0.25208 0.2713 C -0.09878 0.2713 -0.04358 0.13542 -0.02066 0.05347 L 0.00365 -0.05532 C 0.02743 -0.13681 0.08576 -0.27292 0.25886 -0.27292 C 0.36945 -0.27292 0.49531 -0.15046 0.49531 -0.00069 C 0.49531 0.14861 0.36945 0.2713 0.25886 0.2713 C 0.08576 0.2713 0.02743 0.13542 0.00365 0.05347 L -0.02066 -0.05532 C -0.04358 -0.13681 -0.09878 -0.27292 -0.25208 -0.27292 C -0.38177 -0.27292 -0.48802 -0.15046 -0.48802 -0.00069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075512"/>
              </p:ext>
            </p:extLst>
          </p:nvPr>
        </p:nvGraphicFramePr>
        <p:xfrm>
          <a:off x="642910" y="785793"/>
          <a:ext cx="7715304" cy="4661816"/>
        </p:xfrm>
        <a:graphic>
          <a:graphicData uri="http://schemas.openxmlformats.org/drawingml/2006/table">
            <a:tbl>
              <a:tblPr/>
              <a:tblGrid>
                <a:gridCol w="428628"/>
                <a:gridCol w="1857388"/>
                <a:gridCol w="2643206"/>
                <a:gridCol w="2623522"/>
                <a:gridCol w="162560"/>
              </a:tblGrid>
              <a:tr h="681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(y - 9)</a:t>
                      </a:r>
                      <a:r>
                        <a:rPr lang="en-US" sz="2000" b="1" baseline="30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(5x+4y)</a:t>
                      </a:r>
                      <a:r>
                        <a:rPr lang="en-US" sz="2000" b="1" baseline="30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(2a – 0,5x)</a:t>
                      </a:r>
                      <a:r>
                        <a:rPr lang="en-US" sz="2000" b="1" baseline="30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- 9y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25x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 - 20xy +16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4a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 - 2ax +0,25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18y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25x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+ 40xy +16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4a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 + 2ax +0,25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-18y +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25x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+20xy +16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4a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 - ax +0,25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+ 9y +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25x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- 40xy +16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4a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  + ax +0,25 </a:t>
                      </a: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24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6998413" cy="1775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Учебник стр.111</a:t>
            </a: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48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630</a:t>
            </a:r>
            <a:endParaRPr lang="ru-RU" sz="4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564904"/>
            <a:ext cx="2113299" cy="23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05273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 какими формулами мы познакомились сегодня на уроке?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775703"/>
            <a:ext cx="71287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думаете, зачем нужны нам эти формулы и стоит ли их запоминать?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2203760" cy="183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3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Нарисуйте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1537929" cy="13217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84984"/>
            <a:ext cx="2203760" cy="1835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8640"/>
            <a:ext cx="2592287" cy="1958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653136"/>
            <a:ext cx="2036342" cy="183271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1844825"/>
            <a:ext cx="5310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Я все понял, и могу объяснить другому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3645024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Вроде понятно, но нужно ещё разобраться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5460326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Тема совсем не понятная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05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056784" cy="4322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на дом: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§17(формулы)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627 – « 3 »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№ 629 – « 4 »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№ 631 – « 5 »</a:t>
            </a:r>
            <a:endParaRPr lang="ru-RU" sz="48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1268760"/>
            <a:ext cx="2963748" cy="258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8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сокращенного умножения.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Детские и школьные песни - Учат в школе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786710" y="5643578"/>
            <a:ext cx="304800" cy="304800"/>
          </a:xfrm>
          <a:prstGeom prst="rect">
            <a:avLst/>
          </a:prstGeom>
        </p:spPr>
      </p:pic>
      <p:pic>
        <p:nvPicPr>
          <p:cNvPr id="5" name="Содержимое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456" y="4101606"/>
            <a:ext cx="1537929" cy="13217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ВОПРОС -ОТВЕТ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428604"/>
            <a:ext cx="3781452" cy="591187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Что называют одночленом?</a:t>
            </a:r>
          </a:p>
          <a:p>
            <a:r>
              <a:rPr lang="ru-RU" dirty="0" smtClean="0"/>
              <a:t>Какие слагаемые называются подобными?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Что называют многочленом?</a:t>
            </a:r>
          </a:p>
          <a:p>
            <a:r>
              <a:rPr lang="ru-RU" dirty="0" smtClean="0"/>
              <a:t>Как умножить степени с одинаковым основанием?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Как возвести произведение в степень?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714356"/>
            <a:ext cx="3786214" cy="5626121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СУММУ ОДНОЧЛЕНОВ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Возвести в данную степень каждый множитель </a:t>
            </a:r>
            <a:r>
              <a:rPr lang="ru-RU" sz="2400" dirty="0" smtClean="0"/>
              <a:t>ПРОИЗВЕДЕНИЕ ЧИСЕЛ, ПЕРЕМЕННЫХ И ИХ СТЕПЕНЕЙ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СЛАГАЕМЫЕ С ОДИНАКОВОЙ БУКВЕННОЙ ЧАСТЬЮ</a:t>
            </a:r>
          </a:p>
          <a:p>
            <a:r>
              <a:rPr lang="ru-RU" sz="2400" dirty="0" smtClean="0"/>
              <a:t>ОСНОВАНИЕ ОСТАВИТЬ ТЕМ ЖЕ, А ПОКАЗАТЕЛИ ПЕРЕМНОЖИТЬ</a:t>
            </a:r>
          </a:p>
          <a:p>
            <a:endParaRPr lang="ru-RU" sz="2000" dirty="0"/>
          </a:p>
        </p:txBody>
      </p:sp>
      <p:sp>
        <p:nvSpPr>
          <p:cNvPr id="16" name="Выгнутая вверх стрелка 15"/>
          <p:cNvSpPr/>
          <p:nvPr/>
        </p:nvSpPr>
        <p:spPr>
          <a:xfrm rot="2095855">
            <a:off x="3301235" y="1303332"/>
            <a:ext cx="2214578" cy="500066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2134692">
            <a:off x="2699541" y="2341517"/>
            <a:ext cx="3030539" cy="674983"/>
          </a:xfrm>
          <a:prstGeom prst="curved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 rot="18838241">
            <a:off x="3056622" y="1834726"/>
            <a:ext cx="3058728" cy="805870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588470">
            <a:off x="3032229" y="3734033"/>
            <a:ext cx="2502036" cy="731520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низ стрелка 19"/>
          <p:cNvSpPr/>
          <p:nvPr/>
        </p:nvSpPr>
        <p:spPr>
          <a:xfrm rot="18975441">
            <a:off x="2578952" y="3486451"/>
            <a:ext cx="4688938" cy="456600"/>
          </a:xfrm>
          <a:prstGeom prst="curved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14348" y="714356"/>
            <a:ext cx="809524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dirty="0"/>
              <a:t>- Квадрат </a:t>
            </a:r>
            <a:r>
              <a:rPr lang="ru-RU" sz="3600" dirty="0" err="1"/>
              <a:t>a</a:t>
            </a:r>
            <a:r>
              <a:rPr lang="ru-RU" sz="3600" dirty="0"/>
              <a:t> :   </a:t>
            </a:r>
            <a:r>
              <a:rPr lang="ru-RU" sz="3600" dirty="0" smtClean="0"/>
              <a:t>                                         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Квадрат </a:t>
            </a:r>
            <a:r>
              <a:rPr lang="ru-RU" sz="3600" dirty="0" err="1"/>
              <a:t>b</a:t>
            </a:r>
            <a:r>
              <a:rPr lang="ru-RU" sz="3600" dirty="0"/>
              <a:t> :  </a:t>
            </a:r>
            <a:r>
              <a:rPr lang="ru-RU" sz="3600" dirty="0" smtClean="0"/>
              <a:t>                                           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Разность квадратов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 </a:t>
            </a:r>
            <a:r>
              <a:rPr lang="ru-RU" sz="3600" dirty="0" smtClean="0"/>
              <a:t>         </a:t>
            </a:r>
            <a:r>
              <a:rPr lang="en-US" sz="3600" dirty="0" smtClean="0">
                <a:solidFill>
                  <a:srgbClr val="C00000"/>
                </a:solidFill>
              </a:rPr>
              <a:t>a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r>
              <a:rPr lang="ru-RU" sz="3600" dirty="0">
                <a:solidFill>
                  <a:srgbClr val="C00000"/>
                </a:solidFill>
              </a:rPr>
              <a:t> – 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Сумма квадратов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 </a:t>
            </a:r>
            <a:r>
              <a:rPr lang="ru-RU" sz="3600" dirty="0" smtClean="0"/>
              <a:t>              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r>
              <a:rPr lang="ru-RU" sz="3600" dirty="0">
                <a:solidFill>
                  <a:srgbClr val="C00000"/>
                </a:solidFill>
              </a:rPr>
              <a:t> +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Произведение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  </a:t>
            </a:r>
            <a:r>
              <a:rPr lang="ru-RU" sz="3600" dirty="0" smtClean="0"/>
              <a:t>                      </a:t>
            </a:r>
            <a:r>
              <a:rPr lang="en-US" sz="3600" dirty="0" err="1">
                <a:solidFill>
                  <a:srgbClr val="C00000"/>
                </a:solidFill>
              </a:rPr>
              <a:t>ab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Удвоенное произведение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  </a:t>
            </a:r>
            <a:r>
              <a:rPr lang="ru-RU" sz="3600" dirty="0">
                <a:solidFill>
                  <a:srgbClr val="C00000"/>
                </a:solidFill>
              </a:rPr>
              <a:t>2</a:t>
            </a:r>
            <a:r>
              <a:rPr lang="en-US" sz="3600" dirty="0" err="1">
                <a:solidFill>
                  <a:srgbClr val="C00000"/>
                </a:solidFill>
              </a:rPr>
              <a:t>ab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Сумма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 </a:t>
            </a:r>
            <a:r>
              <a:rPr lang="ru-RU" sz="3600" dirty="0" smtClean="0"/>
              <a:t>                                     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dirty="0">
                <a:solidFill>
                  <a:srgbClr val="C00000"/>
                </a:solidFill>
              </a:rPr>
              <a:t>+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Разность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 </a:t>
            </a:r>
            <a:r>
              <a:rPr lang="ru-RU" sz="3600" dirty="0" smtClean="0"/>
              <a:t>                                   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dirty="0">
                <a:solidFill>
                  <a:srgbClr val="C00000"/>
                </a:solidFill>
              </a:rPr>
              <a:t>-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Квадрат суммы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 </a:t>
            </a:r>
            <a:r>
              <a:rPr lang="ru-RU" sz="3600" dirty="0" smtClean="0"/>
              <a:t>                     </a:t>
            </a:r>
            <a:r>
              <a:rPr lang="ru-RU" sz="3600" dirty="0" smtClean="0">
                <a:solidFill>
                  <a:srgbClr val="C00000"/>
                </a:solidFill>
              </a:rPr>
              <a:t>(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dirty="0">
                <a:solidFill>
                  <a:srgbClr val="C00000"/>
                </a:solidFill>
              </a:rPr>
              <a:t>+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r>
              <a:rPr lang="ru-RU" sz="3600" dirty="0">
                <a:solidFill>
                  <a:srgbClr val="C00000"/>
                </a:solidFill>
              </a:rPr>
              <a:t>)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/>
              <a:t>- Квадрат разности </a:t>
            </a:r>
            <a:r>
              <a:rPr lang="ru-RU" sz="3600" dirty="0" err="1"/>
              <a:t>a</a:t>
            </a:r>
            <a:r>
              <a:rPr lang="ru-RU" sz="3600" dirty="0"/>
              <a:t> и </a:t>
            </a:r>
            <a:r>
              <a:rPr lang="ru-RU" sz="3600" dirty="0" err="1"/>
              <a:t>b</a:t>
            </a:r>
            <a:r>
              <a:rPr lang="ru-RU" sz="3600" dirty="0"/>
              <a:t> :  </a:t>
            </a:r>
            <a:r>
              <a:rPr lang="ru-RU" sz="3600" dirty="0" smtClean="0"/>
              <a:t>               </a:t>
            </a:r>
            <a:r>
              <a:rPr lang="ru-RU" sz="3600" dirty="0" smtClean="0">
                <a:solidFill>
                  <a:srgbClr val="C00000"/>
                </a:solidFill>
              </a:rPr>
              <a:t>(</a:t>
            </a:r>
            <a:r>
              <a:rPr lang="en-US" sz="3600" dirty="0">
                <a:solidFill>
                  <a:srgbClr val="C00000"/>
                </a:solidFill>
              </a:rPr>
              <a:t>a</a:t>
            </a:r>
            <a:r>
              <a:rPr lang="ru-RU" sz="3600" dirty="0">
                <a:solidFill>
                  <a:srgbClr val="C00000"/>
                </a:solidFill>
              </a:rPr>
              <a:t>-</a:t>
            </a:r>
            <a:r>
              <a:rPr lang="en-US" sz="3600" dirty="0">
                <a:solidFill>
                  <a:srgbClr val="C00000"/>
                </a:solidFill>
              </a:rPr>
              <a:t>b</a:t>
            </a:r>
            <a:r>
              <a:rPr lang="ru-RU" sz="3600" dirty="0">
                <a:solidFill>
                  <a:srgbClr val="C00000"/>
                </a:solidFill>
              </a:rPr>
              <a:t>)</a:t>
            </a:r>
            <a:r>
              <a:rPr lang="ru-RU" sz="3600" baseline="30000" dirty="0">
                <a:solidFill>
                  <a:srgbClr val="C00000"/>
                </a:solidFill>
              </a:rPr>
              <a:t>2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58082" y="785794"/>
            <a:ext cx="1285884" cy="55007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259632" y="1124745"/>
                <a:ext cx="5598368" cy="2771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3600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Представить в виде квадрата одночлена:</a:t>
                </a:r>
                <a:endParaRPr lang="ru-RU" sz="36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64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р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sup>
                      </m:sSup>
                      <m:r>
                        <a:rPr lang="ru-RU" sz="3600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6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6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ru-RU" sz="36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6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р</m:t>
                                  </m:r>
                                </m:e>
                                <m:sup>
                                  <m:r>
                                    <a:rPr lang="ru-RU" sz="36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6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ru-RU" sz="3600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;36;16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у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;25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</m:sSup>
                      <m:r>
                        <a:rPr lang="ru-RU" sz="3600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;9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к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с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ru-RU" sz="3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24745"/>
                <a:ext cx="5598368" cy="2771271"/>
              </a:xfrm>
              <a:prstGeom prst="rect">
                <a:avLst/>
              </a:prstGeom>
              <a:blipFill rotWithShape="0">
                <a:blip r:embed="rId2"/>
                <a:stretch>
                  <a:fillRect l="-3377" t="-37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70645"/>
            <a:ext cx="2203760" cy="183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43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27584" y="836713"/>
                <a:ext cx="6030416" cy="44017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3600" dirty="0" smtClean="0">
                    <a:solidFill>
                      <a:schemeClr val="accent4">
                        <a:lumMod val="75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Разложите на множители таким образом, чтобы один из множителей был равен 2:</a:t>
                </a:r>
                <a:endParaRPr lang="ru-RU" sz="3600" dirty="0">
                  <a:solidFill>
                    <a:schemeClr val="accent4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х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р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i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=2∙</m:t>
                      </m:r>
                      <m:f>
                        <m:fPr>
                          <m:ctrlP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600" i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х</m:t>
                      </m:r>
                      <m:sSup>
                        <m:sSupPr>
                          <m:ctrlP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р</m:t>
                          </m:r>
                        </m:e>
                        <m:sup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600" dirty="0">
                  <a:solidFill>
                    <a:schemeClr val="accent4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12х;18у;6ас;24ху; </m:t>
                      </m:r>
                      <m:f>
                        <m:fPr>
                          <m:ctrlP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600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к</m:t>
                      </m:r>
                    </m:oMath>
                  </m:oMathPara>
                </a14:m>
                <a:endParaRPr lang="ru-RU" sz="3600" dirty="0">
                  <a:solidFill>
                    <a:schemeClr val="accent4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836713"/>
                <a:ext cx="6030416" cy="4401782"/>
              </a:xfrm>
              <a:prstGeom prst="rect">
                <a:avLst/>
              </a:prstGeom>
              <a:blipFill rotWithShape="0">
                <a:blip r:embed="rId2"/>
                <a:stretch>
                  <a:fillRect l="-3134" t="-22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2203760" cy="183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55576" y="836712"/>
                <a:ext cx="7272808" cy="3307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4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уравнения:</a:t>
                </a:r>
                <a:endParaRPr lang="ru-RU" sz="4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4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9</m:t>
                    </m:r>
                    <m:sSup>
                      <m:sSupPr>
                        <m:ctrlP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81</m:t>
                        </m:r>
                      </m:num>
                      <m:den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121</m:t>
                        </m:r>
                      </m:den>
                    </m:f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=0;</m:t>
                    </m:r>
                  </m:oMath>
                </a14:m>
                <a:endParaRPr lang="ru-RU" sz="4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4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4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4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х+7</m:t>
                            </m:r>
                          </m:e>
                        </m:d>
                      </m:e>
                      <m:sup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+15=</m:t>
                    </m:r>
                    <m:sSup>
                      <m:sSupPr>
                        <m:ctrlP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4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4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х−8</m:t>
                            </m:r>
                          </m:e>
                        </m:d>
                      </m:e>
                      <m:sup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ru-RU" sz="4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4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4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−10х+25=0;</m:t>
                    </m:r>
                  </m:oMath>
                </a14:m>
                <a:endParaRPr lang="ru-RU" sz="4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836712"/>
                <a:ext cx="7272808" cy="3307444"/>
              </a:xfrm>
              <a:prstGeom prst="rect">
                <a:avLst/>
              </a:prstGeom>
              <a:blipFill rotWithShape="0">
                <a:blip r:embed="rId2"/>
                <a:stretch>
                  <a:fillRect l="-3018" t="-3315" b="-5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56992"/>
            <a:ext cx="2113299" cy="23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42899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Преобразование многочлена в квадрат суммы или разности двух выражений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99592" y="2996952"/>
                <a:ext cx="7344816" cy="2641848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8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US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ru-RU" sz="4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US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4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4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ru-RU" sz="48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99592" y="2996952"/>
                <a:ext cx="7344816" cy="264184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13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</Template>
  <TotalTime>282</TotalTime>
  <Words>398</Words>
  <Application>Microsoft Office PowerPoint</Application>
  <PresentationFormat>Экран (4:3)</PresentationFormat>
  <Paragraphs>84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Georgia</vt:lpstr>
      <vt:lpstr>Times New Roman</vt:lpstr>
      <vt:lpstr>8_math</vt:lpstr>
      <vt:lpstr>Презентация PowerPoint</vt:lpstr>
      <vt:lpstr>Презентация PowerPoint</vt:lpstr>
      <vt:lpstr>Формулы сокращенного умножения.</vt:lpstr>
      <vt:lpstr>ВОПРОС -ОТВЕТ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Преобразование многочлена в квадрат суммы или разности двух выражений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Нарисуйте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Как-нибудь</cp:lastModifiedBy>
  <cp:revision>36</cp:revision>
  <dcterms:created xsi:type="dcterms:W3CDTF">2013-02-23T17:21:57Z</dcterms:created>
  <dcterms:modified xsi:type="dcterms:W3CDTF">2017-02-02T04:25:29Z</dcterms:modified>
</cp:coreProperties>
</file>