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87" r:id="rId2"/>
    <p:sldId id="261" r:id="rId3"/>
    <p:sldId id="286" r:id="rId4"/>
    <p:sldId id="278" r:id="rId5"/>
    <p:sldId id="275" r:id="rId6"/>
    <p:sldId id="262" r:id="rId7"/>
    <p:sldId id="263" r:id="rId8"/>
    <p:sldId id="257" r:id="rId9"/>
    <p:sldId id="272" r:id="rId10"/>
    <p:sldId id="283" r:id="rId11"/>
    <p:sldId id="269" r:id="rId12"/>
    <p:sldId id="289" r:id="rId13"/>
    <p:sldId id="290" r:id="rId14"/>
    <p:sldId id="291" r:id="rId15"/>
    <p:sldId id="292" r:id="rId16"/>
    <p:sldId id="294" r:id="rId17"/>
    <p:sldId id="29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17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854C8-474D-46E3-8146-2F81F6AF0AD6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62BA7-32E3-4F86-A7A8-39EB59917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5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Издавна дерево украшало Русь теремами и храмами, мельницами и колодцами. Из дерева строились избы – добротные, просторные, удобные и нарядные, с любовью и мастерством украшенные затейливой резьбой. Богаты и разнообразны традиции русского крестьянского зодчества.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20F84-EE62-4AE4-82CD-1026FADA69E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431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Народные мастера, прекрасно понимая декоративную прелесть бревенчатой рубленой стены, не стремились к излишней орнаментации, не делали украшений там, где они не были оправданы конструкцией. </a:t>
            </a:r>
            <a:r>
              <a:rPr lang="ru-RU" sz="1200" dirty="0" smtClean="0"/>
              <a:t>Фасад деревенского дома. Суздаль.</a:t>
            </a:r>
          </a:p>
          <a:p>
            <a:r>
              <a:rPr lang="ru-RU" sz="1200" dirty="0" smtClean="0"/>
              <a:t>Фрагменты  резьбы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Резьбой украшали карнизы фронтона дома, слуховые окна, фризовые доски, наличники и ставни окон, крыльца, ворота, калитки, благодаря которым дом приобретал «теплоту» и нарядность.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20F84-EE62-4AE4-82CD-1026FADA69E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8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elesova-sloboda.sled.name/jpg/izba_bg03.jp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2428868"/>
            <a:ext cx="8305800" cy="1981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Интегрированный урок  ИЗО и технологии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по теме: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«Ты сам – мастер декоративно-прикладного искусства»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F:\Учитель\урок\Новая папка\401dbc5ec6d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95887" y="1052736"/>
            <a:ext cx="6616473" cy="46569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602128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         ПЕРЕВЕРТЫШ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F:\Учитель\урок\скр.карт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404664"/>
            <a:ext cx="6120680" cy="6119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2532060"/>
            <a:ext cx="7704856" cy="1222375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107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ictoriana" pitchFamily="2" charset="0"/>
              </a:rPr>
              <a:t>Русская изба</a:t>
            </a:r>
            <a:endParaRPr lang="ru-RU" sz="107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ictoriana" pitchFamily="2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3737458"/>
            <a:ext cx="7358114" cy="3286148"/>
          </a:xfrm>
        </p:spPr>
        <p:txBody>
          <a:bodyPr>
            <a:normAutofit fontScale="2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sz="1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Изба – в ней мудрость вековая…</a:t>
            </a:r>
          </a:p>
          <a:p>
            <a:pPr>
              <a:lnSpc>
                <a:spcPct val="90000"/>
              </a:lnSpc>
            </a:pPr>
            <a:r>
              <a:rPr lang="ru-RU" sz="1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     Полна загадок и проста!</a:t>
            </a:r>
          </a:p>
          <a:p>
            <a:pPr>
              <a:lnSpc>
                <a:spcPct val="90000"/>
              </a:lnSpc>
            </a:pPr>
            <a:r>
              <a:rPr lang="ru-RU" sz="1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     Она и до сих пор живая,</a:t>
            </a:r>
          </a:p>
          <a:p>
            <a:pPr>
              <a:lnSpc>
                <a:spcPct val="90000"/>
              </a:lnSpc>
            </a:pPr>
            <a:r>
              <a:rPr lang="ru-RU" sz="1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     Народа летопись святая,</a:t>
            </a:r>
          </a:p>
          <a:p>
            <a:pPr>
              <a:lnSpc>
                <a:spcPct val="90000"/>
              </a:lnSpc>
            </a:pPr>
            <a:r>
              <a:rPr lang="ru-RU" sz="1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     Вселенной нашей чистота!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5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3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2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2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867400" cy="522288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cap="none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Конструкция избы</a:t>
            </a:r>
            <a:endParaRPr lang="ru-RU" sz="4000" cap="none" dirty="0">
              <a:ln/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 l="4167" t="1235" b="2469"/>
          <a:stretch>
            <a:fillRect/>
          </a:stretch>
        </p:blipFill>
        <p:spPr bwMode="auto">
          <a:xfrm>
            <a:off x="3571868" y="785794"/>
            <a:ext cx="5357850" cy="5857916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929066"/>
            <a:ext cx="2381250" cy="2381250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928662" y="328612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план</a:t>
            </a:r>
            <a:endParaRPr lang="ru-RU" sz="3600" b="1" dirty="0">
              <a:ln/>
              <a:solidFill>
                <a:schemeClr val="accent3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0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643050"/>
            <a:ext cx="5867400" cy="50006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</a:t>
            </a:r>
            <a:r>
              <a:rPr lang="ru-RU" sz="1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С. Есенин</a:t>
            </a:r>
            <a:endParaRPr lang="ru-RU" sz="16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786454"/>
            <a:ext cx="5867400" cy="51511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3" cstate="print"/>
          <a:srcRect r="75"/>
          <a:stretch>
            <a:fillRect/>
          </a:stretch>
        </p:blipFill>
        <p:spPr bwMode="auto">
          <a:xfrm>
            <a:off x="3857620" y="1142984"/>
            <a:ext cx="5029200" cy="3657600"/>
          </a:xfrm>
          <a:prstGeom prst="round2Diag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3086106" cy="2300079"/>
          </a:xfrm>
          <a:prstGeom prst="rect">
            <a:avLst/>
          </a:prstGeom>
          <a:ln w="38100">
            <a:solidFill>
              <a:schemeClr val="tx2">
                <a:lumMod val="2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500570"/>
            <a:ext cx="3286116" cy="2214554"/>
          </a:xfrm>
          <a:prstGeom prst="rect">
            <a:avLst/>
          </a:prstGeom>
          <a:ln w="38100">
            <a:solidFill>
              <a:schemeClr val="tx2">
                <a:lumMod val="2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214290"/>
            <a:ext cx="5072066" cy="16004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 теперь, когда вот новым светом,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 моей коснулась жизнь судьбы,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Все равно остался я поэтом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Золотой бревенчатой избы.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28604"/>
            <a:ext cx="48577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Сруб украшенный резьбой</a:t>
            </a:r>
            <a:endParaRPr lang="ru-RU" sz="2800" b="1" dirty="0">
              <a:ln/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6" cstate="print"/>
          <a:srcRect r="78" b="18"/>
          <a:stretch>
            <a:fillRect/>
          </a:stretch>
        </p:blipFill>
        <p:spPr bwMode="auto">
          <a:xfrm>
            <a:off x="5429256" y="5072074"/>
            <a:ext cx="1857388" cy="135732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572396" y="5143512"/>
            <a:ext cx="1214446" cy="1214446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13" name="Picture 6" descr="Русский дом - узор-оберег с руной Альгиз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r="210" b="265"/>
          <a:stretch>
            <a:fillRect/>
          </a:stretch>
        </p:blipFill>
        <p:spPr bwMode="auto">
          <a:xfrm>
            <a:off x="571472" y="4857760"/>
            <a:ext cx="928694" cy="178595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604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9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5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IMG_0224"/>
          <p:cNvPicPr>
            <a:picLocks noChangeAspect="1" noChangeArrowheads="1"/>
          </p:cNvPicPr>
          <p:nvPr/>
        </p:nvPicPr>
        <p:blipFill>
          <a:blip r:embed="rId2" cstate="print"/>
          <a:srcRect b="174"/>
          <a:stretch>
            <a:fillRect/>
          </a:stretch>
        </p:blipFill>
        <p:spPr bwMode="auto">
          <a:xfrm>
            <a:off x="6215074" y="214290"/>
            <a:ext cx="1905000" cy="1143008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43013" name="Picture 5" descr="Приложение 2"/>
          <p:cNvPicPr>
            <a:picLocks noChangeAspect="1" noChangeArrowheads="1"/>
          </p:cNvPicPr>
          <p:nvPr/>
        </p:nvPicPr>
        <p:blipFill>
          <a:blip r:embed="rId3" cstate="print"/>
          <a:srcRect b="17"/>
          <a:stretch>
            <a:fillRect/>
          </a:stretch>
        </p:blipFill>
        <p:spPr bwMode="auto">
          <a:xfrm>
            <a:off x="5715008" y="1500174"/>
            <a:ext cx="2928958" cy="1643074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43014" name="Picture 6" descr="IMG_0225"/>
          <p:cNvPicPr>
            <a:picLocks noChangeAspect="1" noChangeArrowheads="1"/>
          </p:cNvPicPr>
          <p:nvPr/>
        </p:nvPicPr>
        <p:blipFill>
          <a:blip r:embed="rId4" cstate="print"/>
          <a:srcRect r="45"/>
          <a:stretch>
            <a:fillRect/>
          </a:stretch>
        </p:blipFill>
        <p:spPr bwMode="auto">
          <a:xfrm>
            <a:off x="3357554" y="5000636"/>
            <a:ext cx="2147886" cy="1571636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43015" name="Picture 7" descr="IMG_02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928670"/>
            <a:ext cx="4079720" cy="3929090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00034" y="142852"/>
            <a:ext cx="421484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Конструируем…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3016" name="Picture 8" descr="IMG_02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357562"/>
            <a:ext cx="2946400" cy="3225800"/>
          </a:xfrm>
          <a:prstGeom prst="rect">
            <a:avLst/>
          </a:prstGeom>
          <a:noFill/>
          <a:ln w="38100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558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57200"/>
            <a:ext cx="5832648" cy="1066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фоторепортаж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42" b="19942"/>
          <a:stretch>
            <a:fillRect/>
          </a:stretch>
        </p:blipFill>
        <p:spPr>
          <a:xfrm>
            <a:off x="467544" y="1600200"/>
            <a:ext cx="5333825" cy="24048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7" y="1567056"/>
            <a:ext cx="2866635" cy="2149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493" y="3889566"/>
            <a:ext cx="2607183" cy="1955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850" y="4081264"/>
            <a:ext cx="2617933" cy="16644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70" y="3669783"/>
            <a:ext cx="2311321" cy="17334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18" y="5090407"/>
            <a:ext cx="195072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25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303695"/>
            <a:ext cx="692948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внимание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2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9565" y="0"/>
            <a:ext cx="8834435" cy="662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714356"/>
            <a:ext cx="878684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Цели урока:</a:t>
            </a:r>
            <a:b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познавательный интерес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истории народного творчества,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 истории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русского народа;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воспитать любовь к русской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культуре и традициям.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F:\Учитель\урок\куват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1990" y="1484784"/>
            <a:ext cx="6203208" cy="41044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602128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entury Schoolbook" pitchFamily="18" charset="0"/>
              </a:rPr>
              <a:t>               </a:t>
            </a:r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КУВАДКА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IMG_13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980728"/>
            <a:ext cx="6336704" cy="475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75856" y="6093296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ПЕЛЕНАШКА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F:\зайч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124744"/>
            <a:ext cx="6264695" cy="46930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61653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entury Schoolbook" pitchFamily="18" charset="0"/>
              </a:rPr>
              <a:t>    </a:t>
            </a:r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ЗАЙЧИК НА ПАЛЬЧИК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F:\отдаро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404664"/>
            <a:ext cx="6192688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6237312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     ОТДАРОК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15816" y="623731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     КУКЛА КАША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pic>
        <p:nvPicPr>
          <p:cNvPr id="1026" name="Picture 2" descr="C:\Users\1\Desktop\каш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836712"/>
            <a:ext cx="6192688" cy="4645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1\Desktop\Три кукл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548680"/>
            <a:ext cx="6192688" cy="55501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616530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entury Schoolbook" pitchFamily="18" charset="0"/>
              </a:rPr>
              <a:t>            </a:t>
            </a:r>
            <a:r>
              <a:rPr lang="ru-RU" sz="2000" b="1" i="1" dirty="0" smtClean="0">
                <a:solidFill>
                  <a:srgbClr val="002060"/>
                </a:solidFill>
                <a:latin typeface="Century Schoolbook" pitchFamily="18" charset="0"/>
              </a:rPr>
              <a:t>НА ВЫХВАЛКУ</a:t>
            </a:r>
            <a:endParaRPr lang="ru-RU" sz="20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577</TotalTime>
  <Words>207</Words>
  <Application>Microsoft Office PowerPoint</Application>
  <PresentationFormat>Экран (4:3)</PresentationFormat>
  <Paragraphs>42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Century Schoolbook</vt:lpstr>
      <vt:lpstr>Comic Sans MS</vt:lpstr>
      <vt:lpstr>Constantia</vt:lpstr>
      <vt:lpstr>Times New Roman</vt:lpstr>
      <vt:lpstr>Victoriana</vt:lpstr>
      <vt:lpstr>Wingdings 2</vt:lpstr>
      <vt:lpstr>Бумажная</vt:lpstr>
      <vt:lpstr>  Интегрированный урок  ИЗО и технологии  по теме:  «Ты сам – мастер декоративно-прикладного искусства»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Русская изба</vt:lpstr>
      <vt:lpstr>Конструкция избы</vt:lpstr>
      <vt:lpstr>                            С. Есенин</vt:lpstr>
      <vt:lpstr>Презентация PowerPoint</vt:lpstr>
      <vt:lpstr>фоторепортаж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#7</cp:lastModifiedBy>
  <cp:revision>40</cp:revision>
  <dcterms:created xsi:type="dcterms:W3CDTF">2016-02-13T07:49:51Z</dcterms:created>
  <dcterms:modified xsi:type="dcterms:W3CDTF">2020-11-08T10:18:09Z</dcterms:modified>
</cp:coreProperties>
</file>