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2" r:id="rId5"/>
    <p:sldId id="263" r:id="rId6"/>
    <p:sldId id="279" r:id="rId7"/>
    <p:sldId id="281" r:id="rId8"/>
    <p:sldId id="266" r:id="rId9"/>
    <p:sldId id="267" r:id="rId10"/>
    <p:sldId id="268" r:id="rId11"/>
    <p:sldId id="269" r:id="rId12"/>
    <p:sldId id="270" r:id="rId13"/>
    <p:sldId id="271" r:id="rId14"/>
    <p:sldId id="273" r:id="rId15"/>
    <p:sldId id="274" r:id="rId16"/>
    <p:sldId id="278" r:id="rId17"/>
    <p:sldId id="275" r:id="rId18"/>
    <p:sldId id="280" r:id="rId19"/>
    <p:sldId id="276" r:id="rId20"/>
    <p:sldId id="27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Zvon.mp3" TargetMode="Externa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dmin\Desktop\&#1059;&#1082;&#1088;&#1072;&#1096;&#1077;&#1085;&#1080;&#1077;%20&#1103;&#1081;&#1094;&#1072;%20&#1085;&#1072;%20&#1091;&#1088;&#1086;&#1082;\Russkie%20Tradiczionnye%20Kolokol'nye%20Zvony%20-%20Pashal'nyi%20Zvon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7838_50d6b590e687fde3badc8d3532d2c0d9.jpg.jpg">
            <a:hlinkClick r:id="rId3" action="ppaction://hlinkfile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42908" y="0"/>
            <a:ext cx="9717825" cy="700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Russkie Tradiczionnye Kolokol'nye Zvony - Pashal'nyi Zvon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187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Бочарки</a:t>
            </a:r>
            <a:r>
              <a:rPr lang="ru-RU" dirty="0" smtClean="0"/>
              <a:t> (узор колечки);</a:t>
            </a:r>
            <a:endParaRPr lang="ru-RU" b="1" dirty="0"/>
          </a:p>
        </p:txBody>
      </p:sp>
      <p:pic>
        <p:nvPicPr>
          <p:cNvPr id="3" name="Рисунок 2" descr="http://rstart.com.ua/images/statti/razvitie-malishey/podelki-s-detmi-k-pashe/1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282" y="2071678"/>
            <a:ext cx="4214842" cy="39290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http://wallpaperstock.net/two-flowers-and-three-easter-eggs_wallpapers_17926_852x48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6"/>
          <a:stretch>
            <a:fillRect/>
          </a:stretch>
        </p:blipFill>
        <p:spPr bwMode="auto">
          <a:xfrm>
            <a:off x="4500562" y="2000240"/>
            <a:ext cx="4429156" cy="40005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305800" cy="1143000"/>
          </a:xfrm>
        </p:spPr>
        <p:txBody>
          <a:bodyPr>
            <a:normAutofit fontScale="90000"/>
          </a:bodyPr>
          <a:lstStyle/>
          <a:p>
            <a:r>
              <a:rPr lang="ru-RU" b="1" dirty="0" err="1" smtClean="0"/>
              <a:t>Малеванки</a:t>
            </a:r>
            <a:r>
              <a:rPr lang="ru-RU" dirty="0" smtClean="0"/>
              <a:t> (раскрашены кисточками, рисуют цветы, церкви)</a:t>
            </a:r>
            <a:endParaRPr lang="ru-RU" b="1" dirty="0"/>
          </a:p>
        </p:txBody>
      </p:sp>
      <p:pic>
        <p:nvPicPr>
          <p:cNvPr id="3" name="Рисунок 2" descr="http://www.dieta.drv.pl/wp-content/easter-egg-photo-i13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/>
        </p:blipFill>
        <p:spPr bwMode="auto">
          <a:xfrm>
            <a:off x="4572000" y="1949977"/>
            <a:ext cx="4572000" cy="38469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http://img1.liveinternet.ru/images/attach/c/2/73/402/73402675_1737ee91030c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88150" y="1949976"/>
            <a:ext cx="4357718" cy="3855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3058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Цвет тоже означал разное: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00034" y="1214422"/>
            <a:ext cx="71438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красный</a:t>
            </a:r>
            <a:r>
              <a:rPr lang="ru-RU" sz="3600" i="1" dirty="0" smtClean="0"/>
              <a:t> </a:t>
            </a:r>
            <a:r>
              <a:rPr lang="ru-RU" sz="3600" dirty="0"/>
              <a:t>- цвет радости, жизни, любви;</a:t>
            </a:r>
          </a:p>
          <a:p>
            <a:r>
              <a:rPr lang="ru-RU" sz="3600" b="1" i="1" dirty="0">
                <a:solidFill>
                  <a:srgbClr val="FFC000"/>
                </a:solidFill>
              </a:rPr>
              <a:t>желтый</a:t>
            </a:r>
            <a:r>
              <a:rPr lang="ru-RU" sz="3600" dirty="0"/>
              <a:t> – посвящается солнцу, луне, звездам;</a:t>
            </a:r>
          </a:p>
          <a:p>
            <a:r>
              <a:rPr lang="ru-RU" sz="3600" b="1" i="1" dirty="0">
                <a:solidFill>
                  <a:srgbClr val="00B050"/>
                </a:solidFill>
              </a:rPr>
              <a:t>зеленый</a:t>
            </a:r>
            <a:r>
              <a:rPr lang="ru-RU" sz="3600" dirty="0"/>
              <a:t> – символизирует весну;</a:t>
            </a:r>
          </a:p>
          <a:p>
            <a:r>
              <a:rPr lang="ru-RU" sz="3600" i="1" dirty="0"/>
              <a:t>сочетание </a:t>
            </a:r>
            <a:r>
              <a:rPr lang="ru-RU" sz="3600" b="1" i="1" dirty="0">
                <a:solidFill>
                  <a:srgbClr val="FF0000"/>
                </a:solidFill>
              </a:rPr>
              <a:t>красного</a:t>
            </a:r>
            <a:r>
              <a:rPr lang="ru-RU" sz="3600" i="1" dirty="0"/>
              <a:t> и </a:t>
            </a:r>
            <a:r>
              <a:rPr lang="ru-RU" sz="3600" i="1" dirty="0">
                <a:solidFill>
                  <a:schemeClr val="bg1">
                    <a:lumMod val="65000"/>
                  </a:schemeClr>
                </a:solidFill>
              </a:rPr>
              <a:t>белого</a:t>
            </a:r>
            <a:r>
              <a:rPr lang="ru-RU" sz="36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ru-RU" sz="3600" dirty="0"/>
              <a:t>– благодарность за защиту от зла.</a:t>
            </a:r>
          </a:p>
          <a:p>
            <a:endParaRPr lang="ru-RU" dirty="0"/>
          </a:p>
        </p:txBody>
      </p:sp>
      <p:pic>
        <p:nvPicPr>
          <p:cNvPr id="41987" name="Picture 3" descr="http://t1.gstatic.com/images?q=tbn:ANd9GcSabZiXsIM5cv8x1t8cpvJk2o4D2I7X3Yujrj8D0v9VAoqJI-6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5088624"/>
            <a:ext cx="2009830" cy="15054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dmin\Desktop\яйцо\фото\pashalnoe-jaico-iz-bisera-1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5712142" cy="3857652"/>
          </a:xfrm>
          <a:prstGeom prst="rect">
            <a:avLst/>
          </a:prstGeom>
          <a:noFill/>
        </p:spPr>
      </p:pic>
      <p:pic>
        <p:nvPicPr>
          <p:cNvPr id="2051" name="Picture 3" descr="C:\Users\admin\Desktop\s12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98888" y="3500414"/>
            <a:ext cx="4345112" cy="335758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2844" y="4286256"/>
            <a:ext cx="47863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Украшение крупой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admin\Desktop\Easter10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0"/>
            <a:ext cx="4786314" cy="5939594"/>
          </a:xfrm>
          <a:prstGeom prst="rect">
            <a:avLst/>
          </a:prstGeom>
          <a:noFill/>
        </p:spPr>
      </p:pic>
      <p:pic>
        <p:nvPicPr>
          <p:cNvPr id="4099" name="Picture 3" descr="C:\Users\admin\Desktop\9e66061651031b3b9fb531518c8a87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1428712"/>
            <a:ext cx="3786214" cy="542928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929190" y="642918"/>
            <a:ext cx="49292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Роспись красками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admin\Desktop\1458974335-b580807b8ee9a44b13eda15ee57184b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22" y="0"/>
            <a:ext cx="5786478" cy="6919326"/>
          </a:xfrm>
          <a:prstGeom prst="rect">
            <a:avLst/>
          </a:prstGeom>
          <a:noFill/>
        </p:spPr>
      </p:pic>
      <p:pic>
        <p:nvPicPr>
          <p:cNvPr id="5123" name="Picture 3" descr="C:\Users\admin\Desktop\f16-24a6822d3a4bc01471d1ba3f5520104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2852"/>
            <a:ext cx="4572914" cy="379254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4282" y="4643446"/>
            <a:ext cx="30003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Мозаика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dujLHdZOw_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6858048" cy="4209113"/>
          </a:xfrm>
          <a:prstGeom prst="rect">
            <a:avLst/>
          </a:prstGeom>
          <a:noFill/>
        </p:spPr>
      </p:pic>
      <p:pic>
        <p:nvPicPr>
          <p:cNvPr id="1027" name="Picture 3" descr="C:\Users\admin\Desktop\wx10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09" y="3714752"/>
            <a:ext cx="4992217" cy="314324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4857760"/>
            <a:ext cx="40004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           </a:t>
            </a:r>
            <a:r>
              <a:rPr lang="ru-RU" sz="4000" b="1" dirty="0" err="1" smtClean="0"/>
              <a:t>Декупаж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admin\Desktop\500_F_21344449_X2VSwWfvS6H1PTKHvqTGf7GafgNbpj9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213021" cy="3471872"/>
          </a:xfrm>
          <a:prstGeom prst="rect">
            <a:avLst/>
          </a:prstGeom>
          <a:noFill/>
        </p:spPr>
      </p:pic>
      <p:pic>
        <p:nvPicPr>
          <p:cNvPr id="6147" name="Picture 3" descr="C:\Users\admin\Desktop\f70dac3ccf85a04da0240d6d126978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14346" y="3756537"/>
            <a:ext cx="5072098" cy="3101463"/>
          </a:xfrm>
          <a:prstGeom prst="rect">
            <a:avLst/>
          </a:prstGeom>
          <a:noFill/>
        </p:spPr>
      </p:pic>
      <p:pic>
        <p:nvPicPr>
          <p:cNvPr id="6148" name="Picture 4" descr="C:\Users\admin\Desktop\1368009497_19_640x480.jpg"/>
          <p:cNvPicPr>
            <a:picLocks noChangeAspect="1" noChangeArrowheads="1"/>
          </p:cNvPicPr>
          <p:nvPr/>
        </p:nvPicPr>
        <p:blipFill>
          <a:blip r:embed="rId4" cstate="print"/>
          <a:srcRect l="23438" t="9375" r="23828" b="6249"/>
          <a:stretch>
            <a:fillRect/>
          </a:stretch>
        </p:blipFill>
        <p:spPr bwMode="auto">
          <a:xfrm>
            <a:off x="5286380" y="285728"/>
            <a:ext cx="3690963" cy="442915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357686" y="5214950"/>
            <a:ext cx="50006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err="1" smtClean="0"/>
              <a:t>Пластилинопластика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4" name="Рисунок 1" descr="pasha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Р</a:t>
            </a:r>
            <a:r>
              <a:rPr lang="ru-RU" sz="4800" b="1" dirty="0" smtClean="0">
                <a:solidFill>
                  <a:srgbClr val="002060"/>
                </a:solidFill>
              </a:rPr>
              <a:t>Е</a:t>
            </a:r>
            <a:r>
              <a:rPr lang="ru-RU" sz="4800" b="1" dirty="0" smtClean="0">
                <a:solidFill>
                  <a:srgbClr val="92D050"/>
                </a:solidFill>
              </a:rPr>
              <a:t>Ф</a:t>
            </a:r>
            <a:r>
              <a:rPr lang="ru-RU" sz="4800" b="1" dirty="0" smtClean="0">
                <a:solidFill>
                  <a:srgbClr val="00B0F0"/>
                </a:solidFill>
              </a:rPr>
              <a:t>Л</a:t>
            </a:r>
            <a:r>
              <a:rPr lang="ru-RU" sz="4800" b="1" dirty="0" smtClean="0">
                <a:solidFill>
                  <a:srgbClr val="FFC000"/>
                </a:solidFill>
              </a:rPr>
              <a:t>Е</a:t>
            </a:r>
            <a:r>
              <a:rPr lang="ru-RU" sz="4800" b="1" dirty="0" smtClean="0">
                <a:solidFill>
                  <a:srgbClr val="C00000"/>
                </a:solidFill>
              </a:rPr>
              <a:t>К</a:t>
            </a:r>
            <a:r>
              <a:rPr lang="ru-RU" sz="4800" b="1" dirty="0" smtClean="0">
                <a:solidFill>
                  <a:srgbClr val="00B050"/>
                </a:solidFill>
              </a:rPr>
              <a:t>С</a:t>
            </a:r>
            <a:r>
              <a:rPr lang="ru-RU" sz="4800" b="1" dirty="0" smtClean="0">
                <a:solidFill>
                  <a:schemeClr val="accent1"/>
                </a:solidFill>
              </a:rPr>
              <a:t>И</a:t>
            </a: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</a:rPr>
              <a:t>Я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714356"/>
            <a:ext cx="8358246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	Жёлтое </a:t>
            </a:r>
            <a:r>
              <a:rPr lang="ru-RU" sz="4000" dirty="0" smtClean="0"/>
              <a:t>- если занятие было познавательным , полезным и вы довольны своей работой. </a:t>
            </a:r>
          </a:p>
          <a:p>
            <a:r>
              <a:rPr lang="ru-RU" sz="4000" b="1" dirty="0" smtClean="0">
                <a:solidFill>
                  <a:srgbClr val="00B050"/>
                </a:solidFill>
              </a:rPr>
              <a:t>	Зелёное</a:t>
            </a:r>
            <a:r>
              <a:rPr lang="ru-RU" sz="4000" dirty="0" smtClean="0"/>
              <a:t> – если вам было не всё интересно и что –то не получалось.</a:t>
            </a:r>
          </a:p>
          <a:p>
            <a:r>
              <a:rPr lang="ru-RU" sz="4000" b="1" dirty="0" smtClean="0">
                <a:solidFill>
                  <a:srgbClr val="FF0000"/>
                </a:solidFill>
              </a:rPr>
              <a:t>	Красное 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4000" dirty="0" smtClean="0"/>
              <a:t>– если занятие было  скучным и ваша работа не получилась.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051" name="Picture 3" descr="C:\Users\admin\Desktop\Пасхальное яйцо из марципана, ручной работы.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4929198"/>
            <a:ext cx="2912864" cy="17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4" name="Рисунок 1" descr="pasha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4" name="Рисунок 1" descr="pasha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http://bridgetv.ru/upload/load/249922044db3f93c8fc048.3698202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072452" cy="6858000"/>
          </a:xfrm>
          <a:prstGeom prst="rect">
            <a:avLst/>
          </a:prstGeom>
          <a:noFill/>
        </p:spPr>
      </p:pic>
      <p:pic>
        <p:nvPicPr>
          <p:cNvPr id="6" name="Picture 2" descr="http://img0.liveinternet.ru/images/attach/c/1/57/294/57294592_6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58400" y="1214422"/>
            <a:ext cx="3932174" cy="5429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00496" y="500043"/>
            <a:ext cx="4572032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	Согласно преданию, первое пасхальное яйцо Святая  Мария Магдалина преподнесла римскому императору Тиберию. Когда Мария пришла к Тиберию и объявила о Воскресении Христа, император сказал, что это так же невозможно, как и то, что куриное яйцо будет красным, и после этих слов куриное яйцо, которое он держал, стало красного цвета.</a:t>
            </a:r>
            <a:endParaRPr lang="ru-RU" sz="2800" dirty="0"/>
          </a:p>
        </p:txBody>
      </p:sp>
      <p:pic>
        <p:nvPicPr>
          <p:cNvPr id="2050" name="Picture 2" descr="C:\Users\admin\Desktop\img5.jpg"/>
          <p:cNvPicPr>
            <a:picLocks noChangeAspect="1" noChangeArrowheads="1"/>
          </p:cNvPicPr>
          <p:nvPr/>
        </p:nvPicPr>
        <p:blipFill>
          <a:blip r:embed="rId2" cstate="print"/>
          <a:srcRect r="20312" b="18749"/>
          <a:stretch>
            <a:fillRect/>
          </a:stretch>
        </p:blipFill>
        <p:spPr bwMode="auto">
          <a:xfrm>
            <a:off x="0" y="142852"/>
            <a:ext cx="4045488" cy="5214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3" descr="4380502605671619373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752600"/>
            <a:ext cx="73152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57158" y="0"/>
            <a:ext cx="828680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2813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Символ Пасхи - красное яйцо. На Пасху существует традиция, обмениваться красным яйцом, говоря «Христос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Воскресе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!» и отвечая «Воистину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Воскресе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!».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Blog2easter_eggs_l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785794"/>
            <a:ext cx="7653366" cy="607220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0034" y="142852"/>
            <a:ext cx="81439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      Природные  натуральные  красители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214422"/>
            <a:ext cx="8266117" cy="550072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071538" y="285728"/>
            <a:ext cx="75009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Окрашивание пищевыми красителями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Крапанки</a:t>
            </a:r>
            <a:r>
              <a:rPr lang="ru-RU" dirty="0" smtClean="0"/>
              <a:t> (слёзки, точки, зёрнышки, капли);</a:t>
            </a:r>
            <a:endParaRPr lang="ru-RU" b="1" dirty="0"/>
          </a:p>
        </p:txBody>
      </p:sp>
      <p:pic>
        <p:nvPicPr>
          <p:cNvPr id="5" name="Рисунок 4" descr="http://cs10564.userapi.com/u39037237/-14/x_0196d156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127074"/>
            <a:ext cx="4407024" cy="33101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http://moh-school.ru/upload/medialibrary/8b6/8b6bab9c19726d62f97ed08a6ab9e86b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071678"/>
            <a:ext cx="3911600" cy="3365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/>
              <a:t>Драпанки</a:t>
            </a:r>
            <a:r>
              <a:rPr lang="ru-RU" dirty="0" smtClean="0"/>
              <a:t> (узор процарапывается);</a:t>
            </a:r>
            <a:endParaRPr lang="ru-RU" b="1" dirty="0"/>
          </a:p>
        </p:txBody>
      </p:sp>
      <p:pic>
        <p:nvPicPr>
          <p:cNvPr id="3" name="Рисунок 2" descr="http://www.sami-svoimi-rukami.ru/uploads/7671_step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6" b="9"/>
          <a:stretch>
            <a:fillRect/>
          </a:stretch>
        </p:blipFill>
        <p:spPr bwMode="auto">
          <a:xfrm>
            <a:off x="464096" y="2101480"/>
            <a:ext cx="3243808" cy="385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http://delai-sam.com/uImages/1/127/801443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00496" y="2357430"/>
            <a:ext cx="4457700" cy="33401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111</Words>
  <Application>Microsoft Office PowerPoint</Application>
  <PresentationFormat>Экран (4:3)</PresentationFormat>
  <Paragraphs>22</Paragraphs>
  <Slides>20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Крапанки (слёзки, точки, зёрнышки, капли);</vt:lpstr>
      <vt:lpstr>Драпанки (узор процарапывается);</vt:lpstr>
      <vt:lpstr>Бочарки (узор колечки);</vt:lpstr>
      <vt:lpstr>Малеванки (раскрашены кисточками, рисуют цветы, церкви)</vt:lpstr>
      <vt:lpstr>Цвет тоже означал разное:  </vt:lpstr>
      <vt:lpstr>Слайд 13</vt:lpstr>
      <vt:lpstr>Слайд 14</vt:lpstr>
      <vt:lpstr>Слайд 15</vt:lpstr>
      <vt:lpstr>Слайд 16</vt:lpstr>
      <vt:lpstr>Слайд 17</vt:lpstr>
      <vt:lpstr>Слайд 18</vt:lpstr>
      <vt:lpstr>РЕФЛЕКСИЯ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31</cp:revision>
  <dcterms:created xsi:type="dcterms:W3CDTF">2019-04-10T12:47:36Z</dcterms:created>
  <dcterms:modified xsi:type="dcterms:W3CDTF">2023-04-13T13:06:53Z</dcterms:modified>
</cp:coreProperties>
</file>