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6" r:id="rId8"/>
    <p:sldId id="265" r:id="rId9"/>
    <p:sldId id="264" r:id="rId10"/>
    <p:sldId id="261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0418D2A-BA35-467C-9214-0EF5E5D49D43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324C43E-0D3F-4249-A562-C05FBAF014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80728"/>
            <a:ext cx="8496944" cy="218527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 </a:t>
            </a:r>
            <a:r>
              <a:rPr lang="ru-RU" dirty="0"/>
              <a:t>з</a:t>
            </a:r>
            <a:r>
              <a:rPr lang="ru-RU" dirty="0" smtClean="0"/>
              <a:t>анятия: </a:t>
            </a:r>
            <a:br>
              <a:rPr lang="ru-RU" dirty="0" smtClean="0"/>
            </a:br>
            <a:r>
              <a:rPr lang="ru-RU" dirty="0" smtClean="0"/>
              <a:t>«Производная функции</a:t>
            </a:r>
            <a:br>
              <a:rPr lang="ru-RU" dirty="0" smtClean="0"/>
            </a:br>
            <a:r>
              <a:rPr lang="ru-RU" dirty="0" smtClean="0"/>
              <a:t> и её применение»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7304856" cy="2541458"/>
          </a:xfrm>
        </p:spPr>
        <p:txBody>
          <a:bodyPr>
            <a:normAutofit/>
          </a:bodyPr>
          <a:lstStyle/>
          <a:p>
            <a:pPr algn="r"/>
            <a:r>
              <a:rPr lang="ru-RU" sz="3200" dirty="0"/>
              <a:t>Подготовил: </a:t>
            </a:r>
            <a:r>
              <a:rPr lang="ru-RU" sz="3200" dirty="0" smtClean="0"/>
              <a:t>преподаватель</a:t>
            </a:r>
          </a:p>
          <a:p>
            <a:pPr algn="r"/>
            <a:r>
              <a:rPr lang="ru-RU" sz="3200" dirty="0" smtClean="0"/>
              <a:t>ГБПОУ ВО «ВЛПК» </a:t>
            </a:r>
          </a:p>
          <a:p>
            <a:pPr algn="r"/>
            <a:r>
              <a:rPr lang="ru-RU" sz="3200" dirty="0" smtClean="0"/>
              <a:t>Медведева И. 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44889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algn="just"/>
                <a:r>
                  <a:rPr lang="ru-RU" b="1" dirty="0" smtClean="0"/>
                  <a:t>Геометрический смысл производной</a:t>
                </a:r>
                <a:r>
                  <a:rPr lang="ru-RU" dirty="0"/>
                  <a:t>: производная функции в </a:t>
                </a:r>
                <a:r>
                  <a:rPr lang="ru-RU" dirty="0" smtClean="0"/>
                  <a:t>точке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dirty="0" smtClean="0"/>
                  <a:t> </a:t>
                </a:r>
                <a:r>
                  <a:rPr lang="ru-RU" dirty="0"/>
                  <a:t>равна </a:t>
                </a:r>
                <a:r>
                  <a:rPr lang="ru-RU" b="1" dirty="0"/>
                  <a:t>коэффициенту наклона касательной, проведённой к этой </a:t>
                </a:r>
                <a:r>
                  <a:rPr lang="ru-RU" b="1" dirty="0" smtClean="0"/>
                  <a:t>точке</a:t>
                </a:r>
                <a:r>
                  <a:rPr lang="ru-RU" dirty="0" smtClean="0"/>
                  <a:t>, т.е. </a:t>
                </a:r>
                <a:r>
                  <a:rPr lang="ru-RU" dirty="0"/>
                  <a:t>производная равна тангенсу угла наклона </a:t>
                </a:r>
                <a:r>
                  <a:rPr lang="ru-RU" dirty="0" smtClean="0"/>
                  <a:t>касательной.</a:t>
                </a:r>
              </a:p>
              <a:p>
                <a:pPr marL="0" indent="0" algn="just">
                  <a:buNone/>
                </a:pPr>
                <a:r>
                  <a:rPr lang="ru-RU" altLang="ru-RU" dirty="0">
                    <a:cs typeface="Arial" charset="0"/>
                  </a:rPr>
                  <a:t> </a:t>
                </a:r>
                <a:r>
                  <a:rPr lang="ru-RU" altLang="ru-RU" dirty="0" smtClean="0">
                    <a:cs typeface="Arial" charset="0"/>
                  </a:rPr>
                  <a:t>   </a:t>
                </a:r>
                <a:endParaRPr lang="en-US" altLang="ru-RU" dirty="0" smtClean="0">
                  <a:cs typeface="Arial" charset="0"/>
                </a:endParaRPr>
              </a:p>
              <a:p>
                <a:pPr marL="0" indent="0" algn="just">
                  <a:buNone/>
                </a:pPr>
                <a:endParaRPr lang="en-US" altLang="ru-RU" dirty="0">
                  <a:cs typeface="Arial" charset="0"/>
                </a:endParaRPr>
              </a:p>
              <a:p>
                <a:pPr marL="0" indent="0" algn="just">
                  <a:buNone/>
                </a:pPr>
                <a:r>
                  <a:rPr lang="en-US" altLang="ru-RU" dirty="0" smtClean="0">
                    <a:cs typeface="Arial" charset="0"/>
                  </a:rPr>
                  <a:t>     </a:t>
                </a:r>
                <a:r>
                  <a:rPr lang="ru-RU" altLang="ru-RU" dirty="0" smtClean="0">
                    <a:cs typeface="Arial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ru-RU" i="1" dirty="0" smtClean="0">
                            <a:latin typeface="Cambria Math"/>
                            <a:cs typeface="Arial" charset="0"/>
                          </a:rPr>
                        </m:ctrlPr>
                      </m:sSupPr>
                      <m:e>
                        <m:r>
                          <a:rPr lang="en-US" altLang="ru-RU" b="0" i="1" dirty="0" smtClean="0">
                            <a:latin typeface="Cambria Math"/>
                            <a:cs typeface="Arial" charset="0"/>
                          </a:rPr>
                          <m:t>𝑓</m:t>
                        </m:r>
                      </m:e>
                      <m:sup>
                        <m:r>
                          <a:rPr lang="en-US" altLang="ru-RU" b="0" i="1" dirty="0" smtClean="0">
                            <a:latin typeface="Cambria Math"/>
                            <a:cs typeface="Arial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altLang="ru-RU" dirty="0" smtClean="0">
                    <a:cs typeface="Arial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dirty="0"/>
                  <a:t> </a:t>
                </a:r>
                <a:r>
                  <a:rPr lang="en-US" dirty="0" smtClean="0"/>
                  <a:t>)=</a:t>
                </a:r>
                <a:r>
                  <a:rPr lang="en-US" altLang="ru-RU" dirty="0" smtClean="0">
                    <a:cs typeface="Arial" charset="0"/>
                  </a:rPr>
                  <a:t>k=tg</a:t>
                </a:r>
                <a:r>
                  <a:rPr lang="ru-RU" altLang="ru-RU" dirty="0" smtClean="0">
                    <a:cs typeface="Arial" charset="0"/>
                  </a:rPr>
                  <a:t> </a:t>
                </a:r>
                <a:r>
                  <a:rPr lang="el-GR" altLang="ru-RU" dirty="0" smtClean="0">
                    <a:cs typeface="Arial" charset="0"/>
                  </a:rPr>
                  <a:t>α</a:t>
                </a:r>
                <a:r>
                  <a:rPr lang="ru-RU" altLang="ru-RU" dirty="0">
                    <a:cs typeface="Arial" charset="0"/>
                  </a:rPr>
                  <a:t>=∆</a:t>
                </a:r>
                <a:r>
                  <a:rPr lang="en-US" altLang="ru-RU" dirty="0">
                    <a:cs typeface="Arial" charset="0"/>
                  </a:rPr>
                  <a:t>y/∆x</a:t>
                </a:r>
                <a:endParaRPr lang="ru-RU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02" t="-1258" r="-11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4169" y="404664"/>
            <a:ext cx="7756263" cy="1054250"/>
          </a:xfrm>
        </p:spPr>
        <p:txBody>
          <a:bodyPr/>
          <a:lstStyle/>
          <a:p>
            <a:r>
              <a:rPr lang="ru-RU" b="1" dirty="0"/>
              <a:t>Геометрический смысл производной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861048"/>
            <a:ext cx="3960440" cy="2696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6308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     </a:t>
            </a:r>
          </a:p>
          <a:p>
            <a:pPr algn="just"/>
            <a:r>
              <a:rPr lang="ru-RU" b="1" dirty="0" smtClean="0"/>
              <a:t>Механический </a:t>
            </a:r>
            <a:r>
              <a:rPr lang="ru-RU" b="1" dirty="0"/>
              <a:t>смысл производной</a:t>
            </a:r>
            <a:r>
              <a:rPr lang="ru-RU" dirty="0"/>
              <a:t> заключается </a:t>
            </a:r>
            <a:r>
              <a:rPr lang="ru-RU" altLang="ru-RU" dirty="0">
                <a:solidFill>
                  <a:schemeClr val="tx1"/>
                </a:solidFill>
              </a:rPr>
              <a:t>в том, что производная пути по времени равна мгновенной скорости в момент времени </a:t>
            </a:r>
            <a:r>
              <a:rPr lang="en-US" altLang="ru-RU" dirty="0">
                <a:solidFill>
                  <a:schemeClr val="tx1"/>
                </a:solidFill>
                <a:cs typeface="Arial" charset="0"/>
              </a:rPr>
              <a:t>t</a:t>
            </a:r>
            <a:r>
              <a:rPr lang="ru-RU" altLang="ru-RU" baseline="-25000" dirty="0">
                <a:solidFill>
                  <a:schemeClr val="tx1"/>
                </a:solidFill>
                <a:cs typeface="Arial" charset="0"/>
              </a:rPr>
              <a:t>0</a:t>
            </a:r>
            <a:r>
              <a:rPr lang="ru-RU" altLang="ru-RU" dirty="0">
                <a:solidFill>
                  <a:schemeClr val="tx1"/>
                </a:solidFill>
                <a:cs typeface="Arial" charset="0"/>
              </a:rPr>
              <a:t>:</a:t>
            </a:r>
            <a:r>
              <a:rPr lang="en-US" altLang="ru-RU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ru-RU" altLang="ru-RU" dirty="0">
                <a:solidFill>
                  <a:schemeClr val="tx1"/>
                </a:solidFill>
                <a:cs typeface="Arial" charset="0"/>
              </a:rPr>
              <a:t>     </a:t>
            </a:r>
            <a:r>
              <a:rPr lang="en-US" altLang="ru-RU" dirty="0">
                <a:solidFill>
                  <a:schemeClr val="tx1"/>
                </a:solidFill>
                <a:cs typeface="Arial" charset="0"/>
              </a:rPr>
              <a:t>S</a:t>
            </a:r>
            <a:r>
              <a:rPr lang="en-US" altLang="ru-RU" dirty="0">
                <a:solidFill>
                  <a:schemeClr val="tx1"/>
                </a:solidFill>
                <a:cs typeface="Times New Roman" pitchFamily="18" charset="0"/>
              </a:rPr>
              <a:t>'</a:t>
            </a:r>
            <a:r>
              <a:rPr lang="ru-RU" altLang="ru-RU" dirty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altLang="ru-RU" dirty="0">
                <a:solidFill>
                  <a:schemeClr val="tx1"/>
                </a:solidFill>
                <a:cs typeface="Arial" charset="0"/>
              </a:rPr>
              <a:t>t</a:t>
            </a:r>
            <a:r>
              <a:rPr lang="ru-RU" altLang="ru-RU" baseline="-25000" dirty="0">
                <a:solidFill>
                  <a:schemeClr val="tx1"/>
                </a:solidFill>
                <a:cs typeface="Arial" charset="0"/>
              </a:rPr>
              <a:t>0</a:t>
            </a:r>
            <a:r>
              <a:rPr lang="ru-RU" altLang="ru-RU" dirty="0">
                <a:solidFill>
                  <a:schemeClr val="tx1"/>
                </a:solidFill>
                <a:cs typeface="Arial" charset="0"/>
              </a:rPr>
              <a:t>)=</a:t>
            </a:r>
            <a:r>
              <a:rPr lang="en-US" altLang="ru-RU" dirty="0">
                <a:solidFill>
                  <a:schemeClr val="tx1"/>
                </a:solidFill>
                <a:cs typeface="Arial" charset="0"/>
              </a:rPr>
              <a:t>V</a:t>
            </a:r>
            <a:r>
              <a:rPr lang="ru-RU" altLang="ru-RU" dirty="0">
                <a:solidFill>
                  <a:schemeClr val="tx1"/>
                </a:solidFill>
                <a:cs typeface="Arial" charset="0"/>
              </a:rPr>
              <a:t>(</a:t>
            </a:r>
            <a:r>
              <a:rPr lang="en-US" altLang="ru-RU" dirty="0">
                <a:solidFill>
                  <a:schemeClr val="tx1"/>
                </a:solidFill>
                <a:cs typeface="Arial" charset="0"/>
              </a:rPr>
              <a:t>t</a:t>
            </a:r>
            <a:r>
              <a:rPr lang="ru-RU" altLang="ru-RU" baseline="-25000" dirty="0">
                <a:solidFill>
                  <a:schemeClr val="tx1"/>
                </a:solidFill>
                <a:cs typeface="Arial" charset="0"/>
              </a:rPr>
              <a:t>0</a:t>
            </a:r>
            <a:r>
              <a:rPr lang="ru-RU" altLang="ru-RU" dirty="0">
                <a:solidFill>
                  <a:schemeClr val="tx1"/>
                </a:solidFill>
                <a:cs typeface="Arial" charset="0"/>
              </a:rPr>
              <a:t>).</a:t>
            </a:r>
            <a:endParaRPr lang="en-US" altLang="ru-RU" dirty="0">
              <a:solidFill>
                <a:schemeClr val="tx1"/>
              </a:solidFill>
              <a:cs typeface="Arial" charset="0"/>
            </a:endParaRPr>
          </a:p>
          <a:p>
            <a:pPr algn="just"/>
            <a:r>
              <a:rPr lang="ru-RU" b="1" dirty="0" smtClean="0"/>
              <a:t>Физический </a:t>
            </a:r>
            <a:r>
              <a:rPr lang="ru-RU" b="1" dirty="0"/>
              <a:t>смысл производной</a:t>
            </a:r>
            <a:r>
              <a:rPr lang="ru-RU" dirty="0"/>
              <a:t> заключается в том, что </a:t>
            </a:r>
            <a:r>
              <a:rPr lang="ru-RU" b="1" dirty="0"/>
              <a:t>производная выражает скорость протекания процесса</a:t>
            </a:r>
            <a:r>
              <a:rPr lang="ru-RU" dirty="0"/>
              <a:t>, описываемого зависимостью y = </a:t>
            </a:r>
            <a:r>
              <a:rPr lang="ru-RU" dirty="0" smtClean="0"/>
              <a:t>f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ru-RU" dirty="0"/>
              <a:t>x</a:t>
            </a:r>
            <a:r>
              <a:rPr lang="ru-RU" dirty="0" smtClean="0"/>
              <a:t>)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70156"/>
            <a:ext cx="8964488" cy="1054250"/>
          </a:xfrm>
        </p:spPr>
        <p:txBody>
          <a:bodyPr/>
          <a:lstStyle/>
          <a:p>
            <a:r>
              <a:rPr lang="ru-RU" altLang="ru-RU" sz="4400" dirty="0"/>
              <a:t>Механический смысл производной</a:t>
            </a:r>
            <a:r>
              <a:rPr lang="en-US" altLang="ru-RU" sz="4400" dirty="0"/>
              <a:t/>
            </a:r>
            <a:br>
              <a:rPr lang="en-US" altLang="ru-RU" sz="4400" dirty="0"/>
            </a:br>
            <a:r>
              <a:rPr lang="en-US" altLang="ru-RU" sz="4400" dirty="0"/>
              <a:t>(</a:t>
            </a:r>
            <a:r>
              <a:rPr lang="ru-RU" altLang="ru-RU" sz="4400" dirty="0"/>
              <a:t>физический смысл производной)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83054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060848"/>
            <a:ext cx="8444753" cy="4680519"/>
          </a:xfrm>
        </p:spPr>
        <p:txBody>
          <a:bodyPr>
            <a:normAutofit/>
          </a:bodyPr>
          <a:lstStyle/>
          <a:p>
            <a:r>
              <a:rPr lang="ru-RU" dirty="0"/>
              <a:t>    </a:t>
            </a:r>
            <a:r>
              <a:rPr lang="ru-RU" b="1" dirty="0"/>
              <a:t>В данной функции от икс, нареченной игреком</a:t>
            </a:r>
          </a:p>
          <a:p>
            <a:r>
              <a:rPr lang="ru-RU" b="1" dirty="0"/>
              <a:t>    Вы фиксируете икс, отмечая индексом,</a:t>
            </a:r>
          </a:p>
          <a:p>
            <a:r>
              <a:rPr lang="ru-RU" b="1" dirty="0"/>
              <a:t>    Придаете вы ему тотчас приращение,</a:t>
            </a:r>
          </a:p>
          <a:p>
            <a:r>
              <a:rPr lang="ru-RU" b="1" dirty="0"/>
              <a:t>    Тем у функции самой вызвав изменение</a:t>
            </a:r>
          </a:p>
          <a:p>
            <a:r>
              <a:rPr lang="ru-RU" b="1" dirty="0"/>
              <a:t>    Приращений тех теперь взявши отношение,</a:t>
            </a:r>
          </a:p>
          <a:p>
            <a:r>
              <a:rPr lang="ru-RU" b="1" dirty="0"/>
              <a:t>    Пробуждаете к нулю игрек дельта икс стремление</a:t>
            </a:r>
          </a:p>
          <a:p>
            <a:r>
              <a:rPr lang="ru-RU" b="1" dirty="0"/>
              <a:t>    Предел такого отношения вычисляется,</a:t>
            </a:r>
          </a:p>
          <a:p>
            <a:r>
              <a:rPr lang="ru-RU" b="1" dirty="0"/>
              <a:t>    Он производною в науке называется.   </a:t>
            </a:r>
            <a:r>
              <a:rPr lang="ru-RU" dirty="0"/>
              <a:t>    </a:t>
            </a:r>
          </a:p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                                                                         </a:t>
            </a:r>
          </a:p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                                                                           Б</a:t>
            </a:r>
            <a:r>
              <a:rPr lang="ru-RU" b="1" i="1" dirty="0"/>
              <a:t>. Кордемский</a:t>
            </a:r>
          </a:p>
          <a:p>
            <a:endParaRPr lang="ru-RU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Стих о производной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06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988841"/>
            <a:ext cx="8640959" cy="413732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История возникновения формулы производной начинается ещё в 15 веке. Великий итальянский математик Тартальи, рассматривая и развивая вопрос – на сколько зависит дальность полёта снаряда от наклона орудия – применяет её в своих трудах. </a:t>
            </a:r>
            <a:endParaRPr lang="ru-RU" dirty="0" smtClean="0"/>
          </a:p>
          <a:p>
            <a:pPr algn="just"/>
            <a:r>
              <a:rPr lang="ru-RU" b="1" dirty="0">
                <a:solidFill>
                  <a:schemeClr val="tx1"/>
                </a:solidFill>
              </a:rPr>
              <a:t>Производная</a:t>
            </a:r>
            <a:r>
              <a:rPr lang="ru-RU" dirty="0">
                <a:solidFill>
                  <a:schemeClr val="tx1"/>
                </a:solidFill>
              </a:rPr>
              <a:t> – одно из фундаментальных понятий математики, характеризующее скорость изменения функции в данной точке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b="1" dirty="0" smtClean="0"/>
              <a:t>Раздел</a:t>
            </a:r>
            <a:r>
              <a:rPr lang="ru-RU" dirty="0"/>
              <a:t> </a:t>
            </a:r>
            <a:r>
              <a:rPr lang="ru-RU" b="1" dirty="0"/>
              <a:t>математики</a:t>
            </a:r>
            <a:r>
              <a:rPr lang="ru-RU" dirty="0"/>
              <a:t>, </a:t>
            </a:r>
            <a:r>
              <a:rPr lang="ru-RU" b="1" dirty="0"/>
              <a:t>который</a:t>
            </a:r>
            <a:r>
              <a:rPr lang="ru-RU" dirty="0"/>
              <a:t> </a:t>
            </a:r>
            <a:r>
              <a:rPr lang="ru-RU" b="1" dirty="0"/>
              <a:t>изучает</a:t>
            </a:r>
            <a:r>
              <a:rPr lang="ru-RU" dirty="0"/>
              <a:t> </a:t>
            </a:r>
            <a:r>
              <a:rPr lang="ru-RU" b="1" dirty="0"/>
              <a:t>производные</a:t>
            </a:r>
            <a:r>
              <a:rPr lang="ru-RU" dirty="0"/>
              <a:t> </a:t>
            </a:r>
            <a:r>
              <a:rPr lang="ru-RU" b="1" dirty="0"/>
              <a:t>функции</a:t>
            </a:r>
            <a:r>
              <a:rPr lang="ru-RU" dirty="0"/>
              <a:t> и их применения, называется </a:t>
            </a:r>
            <a:r>
              <a:rPr lang="ru-RU" b="1" dirty="0"/>
              <a:t>дифференциальным </a:t>
            </a:r>
            <a:r>
              <a:rPr lang="ru-RU" b="1" dirty="0" smtClean="0"/>
              <a:t>исчислением.</a:t>
            </a:r>
            <a:endParaRPr lang="ru-RU" b="1" dirty="0">
              <a:solidFill>
                <a:schemeClr val="tx1"/>
              </a:solidFill>
            </a:endParaRPr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Из истории…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692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132856"/>
            <a:ext cx="8496944" cy="4493021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Понятие </a:t>
            </a:r>
            <a:r>
              <a:rPr lang="ru-RU" b="1" dirty="0" smtClean="0">
                <a:solidFill>
                  <a:schemeClr val="tx1"/>
                </a:solidFill>
              </a:rPr>
              <a:t>«производной» </a:t>
            </a:r>
            <a:r>
              <a:rPr lang="ru-RU" dirty="0">
                <a:solidFill>
                  <a:schemeClr val="tx1"/>
                </a:solidFill>
              </a:rPr>
              <a:t>возникло </a:t>
            </a:r>
            <a:r>
              <a:rPr lang="ru-RU" b="1" dirty="0">
                <a:solidFill>
                  <a:schemeClr val="tx1"/>
                </a:solidFill>
              </a:rPr>
              <a:t>в </a:t>
            </a:r>
            <a:r>
              <a:rPr lang="ru-RU" b="1" dirty="0" smtClean="0">
                <a:solidFill>
                  <a:schemeClr val="tx1"/>
                </a:solidFill>
              </a:rPr>
              <a:t>17 </a:t>
            </a:r>
            <a:r>
              <a:rPr lang="ru-RU" b="1" dirty="0">
                <a:solidFill>
                  <a:schemeClr val="tx1"/>
                </a:solidFill>
              </a:rPr>
              <a:t>веке </a:t>
            </a:r>
            <a:r>
              <a:rPr lang="ru-RU" dirty="0">
                <a:solidFill>
                  <a:schemeClr val="tx1"/>
                </a:solidFill>
              </a:rPr>
              <a:t>в связи с необходимостью решения ряда задач из физики, механики и математики, но в первую очередь следующих двух: определение скорости прямолинейного движения и построения касательной к кривой. </a:t>
            </a:r>
          </a:p>
          <a:p>
            <a:pPr algn="just"/>
            <a:r>
              <a:rPr lang="ru-RU" dirty="0"/>
              <a:t>Формула производной часто встречается в работах известных математиков 17 века. Её применяют </a:t>
            </a:r>
            <a:r>
              <a:rPr lang="ru-RU" b="1" dirty="0"/>
              <a:t>Ньютон</a:t>
            </a:r>
            <a:r>
              <a:rPr lang="ru-RU" dirty="0"/>
              <a:t> и </a:t>
            </a:r>
            <a:r>
              <a:rPr lang="ru-RU" b="1" dirty="0"/>
              <a:t>Лейбниц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Русский термин “производная функции” впервые употребил русский математик В.И. Висковатов (1780 – 1812).</a:t>
            </a:r>
          </a:p>
          <a:p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Из истории…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172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132856"/>
            <a:ext cx="8712968" cy="4581128"/>
          </a:xfrm>
        </p:spPr>
        <p:txBody>
          <a:bodyPr>
            <a:normAutofit/>
          </a:bodyPr>
          <a:lstStyle/>
          <a:p>
            <a:r>
              <a:rPr lang="ru-RU" b="1" dirty="0"/>
              <a:t>Производная</a:t>
            </a:r>
            <a:r>
              <a:rPr lang="ru-RU" dirty="0"/>
              <a:t> </a:t>
            </a:r>
            <a:r>
              <a:rPr lang="ru-RU" dirty="0" smtClean="0"/>
              <a:t>функции </a:t>
            </a:r>
            <a:r>
              <a:rPr lang="en-US" dirty="0" smtClean="0"/>
              <a:t>y=f(x)</a:t>
            </a:r>
            <a:r>
              <a:rPr lang="ru-RU" dirty="0" smtClean="0"/>
              <a:t> называется</a:t>
            </a:r>
            <a:r>
              <a:rPr lang="ru-RU" dirty="0"/>
              <a:t> </a:t>
            </a:r>
            <a:r>
              <a:rPr lang="ru-RU" b="1" dirty="0" smtClean="0"/>
              <a:t>предел </a:t>
            </a:r>
            <a:r>
              <a:rPr lang="ru-RU" dirty="0" smtClean="0"/>
              <a:t>отношения </a:t>
            </a:r>
          </a:p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риращения функции ∆ </a:t>
            </a:r>
            <a:r>
              <a:rPr lang="en-US" dirty="0" smtClean="0"/>
              <a:t>y </a:t>
            </a:r>
            <a:r>
              <a:rPr lang="ru-RU" dirty="0" smtClean="0"/>
              <a:t>в этой точке </a:t>
            </a:r>
            <a:r>
              <a:rPr lang="ru-RU" dirty="0"/>
              <a:t>к </a:t>
            </a:r>
            <a:r>
              <a:rPr lang="ru-RU" dirty="0" smtClean="0"/>
              <a:t>приращению аргумента</a:t>
            </a:r>
            <a:r>
              <a:rPr lang="ru-RU" dirty="0"/>
              <a:t> ∆ </a:t>
            </a:r>
            <a:r>
              <a:rPr lang="en-US" dirty="0" smtClean="0"/>
              <a:t>x</a:t>
            </a:r>
            <a:r>
              <a:rPr lang="ru-RU" dirty="0" smtClean="0"/>
              <a:t>,  </a:t>
            </a:r>
            <a:r>
              <a:rPr lang="ru-RU" dirty="0"/>
              <a:t>при стремлении </a:t>
            </a:r>
            <a:r>
              <a:rPr lang="ru-RU" b="1" dirty="0"/>
              <a:t>этого</a:t>
            </a:r>
            <a:r>
              <a:rPr lang="ru-RU" dirty="0"/>
              <a:t> </a:t>
            </a:r>
            <a:r>
              <a:rPr lang="ru-RU" dirty="0" smtClean="0"/>
              <a:t>приращения </a:t>
            </a:r>
            <a:r>
              <a:rPr lang="ru-RU" dirty="0"/>
              <a:t>аргумента к нулю</a:t>
            </a:r>
            <a:r>
              <a:rPr lang="ru-RU" dirty="0" smtClean="0"/>
              <a:t>.</a:t>
            </a:r>
            <a:endParaRPr lang="en-US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r>
              <a:rPr lang="ru-RU" b="1" dirty="0" smtClean="0"/>
              <a:t>Операция </a:t>
            </a:r>
            <a:r>
              <a:rPr lang="ru-RU" b="1" dirty="0"/>
              <a:t>нахождения производной</a:t>
            </a:r>
            <a:r>
              <a:rPr lang="en-US" b="1" dirty="0"/>
              <a:t> </a:t>
            </a:r>
            <a:r>
              <a:rPr lang="ru-RU" b="1" dirty="0"/>
              <a:t>функции</a:t>
            </a:r>
            <a:r>
              <a:rPr lang="ru-RU" dirty="0"/>
              <a:t> </a:t>
            </a:r>
            <a:r>
              <a:rPr lang="ru-RU" dirty="0" smtClean="0"/>
              <a:t>называется</a:t>
            </a:r>
            <a:r>
              <a:rPr lang="en-US" dirty="0" smtClean="0"/>
              <a:t> </a:t>
            </a:r>
            <a:r>
              <a:rPr lang="ru-RU" b="1" dirty="0" smtClean="0"/>
              <a:t>дифференцированием</a:t>
            </a:r>
            <a:r>
              <a:rPr lang="en-US" b="1" dirty="0" smtClean="0"/>
              <a:t>.</a:t>
            </a:r>
            <a:endParaRPr lang="ru-RU" b="1" dirty="0" smtClean="0"/>
          </a:p>
          <a:p>
            <a:r>
              <a:rPr lang="ru-RU" dirty="0"/>
              <a:t>Обозначение </a:t>
            </a:r>
            <a:r>
              <a:rPr lang="en-US" b="1" dirty="0"/>
              <a:t>F</a:t>
            </a:r>
            <a:r>
              <a:rPr lang="en-US" b="1" dirty="0">
                <a:sym typeface="Symbol"/>
              </a:rPr>
              <a:t></a:t>
            </a:r>
            <a:r>
              <a:rPr lang="en-US" b="1" dirty="0"/>
              <a:t>(x</a:t>
            </a:r>
            <a:r>
              <a:rPr lang="en-US" b="1" dirty="0" smtClean="0"/>
              <a:t>)</a:t>
            </a:r>
            <a:r>
              <a:rPr lang="ru-RU" b="1" dirty="0" smtClean="0"/>
              <a:t>.</a:t>
            </a:r>
            <a:endParaRPr lang="ru-RU" b="1" dirty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2500" y="332656"/>
            <a:ext cx="8424936" cy="1054250"/>
          </a:xfrm>
        </p:spPr>
        <p:txBody>
          <a:bodyPr/>
          <a:lstStyle/>
          <a:p>
            <a:r>
              <a:rPr lang="ru-RU" dirty="0" smtClean="0"/>
              <a:t>Определение производной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429000"/>
            <a:ext cx="6198626" cy="148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5517232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4931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060848"/>
            <a:ext cx="8640959" cy="479715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в </a:t>
            </a:r>
            <a:r>
              <a:rPr lang="ru-RU" b="1" dirty="0"/>
              <a:t>математике</a:t>
            </a:r>
            <a:r>
              <a:rPr lang="ru-RU" dirty="0"/>
              <a:t> производная применяется для вычисления производной, исследования функций, в практических задачах оптимизации. </a:t>
            </a:r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b="1" dirty="0"/>
              <a:t>физике</a:t>
            </a:r>
            <a:r>
              <a:rPr lang="ru-RU" dirty="0"/>
              <a:t> с помощью производной находится сила, мощность, массу тонкого стержня, силу тока, скорость и ускорение, теплоёмкость. </a:t>
            </a:r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b="1" dirty="0"/>
              <a:t>химии и естествознании </a:t>
            </a:r>
            <a:r>
              <a:rPr lang="ru-RU" dirty="0"/>
              <a:t>– для нахождения дозы лекарства, при которой побочный эффект будет минимальным, а реакция максимальной. </a:t>
            </a:r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b="1" dirty="0"/>
              <a:t>военном деле </a:t>
            </a:r>
            <a:r>
              <a:rPr lang="ru-RU" dirty="0"/>
              <a:t>– в задачах о преследовании. </a:t>
            </a: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4041" y="116632"/>
            <a:ext cx="8964488" cy="1054250"/>
          </a:xfrm>
        </p:spPr>
        <p:txBody>
          <a:bodyPr/>
          <a:lstStyle/>
          <a:p>
            <a:r>
              <a:rPr lang="ru-RU" dirty="0" smtClean="0"/>
              <a:t>Применение производной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0876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060848"/>
            <a:ext cx="8640959" cy="4797152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в </a:t>
            </a:r>
            <a:r>
              <a:rPr lang="ru-RU" b="1" dirty="0"/>
              <a:t>сельском хозяйстве </a:t>
            </a:r>
            <a:r>
              <a:rPr lang="ru-RU" dirty="0"/>
              <a:t>– для определения рационального соотношения сторон прямоугольников, являющихся основной сети полевых работ.</a:t>
            </a:r>
          </a:p>
          <a:p>
            <a:pPr algn="just"/>
            <a:r>
              <a:rPr lang="ru-RU" dirty="0"/>
              <a:t> в </a:t>
            </a:r>
            <a:r>
              <a:rPr lang="ru-RU" b="1" dirty="0"/>
              <a:t>экономике</a:t>
            </a:r>
            <a:r>
              <a:rPr lang="ru-RU" dirty="0"/>
              <a:t> – для анализа производственных функций, широко используемых в современных экономических исследованиях</a:t>
            </a:r>
          </a:p>
          <a:p>
            <a:pPr algn="just"/>
            <a:r>
              <a:rPr lang="ru-RU" dirty="0"/>
              <a:t>в</a:t>
            </a:r>
            <a:r>
              <a:rPr lang="ru-RU" b="1" dirty="0"/>
              <a:t> географии</a:t>
            </a:r>
            <a:r>
              <a:rPr lang="ru-RU" dirty="0"/>
              <a:t>. При помощи производной географы и геодезисты рассчитывают численность населения на определённой территории, вычисляют радиоактивность геофизических показателей и явлений.</a:t>
            </a:r>
          </a:p>
          <a:p>
            <a:pPr marL="0" indent="0" algn="just">
              <a:buNone/>
            </a:pPr>
            <a:endParaRPr lang="ru-RU" dirty="0" smtClean="0"/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4041" y="116632"/>
            <a:ext cx="8964488" cy="1054250"/>
          </a:xfrm>
        </p:spPr>
        <p:txBody>
          <a:bodyPr/>
          <a:lstStyle/>
          <a:p>
            <a:r>
              <a:rPr lang="ru-RU" dirty="0" smtClean="0"/>
              <a:t>Применение производной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1642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636912"/>
            <a:ext cx="8856984" cy="1490692"/>
          </a:xfrm>
        </p:spPr>
        <p:txBody>
          <a:bodyPr/>
          <a:lstStyle/>
          <a:p>
            <a:r>
              <a:rPr lang="ru-RU" dirty="0" smtClean="0"/>
              <a:t>«Производная» в профессии «Токарь на станках с ЧПУ»?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6620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348880"/>
            <a:ext cx="8640959" cy="436510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/>
              <a:t>Производные </a:t>
            </a:r>
            <a:r>
              <a:rPr lang="ru-RU" b="1" dirty="0"/>
              <a:t>при токарных работах</a:t>
            </a:r>
            <a:r>
              <a:rPr lang="ru-RU" dirty="0"/>
              <a:t> могут использоваться для расчёта некоторых параметров режима резания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Например, </a:t>
            </a:r>
            <a:r>
              <a:rPr lang="ru-RU" b="1" dirty="0"/>
              <a:t>текущую скорость изнашивания задней поверхности резца</a:t>
            </a:r>
            <a:r>
              <a:rPr lang="ru-RU" dirty="0"/>
              <a:t> можно найти через производную зависимости износа по времени. Это позволяет оценить процессы изнашивания в любое время работы резца и сопоставить исследуемые режущие инструменты и технологические процессы. </a:t>
            </a:r>
          </a:p>
          <a:p>
            <a:pPr algn="just"/>
            <a:r>
              <a:rPr lang="ru-RU" dirty="0"/>
              <a:t>Также </a:t>
            </a:r>
            <a:r>
              <a:rPr lang="ru-RU" b="1" dirty="0"/>
              <a:t>производная зависимости износа по времени</a:t>
            </a:r>
            <a:r>
              <a:rPr lang="ru-RU" dirty="0"/>
              <a:t> помогает определить </a:t>
            </a:r>
            <a:r>
              <a:rPr lang="ru-RU" b="1" dirty="0"/>
              <a:t>среднюю скорость изнашивания</a:t>
            </a:r>
            <a:r>
              <a:rPr lang="ru-RU" dirty="0"/>
              <a:t> за период стойкости резца. </a:t>
            </a:r>
          </a:p>
          <a:p>
            <a:pPr algn="just"/>
            <a:r>
              <a:rPr lang="ru-RU" dirty="0"/>
              <a:t>Кроме того, </a:t>
            </a:r>
            <a:r>
              <a:rPr lang="ru-RU" b="1" dirty="0"/>
              <a:t>производная скорости резания</a:t>
            </a:r>
            <a:r>
              <a:rPr lang="ru-RU" dirty="0"/>
              <a:t> в токарной обработке позволяет рассчитать </a:t>
            </a:r>
            <a:r>
              <a:rPr lang="ru-RU" b="1" dirty="0"/>
              <a:t>путь, который проходит точка резца в единицу времени</a:t>
            </a:r>
            <a:r>
              <a:rPr lang="ru-RU" dirty="0"/>
              <a:t>, обычно в минуту. Длина пути зависит от диаметра заготовки и числа оборотов, которые она осуществляет за этот временной интервал. </a:t>
            </a:r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054250"/>
          </a:xfrm>
        </p:spPr>
        <p:txBody>
          <a:bodyPr/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Применение производной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в профессии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Токарь на станках с ЧПУ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9445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97</TotalTime>
  <Words>325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Твердый переплет</vt:lpstr>
      <vt:lpstr>Тема занятия:  «Производная функции  и её применение»</vt:lpstr>
      <vt:lpstr>Стих о производной </vt:lpstr>
      <vt:lpstr>Из истории…</vt:lpstr>
      <vt:lpstr>Из истории…</vt:lpstr>
      <vt:lpstr>Определение производной</vt:lpstr>
      <vt:lpstr>Применение производной</vt:lpstr>
      <vt:lpstr>Применение производной</vt:lpstr>
      <vt:lpstr>«Производная» в профессии «Токарь на станках с ЧПУ»?</vt:lpstr>
      <vt:lpstr>Применение производной в профессии  «Токарь на станках с ЧПУ»</vt:lpstr>
      <vt:lpstr>Геометрический смысл производной</vt:lpstr>
      <vt:lpstr>Механический смысл производной (физический смысл производной)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занятия:  «Производная функции  и её применение»</dc:title>
  <dc:creator>User</dc:creator>
  <cp:lastModifiedBy>User</cp:lastModifiedBy>
  <cp:revision>16</cp:revision>
  <dcterms:created xsi:type="dcterms:W3CDTF">2024-12-08T19:23:23Z</dcterms:created>
  <dcterms:modified xsi:type="dcterms:W3CDTF">2024-12-08T21:13:30Z</dcterms:modified>
</cp:coreProperties>
</file>