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sldIdLst>
    <p:sldId id="256" r:id="rId2"/>
    <p:sldId id="279" r:id="rId3"/>
    <p:sldId id="280" r:id="rId4"/>
    <p:sldId id="257" r:id="rId5"/>
    <p:sldId id="298" r:id="rId6"/>
    <p:sldId id="264" r:id="rId7"/>
    <p:sldId id="263" r:id="rId8"/>
    <p:sldId id="268" r:id="rId9"/>
    <p:sldId id="267" r:id="rId10"/>
    <p:sldId id="299" r:id="rId11"/>
    <p:sldId id="312" r:id="rId12"/>
    <p:sldId id="313" r:id="rId13"/>
    <p:sldId id="315" r:id="rId14"/>
    <p:sldId id="316" r:id="rId15"/>
    <p:sldId id="336" r:id="rId16"/>
    <p:sldId id="314" r:id="rId17"/>
    <p:sldId id="317" r:id="rId18"/>
    <p:sldId id="330" r:id="rId19"/>
    <p:sldId id="320" r:id="rId20"/>
    <p:sldId id="321" r:id="rId21"/>
    <p:sldId id="282" r:id="rId22"/>
    <p:sldId id="283" r:id="rId23"/>
    <p:sldId id="318" r:id="rId24"/>
    <p:sldId id="284" r:id="rId25"/>
    <p:sldId id="322" r:id="rId26"/>
    <p:sldId id="285" r:id="rId27"/>
    <p:sldId id="324" r:id="rId28"/>
    <p:sldId id="287" r:id="rId29"/>
    <p:sldId id="323" r:id="rId30"/>
    <p:sldId id="325" r:id="rId31"/>
    <p:sldId id="288" r:id="rId32"/>
    <p:sldId id="289" r:id="rId33"/>
    <p:sldId id="290" r:id="rId34"/>
    <p:sldId id="326" r:id="rId35"/>
    <p:sldId id="291" r:id="rId36"/>
    <p:sldId id="332" r:id="rId37"/>
    <p:sldId id="333" r:id="rId38"/>
    <p:sldId id="292" r:id="rId39"/>
    <p:sldId id="260" r:id="rId40"/>
    <p:sldId id="327" r:id="rId41"/>
    <p:sldId id="328" r:id="rId42"/>
    <p:sldId id="329" r:id="rId43"/>
    <p:sldId id="286" r:id="rId4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3563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3564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C80D9D-526E-4131-95FD-23318E24BB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025040-780A-48E0-B228-C3E390A041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826772-26A5-40F4-9BD2-70BF168DA6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902934-2B00-4E30-BCF3-0561310AB6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EA32A6-1994-4172-9695-A46F5AE71F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6E326A-2DC9-4E4A-A27C-6896BB9212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C3851A-8D02-434F-A0FA-CB379EAD18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52B06E-389A-40EF-B7A5-EE50D2E818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A60DC5-D307-409E-826B-57B024CBEA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8488D1-663F-4202-9679-55D29D232B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DC0ECA-B590-4444-A148-E06E7C02A7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2253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103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22533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22534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253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3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39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1E46BADA-E6C4-439C-9B4C-52527C001B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2540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shkolazhizni.ru/img/content/i52/52637_or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hyperlink" Target="http://shkolazhizni.ru/img/content/i52/52640_or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0" y="714375"/>
            <a:ext cx="6688138" cy="2786063"/>
          </a:xfrm>
        </p:spPr>
        <p:txBody>
          <a:bodyPr/>
          <a:lstStyle/>
          <a:p>
            <a:pPr algn="ctr" eaLnBrk="1" hangingPunct="1"/>
            <a:endParaRPr lang="ru-RU" sz="6000" b="1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00563" y="4143375"/>
            <a:ext cx="4160837" cy="1631950"/>
          </a:xfrm>
        </p:spPr>
        <p:txBody>
          <a:bodyPr/>
          <a:lstStyle/>
          <a:p>
            <a:pPr eaLnBrk="1" hangingPunct="1">
              <a:defRPr/>
            </a:pPr>
            <a:endParaRPr lang="ru-RU" sz="2000" b="1" i="1" dirty="0" smtClean="0">
              <a:latin typeface="+mj-lt"/>
            </a:endParaRPr>
          </a:p>
        </p:txBody>
      </p:sp>
      <p:pic>
        <p:nvPicPr>
          <p:cNvPr id="3076" name="Рисунок 4" descr="Серебряное копытце Воспитателям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357688" y="5000625"/>
            <a:ext cx="4786312" cy="2009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i="1" dirty="0">
                <a:latin typeface="+mj-lt"/>
              </a:rPr>
              <a:t>Подготовил</a:t>
            </a:r>
          </a:p>
          <a:p>
            <a:pPr algn="ctr">
              <a:defRPr/>
            </a:pPr>
            <a:r>
              <a:rPr lang="ru-RU" sz="2400" b="1" i="1" dirty="0">
                <a:latin typeface="+mj-lt"/>
              </a:rPr>
              <a:t> учитель начальных классов </a:t>
            </a:r>
          </a:p>
          <a:p>
            <a:pPr algn="ctr">
              <a:defRPr/>
            </a:pPr>
            <a:r>
              <a:rPr lang="ru-RU" sz="2400" b="1" i="1" dirty="0">
                <a:latin typeface="+mj-lt"/>
              </a:rPr>
              <a:t>МБОУ « </a:t>
            </a:r>
            <a:r>
              <a:rPr lang="ru-RU" sz="2400" b="1" i="1" dirty="0" err="1">
                <a:latin typeface="+mj-lt"/>
              </a:rPr>
              <a:t>Мазанская</a:t>
            </a:r>
            <a:r>
              <a:rPr lang="ru-RU" sz="2400" b="1" i="1" dirty="0">
                <a:latin typeface="+mj-lt"/>
              </a:rPr>
              <a:t> школа»</a:t>
            </a:r>
          </a:p>
          <a:p>
            <a:pPr algn="ctr">
              <a:defRPr/>
            </a:pPr>
            <a:r>
              <a:rPr lang="ru-RU" sz="2400" b="1" i="1" dirty="0" err="1">
                <a:latin typeface="+mj-lt"/>
              </a:rPr>
              <a:t>Патель</a:t>
            </a:r>
            <a:r>
              <a:rPr lang="ru-RU" sz="2400" b="1" i="1" dirty="0">
                <a:latin typeface="+mj-lt"/>
              </a:rPr>
              <a:t> </a:t>
            </a:r>
            <a:r>
              <a:rPr lang="ru-RU" sz="2400" b="1" i="1" dirty="0" err="1">
                <a:latin typeface="+mj-lt"/>
              </a:rPr>
              <a:t>Зера</a:t>
            </a:r>
            <a:r>
              <a:rPr lang="ru-RU" sz="2400" b="1" i="1" dirty="0">
                <a:latin typeface="+mj-lt"/>
              </a:rPr>
              <a:t> </a:t>
            </a:r>
            <a:r>
              <a:rPr lang="ru-RU" sz="2400" b="1" i="1" dirty="0" err="1">
                <a:latin typeface="+mj-lt"/>
              </a:rPr>
              <a:t>Усмановна</a:t>
            </a:r>
            <a:endParaRPr lang="ru-RU" sz="2400" b="1" i="1" dirty="0">
              <a:latin typeface="+mj-lt"/>
            </a:endParaRPr>
          </a:p>
          <a:p>
            <a:pPr algn="ctr">
              <a:defRPr/>
            </a:pPr>
            <a:r>
              <a:rPr lang="ru-RU" sz="2400" b="1" i="1" dirty="0">
                <a:latin typeface="+mj-lt"/>
              </a:rPr>
              <a:t>2022 г.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14313" y="500063"/>
            <a:ext cx="8643937" cy="48942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000" dirty="0">
                <a:latin typeface="+mj-lt"/>
              </a:rPr>
              <a:t>     Павел Петрович Бажов</a:t>
            </a:r>
            <a:r>
              <a:rPr lang="ru-RU" sz="6000" b="1" dirty="0">
                <a:latin typeface="+mj-lt"/>
              </a:rPr>
              <a:t/>
            </a:r>
            <a:br>
              <a:rPr lang="ru-RU" sz="6000" b="1" dirty="0">
                <a:latin typeface="+mj-lt"/>
              </a:rPr>
            </a:br>
            <a:r>
              <a:rPr lang="ru-RU" sz="9600" b="1" dirty="0">
                <a:latin typeface="+mj-lt"/>
              </a:rPr>
              <a:t>«Серебряное копытце»</a:t>
            </a:r>
            <a:endParaRPr lang="ru-RU" sz="9600" dirty="0">
              <a:latin typeface="+mj-lt"/>
            </a:endParaRPr>
          </a:p>
        </p:txBody>
      </p:sp>
      <p:pic>
        <p:nvPicPr>
          <p:cNvPr id="3079" name="Рисунок 8" descr="m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858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500" y="0"/>
            <a:ext cx="8572500" cy="25542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latin typeface="+mj-lt"/>
              </a:rPr>
              <a:t>Сибирская косуля – </a:t>
            </a:r>
            <a:r>
              <a:rPr lang="ru-RU" sz="3200" dirty="0">
                <a:latin typeface="+mj-lt"/>
              </a:rPr>
              <a:t>некрупный зверь из семейства оленей. Другое название: дикая коза.</a:t>
            </a:r>
          </a:p>
          <a:p>
            <a:pPr>
              <a:defRPr/>
            </a:pPr>
            <a:r>
              <a:rPr lang="ru-RU" sz="3200" dirty="0">
                <a:latin typeface="+mj-lt"/>
              </a:rPr>
              <a:t>У самцов есть рожки, похожие на вилочку. На каждом рожке не более 2-3 отростков. Сбрасывают рога в октябре.</a:t>
            </a:r>
          </a:p>
        </p:txBody>
      </p:sp>
      <p:pic>
        <p:nvPicPr>
          <p:cNvPr id="3" name="Рисунок 2" descr="IMG_0137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700" y="2643188"/>
            <a:ext cx="8342313" cy="421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Содержимое 3" descr="Кадр из мультфильма СЕРЕБРЯНОЕ КОПЫТЦЕ 1"/>
          <p:cNvPicPr>
            <a:picLocks noGrp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1" descr="Серебрянное копытце П.Баж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38" y="0"/>
            <a:ext cx="47863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1" descr="Серебряное копытце (1977) TS &quot; LanZon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0"/>
            <a:ext cx="85725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1" descr="Марьюшка - Картинка 3009/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0"/>
            <a:ext cx="85010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1" descr="Серебряное копытце скачать бесплатно, сайт для детей мультфильм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1" descr="Серебряное копытце * Бажов П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88" y="0"/>
            <a:ext cx="4929187" cy="671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2" descr="Мультфильм Серебряное копытце 1977 DVDRip мультфильм / Серебряное копытце скачать торрент бесплатно. Скачать Серебряное копытц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Рисунок 1" descr="Серебряное копытце * Бажов П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Рисунок 1" descr="Смотрим онлайн Серебрянное Копытце - Статусы, картинки, приколы, видео и многое другое!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Речевая разминка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38" y="1600200"/>
            <a:ext cx="8043862" cy="4530725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dirty="0" smtClean="0">
                <a:latin typeface="+mj-lt"/>
              </a:rPr>
              <a:t>В зоопарке мы бывали,</a:t>
            </a:r>
          </a:p>
          <a:p>
            <a:pPr>
              <a:buFont typeface="Wingdings" pitchFamily="2" charset="2"/>
              <a:buNone/>
              <a:defRPr/>
            </a:pPr>
            <a:r>
              <a:rPr lang="ru-RU" dirty="0" smtClean="0">
                <a:latin typeface="+mj-lt"/>
              </a:rPr>
              <a:t>Птиц, зверей там повидали.</a:t>
            </a:r>
          </a:p>
          <a:p>
            <a:pPr>
              <a:buFont typeface="Wingdings" pitchFamily="2" charset="2"/>
              <a:buNone/>
              <a:defRPr/>
            </a:pPr>
            <a:r>
              <a:rPr lang="ru-RU" dirty="0" smtClean="0">
                <a:latin typeface="+mj-lt"/>
              </a:rPr>
              <a:t>Полосатые тигры</a:t>
            </a:r>
          </a:p>
          <a:p>
            <a:pPr>
              <a:buFont typeface="Wingdings" pitchFamily="2" charset="2"/>
              <a:buNone/>
              <a:defRPr/>
            </a:pPr>
            <a:r>
              <a:rPr lang="ru-RU" dirty="0" smtClean="0">
                <a:latin typeface="+mj-lt"/>
              </a:rPr>
              <a:t>В клетках рычали:</a:t>
            </a:r>
          </a:p>
          <a:p>
            <a:pPr>
              <a:buFont typeface="Wingdings" pitchFamily="2" charset="2"/>
              <a:buNone/>
              <a:defRPr/>
            </a:pPr>
            <a:r>
              <a:rPr lang="ru-RU" dirty="0" err="1" smtClean="0">
                <a:latin typeface="+mj-lt"/>
              </a:rPr>
              <a:t>Р-р-р</a:t>
            </a:r>
            <a:r>
              <a:rPr lang="ru-RU" dirty="0" smtClean="0">
                <a:latin typeface="+mj-lt"/>
              </a:rPr>
              <a:t>.</a:t>
            </a:r>
          </a:p>
          <a:p>
            <a:pPr>
              <a:buFont typeface="Wingdings" pitchFamily="2" charset="2"/>
              <a:buNone/>
              <a:defRPr/>
            </a:pPr>
            <a:r>
              <a:rPr lang="ru-RU" dirty="0" smtClean="0">
                <a:latin typeface="+mj-lt"/>
              </a:rPr>
              <a:t>Львы раскатисто </a:t>
            </a:r>
          </a:p>
          <a:p>
            <a:pPr>
              <a:buFont typeface="Wingdings" pitchFamily="2" charset="2"/>
              <a:buNone/>
              <a:defRPr/>
            </a:pPr>
            <a:r>
              <a:rPr lang="ru-RU" dirty="0" smtClean="0">
                <a:latin typeface="+mj-lt"/>
              </a:rPr>
              <a:t>Им отвечали:</a:t>
            </a:r>
          </a:p>
          <a:p>
            <a:pPr>
              <a:buFont typeface="Wingdings" pitchFamily="2" charset="2"/>
              <a:buNone/>
              <a:defRPr/>
            </a:pPr>
            <a:r>
              <a:rPr lang="ru-RU" dirty="0" err="1" smtClean="0">
                <a:latin typeface="+mj-lt"/>
              </a:rPr>
              <a:t>Р-р-р</a:t>
            </a:r>
            <a:r>
              <a:rPr lang="ru-RU" dirty="0" smtClean="0">
                <a:latin typeface="+mj-lt"/>
              </a:rPr>
              <a:t>.</a:t>
            </a:r>
            <a:endParaRPr lang="ru-RU" dirty="0">
              <a:latin typeface="+mj-lt"/>
            </a:endParaRPr>
          </a:p>
        </p:txBody>
      </p:sp>
      <p:pic>
        <p:nvPicPr>
          <p:cNvPr id="4100" name="Рисунок 3" descr="Предпросмотр - Схема вышивки &quot;тигр и лев&quot; - Схемы вышивки - НаталиКрай - Авторы - Портал &quot;Вышивка крестом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8" y="2714625"/>
            <a:ext cx="4714875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Рисунок 1" descr="Смотрим онлайн Серебрянное блюдечко и наливное яблочко - Статусы, картинки, приколы, видео и многое другое!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Рисунок 2" descr="Иллюстрации Галины Назаренко к сказам П.П. Бажова &quot; ALLDAY - народный сайт о дизайне"/>
          <p:cNvPicPr>
            <a:picLocks noChangeAspect="1" noChangeArrowheads="1"/>
          </p:cNvPicPr>
          <p:nvPr/>
        </p:nvPicPr>
        <p:blipFill>
          <a:blip r:embed="rId2"/>
          <a:srcRect l="6010" t="7391" r="6668" b="6137"/>
          <a:stretch>
            <a:fillRect/>
          </a:stretch>
        </p:blipFill>
        <p:spPr bwMode="auto">
          <a:xfrm>
            <a:off x="2236788" y="133350"/>
            <a:ext cx="4670425" cy="659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Рисунок 1" descr="Серебряное копытце * Бажов П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214313"/>
            <a:ext cx="4714875" cy="628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Рисунок 1" descr="Рисунок - oiyoi - Drawi.r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0"/>
            <a:ext cx="85010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serebryannoe_kopytc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0"/>
            <a:ext cx="85010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Рисунок 1" descr="Коллекция: серебряное море.mp4 - Мультляндия - видео для дете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Рисунок 1" descr="Тут должна быть умная мысль - Сказы Бажова - по следам преданий вогул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500" y="214313"/>
            <a:ext cx="5143500" cy="635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Рисунок 1" descr="Серебряное копытце (6+) - кадры из фильм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2" descr="Иллюстрация 5 из 6 для Серебряное копытце - Павел Бажов Лабиринт - книги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3795" name="AutoShape 4" descr="Иллюстрация 5 из 6 для Серебряное копытце - Павел Бажов Лабиринт - книги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3796" name="Рисунок 3" descr="Иллюстрация 5 из 6 для Серебряное копытце - Павел Бажов Лабиринт - книг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0"/>
            <a:ext cx="85725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Рисунок 1" descr="kavery Серебряное копытце - иллюстрац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75" y="0"/>
            <a:ext cx="4786313" cy="671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Проверка д/з</a:t>
            </a: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571500" y="1600200"/>
            <a:ext cx="8115300" cy="5043488"/>
          </a:xfrm>
        </p:spPr>
        <p:txBody>
          <a:bodyPr/>
          <a:lstStyle/>
          <a:p>
            <a:pPr marL="514350" indent="-514350">
              <a:buFont typeface="Wingdings" pitchFamily="2" charset="2"/>
              <a:buNone/>
            </a:pPr>
            <a:r>
              <a:rPr lang="ru-RU" smtClean="0"/>
              <a:t>                     1. Пересказ от первого лица 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smtClean="0"/>
              <a:t>                 «Сказка о жабе и розе» В.М.Гаршин.</a:t>
            </a:r>
          </a:p>
          <a:p>
            <a:pPr marL="514350" indent="-514350">
              <a:buFont typeface="Wingdings" pitchFamily="2" charset="2"/>
              <a:buNone/>
            </a:pPr>
            <a:endParaRPr lang="ru-RU" smtClean="0"/>
          </a:p>
          <a:p>
            <a:pPr marL="514350" indent="-514350">
              <a:buFont typeface="Wingdings" pitchFamily="2" charset="2"/>
              <a:buNone/>
            </a:pPr>
            <a:endParaRPr lang="ru-RU" smtClean="0"/>
          </a:p>
          <a:p>
            <a:pPr marL="514350" indent="-514350">
              <a:buFont typeface="Wingdings" pitchFamily="2" charset="2"/>
              <a:buNone/>
            </a:pPr>
            <a:endParaRPr lang="ru-RU" smtClean="0"/>
          </a:p>
          <a:p>
            <a:pPr marL="514350" indent="-514350">
              <a:buFont typeface="Wingdings" pitchFamily="2" charset="2"/>
              <a:buNone/>
            </a:pPr>
            <a:endParaRPr lang="ru-RU" smtClean="0"/>
          </a:p>
          <a:p>
            <a:pPr marL="514350" indent="-514350">
              <a:buFont typeface="Wingdings" pitchFamily="2" charset="2"/>
              <a:buNone/>
            </a:pPr>
            <a:endParaRPr lang="ru-RU" smtClean="0"/>
          </a:p>
          <a:p>
            <a:pPr marL="514350" indent="-514350">
              <a:buFont typeface="Wingdings" pitchFamily="2" charset="2"/>
              <a:buNone/>
            </a:pPr>
            <a:endParaRPr lang="ru-RU" smtClean="0"/>
          </a:p>
          <a:p>
            <a:pPr marL="514350" indent="-514350">
              <a:buFont typeface="Wingdings" pitchFamily="2" charset="2"/>
              <a:buNone/>
            </a:pPr>
            <a:r>
              <a:rPr lang="ru-RU" smtClean="0"/>
              <a:t>2. Что я могу рассказать о писателе?</a:t>
            </a:r>
          </a:p>
        </p:txBody>
      </p:sp>
      <p:pic>
        <p:nvPicPr>
          <p:cNvPr id="5124" name="Рисунок 3" descr="Всеволод Гаршин - AudioBooks.u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643063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Рисунок 4" descr="Две красавицы - роза и жаба; фото 228198, фотограф Алла Матвейчик. Фотобанк Лори - Продажа фотографий, иллюстраций и изображений"/>
          <p:cNvPicPr>
            <a:picLocks noChangeAspect="1" noChangeArrowheads="1"/>
          </p:cNvPicPr>
          <p:nvPr/>
        </p:nvPicPr>
        <p:blipFill>
          <a:blip r:embed="rId3"/>
          <a:srcRect b="11366"/>
          <a:stretch>
            <a:fillRect/>
          </a:stretch>
        </p:blipFill>
        <p:spPr bwMode="auto">
          <a:xfrm>
            <a:off x="2286000" y="2571750"/>
            <a:ext cx="4105275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Рисунок 1" descr="Серебряное копытце - Аудиосказки - Каталог файлов - Мой Ребенок"/>
          <p:cNvPicPr>
            <a:picLocks noChangeAspect="1" noChangeArrowheads="1"/>
          </p:cNvPicPr>
          <p:nvPr/>
        </p:nvPicPr>
        <p:blipFill>
          <a:blip r:embed="rId2"/>
          <a:srcRect b="22739"/>
          <a:stretch>
            <a:fillRect/>
          </a:stretch>
        </p:blipFill>
        <p:spPr bwMode="auto">
          <a:xfrm>
            <a:off x="0" y="642938"/>
            <a:ext cx="9144000" cy="564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19702321_Kokovkin_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0" y="0"/>
            <a:ext cx="53832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Рисунок 1" descr="Иллюстрация к Русские сказки: Серебряное копытце, Бажов Павел Петрович, Издательство Алтей, Сказки отечественных писателей, Русские сказки, 978-5-9930-0215-6 (1я ). Интернет-магазин Лабиринт"/>
          <p:cNvPicPr>
            <a:picLocks noChangeAspect="1" noChangeArrowheads="1"/>
          </p:cNvPicPr>
          <p:nvPr/>
        </p:nvPicPr>
        <p:blipFill>
          <a:blip r:embed="rId2"/>
          <a:srcRect t="41966" r="5107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Рисунок 1" descr="Фото: Серебряное копытце (1977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Рисунок 1" descr="Фото: Серебряное копытц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Рисунок 1" descr="Иллюстрация к Русские сказки: Серебряное копытце, Бажов Павел Петрович, Издательство Алтей, Сказки отечественных писателей, Русские сказки, 978-5-9930-0215-6 (1я ). Интернет-магазин Лабиринт"/>
          <p:cNvPicPr>
            <a:picLocks noChangeAspect="1" noChangeArrowheads="1"/>
          </p:cNvPicPr>
          <p:nvPr/>
        </p:nvPicPr>
        <p:blipFill>
          <a:blip r:embed="rId2"/>
          <a:srcRect l="51563" b="4244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Рисунок 1" descr="Серебряное копытце (1977) DVDRip &quot; Торрент трекер фильмов - FREE-FILMY.RU - кинофильмы бесплатн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Рисунок 1" descr="Фото: Серебряное копытц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Рисунок 1" descr="Серебряное копытце - Фото 3167/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63" y="0"/>
            <a:ext cx="52863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Рисунок 7" descr="Поделки - Подел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7813"/>
            <a:ext cx="4881563" cy="847725"/>
          </a:xfrm>
        </p:spPr>
        <p:txBody>
          <a:bodyPr/>
          <a:lstStyle/>
          <a:p>
            <a:pPr eaLnBrk="1" hangingPunct="1"/>
            <a:r>
              <a:rPr lang="ru-RU" sz="4000" smtClean="0"/>
              <a:t>Страницы биографии</a:t>
            </a:r>
          </a:p>
        </p:txBody>
      </p:sp>
      <p:pic>
        <p:nvPicPr>
          <p:cNvPr id="24581" name="Picture 5" descr="phot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69100" y="0"/>
            <a:ext cx="1516063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684213" y="1828800"/>
            <a:ext cx="8459787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buFontTx/>
              <a:buChar char="•"/>
            </a:pPr>
            <a:r>
              <a:rPr lang="ru-RU" sz="2800"/>
              <a:t>Родился 27 января 1879 года на Урале в семье рабочего сысертского завода;</a:t>
            </a:r>
          </a:p>
          <a:p>
            <a:pPr>
              <a:buFontTx/>
              <a:buChar char="•"/>
            </a:pPr>
            <a:r>
              <a:rPr lang="ru-RU" sz="2800"/>
              <a:t>Закончил училище, затем духовную Пермскую семинарию; </a:t>
            </a:r>
          </a:p>
          <a:p>
            <a:pPr>
              <a:buFontTx/>
              <a:buChar char="•"/>
            </a:pPr>
            <a:r>
              <a:rPr lang="ru-RU" sz="2800"/>
              <a:t>Восемнадцать лет учительствовал; </a:t>
            </a:r>
          </a:p>
          <a:p>
            <a:pPr>
              <a:buFontTx/>
              <a:buChar char="•"/>
            </a:pPr>
            <a:r>
              <a:rPr lang="ru-RU" sz="2800"/>
              <a:t>Счастливо женился на своей ученице и стал главой большой семьи, в которой было семеро детей;</a:t>
            </a:r>
          </a:p>
          <a:p>
            <a:pPr>
              <a:buFontTx/>
              <a:buChar char="•"/>
            </a:pPr>
            <a:r>
              <a:rPr lang="ru-RU" sz="2800"/>
              <a:t>Он принял Октябрьскую революцию как возможность покончить с социальным неравенством;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458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Рисунок 1" descr="Серебряное копытце (1977) TS &quot; LanZon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Рисунок 2" descr="Аватар Серебряное копытц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Рисунок 1" descr="Кокованя - одинокий старик, живущий на заводе и однажды решивший удочерить сиротку Дарью шести лет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37629118_Bazhov__Serebryannoe_kopuytc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75" y="0"/>
            <a:ext cx="46180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Содержимое 2"/>
          <p:cNvSpPr>
            <a:spLocks noGrp="1"/>
          </p:cNvSpPr>
          <p:nvPr>
            <p:ph idx="1"/>
          </p:nvPr>
        </p:nvSpPr>
        <p:spPr>
          <a:xfrm>
            <a:off x="642938" y="285750"/>
            <a:ext cx="8043862" cy="6357938"/>
          </a:xfrm>
        </p:spPr>
        <p:txBody>
          <a:bodyPr/>
          <a:lstStyle/>
          <a:p>
            <a:pPr>
              <a:buFontTx/>
              <a:buChar char="•"/>
            </a:pPr>
            <a:r>
              <a:rPr lang="ru-RU" smtClean="0"/>
              <a:t>Воевал в Гражданскую на стороне красных;</a:t>
            </a:r>
          </a:p>
          <a:p>
            <a:pPr>
              <a:buFontTx/>
              <a:buChar char="•"/>
            </a:pPr>
            <a:r>
              <a:rPr lang="ru-RU" smtClean="0"/>
              <a:t>Стал журналистом, а затем – редактором;</a:t>
            </a:r>
          </a:p>
          <a:p>
            <a:pPr>
              <a:buFontTx/>
              <a:buChar char="•"/>
            </a:pPr>
            <a:r>
              <a:rPr lang="ru-RU" smtClean="0"/>
              <a:t>Писал книги по истории Урала, собирал фольклорные записи;</a:t>
            </a:r>
          </a:p>
          <a:p>
            <a:pPr>
              <a:buFontTx/>
              <a:buChar char="•"/>
            </a:pPr>
            <a:r>
              <a:rPr lang="ru-RU" smtClean="0"/>
              <a:t>И вдруг, что называется в одночасье пришла к нему известность, да еще какая… В 1936 году в журнале был опубликован его первый сказ "Девка Азовка". </a:t>
            </a:r>
          </a:p>
          <a:p>
            <a:pPr>
              <a:buFontTx/>
              <a:buChar char="•"/>
            </a:pPr>
            <a:r>
              <a:rPr lang="ru-RU" smtClean="0"/>
              <a:t>В 1939 в "Сведлгизе" вышел первый сборник сказов "Малахитовая шкатулка»;</a:t>
            </a:r>
          </a:p>
          <a:p>
            <a:pPr>
              <a:buFont typeface="Wingdings" pitchFamily="2" charset="2"/>
              <a:buNone/>
            </a:pPr>
            <a:endParaRPr lang="ru-RU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7813"/>
            <a:ext cx="5313363" cy="919162"/>
          </a:xfrm>
        </p:spPr>
        <p:txBody>
          <a:bodyPr/>
          <a:lstStyle/>
          <a:p>
            <a:pPr eaLnBrk="1" hangingPunct="1"/>
            <a:r>
              <a:rPr lang="ru-RU" smtClean="0"/>
              <a:t>Страницы биографии</a:t>
            </a:r>
          </a:p>
        </p:txBody>
      </p:sp>
      <p:pic>
        <p:nvPicPr>
          <p:cNvPr id="31759" name="Picture 15" descr="Павел Бажов во время учебы в Пермской духовной семинарии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1143000"/>
            <a:ext cx="2016125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60" name="Rectangle 16"/>
          <p:cNvSpPr>
            <a:spLocks noChangeArrowheads="1"/>
          </p:cNvSpPr>
          <p:nvPr/>
        </p:nvSpPr>
        <p:spPr bwMode="auto">
          <a:xfrm>
            <a:off x="428625" y="3929063"/>
            <a:ext cx="2979738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tIns="88872" anchor="ctr">
            <a:spAutoFit/>
          </a:bodyPr>
          <a:lstStyle/>
          <a:p>
            <a:r>
              <a:rPr lang="ru-RU" sz="1400"/>
              <a:t>Павел Бажов во время учебы </a:t>
            </a:r>
          </a:p>
          <a:p>
            <a:r>
              <a:rPr lang="ru-RU" sz="1400"/>
              <a:t>в Пермской духовной семинарии</a:t>
            </a:r>
            <a:r>
              <a:rPr lang="ru-RU"/>
              <a:t> </a:t>
            </a:r>
          </a:p>
        </p:txBody>
      </p:sp>
      <p:pic>
        <p:nvPicPr>
          <p:cNvPr id="31762" name="Picture 18" descr="Супруги Бажовы сразу после свадьбы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71813" y="1214438"/>
            <a:ext cx="2049462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63" name="Rectangle 19"/>
          <p:cNvSpPr>
            <a:spLocks noChangeArrowheads="1"/>
          </p:cNvSpPr>
          <p:nvPr/>
        </p:nvSpPr>
        <p:spPr bwMode="auto">
          <a:xfrm>
            <a:off x="3357563" y="3929063"/>
            <a:ext cx="20447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tIns="88872" anchor="ctr">
            <a:spAutoFit/>
          </a:bodyPr>
          <a:lstStyle/>
          <a:p>
            <a:r>
              <a:rPr lang="ru-RU" sz="1400"/>
              <a:t>Супруги Бажовы</a:t>
            </a:r>
          </a:p>
          <a:p>
            <a:r>
              <a:rPr lang="ru-RU" sz="1400"/>
              <a:t> сразу после свадьбы</a:t>
            </a:r>
            <a:r>
              <a:rPr lang="ru-RU"/>
              <a:t> </a:t>
            </a:r>
          </a:p>
        </p:txBody>
      </p:sp>
      <p:pic>
        <p:nvPicPr>
          <p:cNvPr id="31764" name="Picture 20" descr="a-Bazhov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86375" y="1214438"/>
            <a:ext cx="3708400" cy="266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65" name="Rectangle 21"/>
          <p:cNvSpPr>
            <a:spLocks noChangeArrowheads="1"/>
          </p:cNvSpPr>
          <p:nvPr/>
        </p:nvSpPr>
        <p:spPr bwMode="auto">
          <a:xfrm>
            <a:off x="5929313" y="3857625"/>
            <a:ext cx="2490787" cy="56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tIns="88872" anchor="ctr">
            <a:spAutoFit/>
          </a:bodyPr>
          <a:lstStyle/>
          <a:p>
            <a:r>
              <a:rPr lang="ru-RU" sz="1400"/>
              <a:t>Отец и дочь – </a:t>
            </a:r>
          </a:p>
          <a:p>
            <a:r>
              <a:rPr lang="ru-RU" sz="1400"/>
              <a:t>Ариадна Павловна Бажова </a:t>
            </a:r>
          </a:p>
        </p:txBody>
      </p:sp>
      <p:sp>
        <p:nvSpPr>
          <p:cNvPr id="31766" name="Rectangle 22"/>
          <p:cNvSpPr>
            <a:spLocks noChangeArrowheads="1"/>
          </p:cNvSpPr>
          <p:nvPr/>
        </p:nvSpPr>
        <p:spPr bwMode="auto">
          <a:xfrm>
            <a:off x="214313" y="4572000"/>
            <a:ext cx="8750300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2800"/>
              <a:t>В 1944 году "Малахитовая шкатулка" переведена на 100 языков мира;</a:t>
            </a:r>
          </a:p>
          <a:p>
            <a:pPr>
              <a:buFontTx/>
              <a:buChar char="•"/>
            </a:pPr>
            <a:r>
              <a:rPr lang="ru-RU" sz="2800"/>
              <a:t>10-го декабря 1950-го года в морозный день был похоронен на высоком холме, с которого виден Урал.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31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2000"/>
                                        <p:tgtEl>
                                          <p:spTgt spid="31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1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1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2000"/>
                                        <p:tgtEl>
                                          <p:spTgt spid="31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317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1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31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31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  <p:bldP spid="31760" grpId="0"/>
      <p:bldP spid="31763" grpId="0"/>
      <p:bldP spid="31765" grpId="0"/>
      <p:bldP spid="3176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7813"/>
            <a:ext cx="5170488" cy="1143000"/>
          </a:xfrm>
        </p:spPr>
        <p:txBody>
          <a:bodyPr/>
          <a:lstStyle/>
          <a:p>
            <a:pPr eaLnBrk="1" hangingPunct="1"/>
            <a:r>
              <a:rPr lang="ru-RU" smtClean="0"/>
              <a:t>Страницы биографии</a:t>
            </a:r>
          </a:p>
        </p:txBody>
      </p:sp>
      <p:pic>
        <p:nvPicPr>
          <p:cNvPr id="30725" name="Picture 5" descr="Bazhov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43675" y="1428750"/>
            <a:ext cx="260032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7" name="Picture 7" descr="zhukov_bazho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1484313"/>
            <a:ext cx="3810000" cy="309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1" name="Picture 11" descr="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7538" y="1484313"/>
            <a:ext cx="2009775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2" name="Text Box 12"/>
          <p:cNvSpPr txBox="1">
            <a:spLocks noChangeArrowheads="1"/>
          </p:cNvSpPr>
          <p:nvPr/>
        </p:nvSpPr>
        <p:spPr bwMode="auto">
          <a:xfrm>
            <a:off x="971550" y="4868863"/>
            <a:ext cx="26876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/>
              <a:t>П.П. Бажов и Г.К. Жуков </a:t>
            </a:r>
          </a:p>
          <a:p>
            <a:r>
              <a:rPr lang="ru-RU" sz="1400" b="1"/>
              <a:t>вспоминают военные годы</a:t>
            </a:r>
            <a:r>
              <a:rPr lang="ru-RU" b="1"/>
              <a:t> </a:t>
            </a:r>
          </a:p>
        </p:txBody>
      </p:sp>
      <p:sp>
        <p:nvSpPr>
          <p:cNvPr id="30733" name="Text Box 13"/>
          <p:cNvSpPr txBox="1">
            <a:spLocks noChangeArrowheads="1"/>
          </p:cNvSpPr>
          <p:nvPr/>
        </p:nvSpPr>
        <p:spPr bwMode="auto">
          <a:xfrm>
            <a:off x="4159250" y="4941888"/>
            <a:ext cx="22320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400" b="1"/>
              <a:t>П.П. Бажов на лавочке </a:t>
            </a:r>
          </a:p>
          <a:p>
            <a:pPr algn="ctr"/>
            <a:r>
              <a:rPr lang="ru-RU" sz="1400" b="1"/>
              <a:t>в парке</a:t>
            </a:r>
          </a:p>
        </p:txBody>
      </p:sp>
      <p:sp>
        <p:nvSpPr>
          <p:cNvPr id="30734" name="Text Box 14"/>
          <p:cNvSpPr txBox="1">
            <a:spLocks noChangeArrowheads="1"/>
          </p:cNvSpPr>
          <p:nvPr/>
        </p:nvSpPr>
        <p:spPr bwMode="auto">
          <a:xfrm>
            <a:off x="5715000" y="5572125"/>
            <a:ext cx="35671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/>
              <a:t>П.П. Бажов в своем рабочем кабинете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07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07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07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07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20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  <p:bldP spid="30732" grpId="0"/>
      <p:bldP spid="30733" grpId="0"/>
      <p:bldP spid="3073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277813"/>
            <a:ext cx="3816350" cy="558800"/>
          </a:xfrm>
        </p:spPr>
        <p:txBody>
          <a:bodyPr/>
          <a:lstStyle/>
          <a:p>
            <a:pPr eaLnBrk="1" hangingPunct="1"/>
            <a:r>
              <a:rPr lang="ru-RU" sz="3800" smtClean="0"/>
              <a:t>Памятные места</a:t>
            </a:r>
          </a:p>
        </p:txBody>
      </p:sp>
      <p:pic>
        <p:nvPicPr>
          <p:cNvPr id="35844" name="Picture 4" descr="6-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484313"/>
            <a:ext cx="2930525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0" y="4941888"/>
            <a:ext cx="4284663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400" b="1"/>
              <a:t>П.П.Бажов</a:t>
            </a:r>
            <a:br>
              <a:rPr lang="ru-RU" sz="1400" b="1"/>
            </a:br>
            <a:r>
              <a:rPr lang="ru-RU" sz="1400" b="1"/>
              <a:t>1879-1950 </a:t>
            </a:r>
            <a:br>
              <a:rPr lang="ru-RU" sz="1400" b="1"/>
            </a:br>
            <a:r>
              <a:rPr lang="ru-RU" sz="1400" b="1"/>
              <a:t>Памятник установлен в 1961 году</a:t>
            </a:r>
          </a:p>
          <a:p>
            <a:pPr algn="ctr"/>
            <a:r>
              <a:rPr lang="ru-RU" sz="1400" b="1"/>
              <a:t> над могилой писателя</a:t>
            </a:r>
          </a:p>
          <a:p>
            <a:pPr algn="ctr"/>
            <a:r>
              <a:rPr lang="ru-RU" sz="1400" b="1"/>
              <a:t> на Ивановском кладбище.</a:t>
            </a:r>
            <a:br>
              <a:rPr lang="ru-RU" sz="1400" b="1"/>
            </a:br>
            <a:r>
              <a:rPr lang="ru-RU" sz="1400" b="1"/>
              <a:t>Скульптор А.Ф.Степанова, арх. М.Л.Минц</a:t>
            </a:r>
          </a:p>
        </p:txBody>
      </p:sp>
      <p:pic>
        <p:nvPicPr>
          <p:cNvPr id="35846" name="Picture 6" descr="Дом деда П.П.Бажова. Фотографи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92500" y="1484313"/>
            <a:ext cx="3240088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3995738" y="3644900"/>
            <a:ext cx="214471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/>
              <a:t>Дом деде П.П. Бажова</a:t>
            </a:r>
          </a:p>
          <a:p>
            <a:r>
              <a:rPr lang="ru-RU" sz="1400" b="1"/>
              <a:t>в Екатеринбурге</a:t>
            </a:r>
          </a:p>
        </p:txBody>
      </p:sp>
      <p:pic>
        <p:nvPicPr>
          <p:cNvPr id="35848" name="Picture 8" descr="Скалы на горе Азов. Фотография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32588" y="0"/>
            <a:ext cx="2411412" cy="357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9" name="Text Box 9"/>
          <p:cNvSpPr txBox="1">
            <a:spLocks noChangeArrowheads="1"/>
          </p:cNvSpPr>
          <p:nvPr/>
        </p:nvSpPr>
        <p:spPr bwMode="auto">
          <a:xfrm>
            <a:off x="6948488" y="3716338"/>
            <a:ext cx="199231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400" b="1"/>
              <a:t>Скалы на горе Азов </a:t>
            </a:r>
          </a:p>
          <a:p>
            <a:pPr algn="ctr"/>
            <a:r>
              <a:rPr lang="ru-RU" sz="1400" b="1"/>
              <a:t>на Урале</a:t>
            </a:r>
          </a:p>
        </p:txBody>
      </p:sp>
      <p:pic>
        <p:nvPicPr>
          <p:cNvPr id="35850" name="Picture 10" descr="могила П. Бажова, фото Владимира Светлова 2009 г."/>
          <p:cNvPicPr>
            <a:picLocks noChangeAspect="1" noChangeArrowheads="1"/>
          </p:cNvPicPr>
          <p:nvPr/>
        </p:nvPicPr>
        <p:blipFill>
          <a:blip r:embed="rId5"/>
          <a:srcRect l="8760" t="14680"/>
          <a:stretch>
            <a:fillRect/>
          </a:stretch>
        </p:blipFill>
        <p:spPr bwMode="auto">
          <a:xfrm>
            <a:off x="5651500" y="4548188"/>
            <a:ext cx="3492500" cy="230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35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20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2000"/>
                                        <p:tgtEl>
                                          <p:spTgt spid="35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0"/>
                            </p:stCondLst>
                            <p:childTnLst>
                              <p:par>
                                <p:cTn id="3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20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  <p:bldP spid="35845" grpId="0"/>
      <p:bldP spid="35847" grpId="0"/>
      <p:bldP spid="3584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7813"/>
            <a:ext cx="4305300" cy="847725"/>
          </a:xfrm>
        </p:spPr>
        <p:txBody>
          <a:bodyPr/>
          <a:lstStyle/>
          <a:p>
            <a:pPr algn="ctr" eaLnBrk="1" hangingPunct="1"/>
            <a:r>
              <a:rPr lang="ru-RU" smtClean="0"/>
              <a:t>Бажовские места</a:t>
            </a: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611188" y="1628775"/>
            <a:ext cx="5400675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3200" dirty="0">
                <a:latin typeface="+mj-lt"/>
              </a:rPr>
              <a:t>Природный парк «</a:t>
            </a:r>
            <a:r>
              <a:rPr lang="ru-RU" sz="3200" dirty="0" err="1">
                <a:latin typeface="+mj-lt"/>
              </a:rPr>
              <a:t>Бажовские</a:t>
            </a:r>
            <a:r>
              <a:rPr lang="ru-RU" sz="3200" dirty="0">
                <a:latin typeface="+mj-lt"/>
              </a:rPr>
              <a:t> места» назван так в честь знаменитого уральского писателя Павла Петровича Бажова </a:t>
            </a:r>
          </a:p>
        </p:txBody>
      </p:sp>
      <p:pic>
        <p:nvPicPr>
          <p:cNvPr id="34825" name="Picture 9" descr="l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56325" y="0"/>
            <a:ext cx="2987675" cy="224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7" name="Picture 11" descr="les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56325" y="4581525"/>
            <a:ext cx="2987675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9" name="Picture 13" descr="jzero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1188" y="4868863"/>
            <a:ext cx="2857500" cy="198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1" name="Picture 15" descr="cvetok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56325" y="2205038"/>
            <a:ext cx="2987675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3" name="Picture 17" descr="bely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92500" y="4868863"/>
            <a:ext cx="1511300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5" name="Picture 19" descr="belka_1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16463" y="5876925"/>
            <a:ext cx="144145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3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4" dur="30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3000"/>
                                        <p:tgtEl>
                                          <p:spTgt spid="34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0" dur="30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9" dur="2000"/>
                                        <p:tgtEl>
                                          <p:spTgt spid="34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3" dur="2000"/>
                                        <p:tgtEl>
                                          <p:spTgt spid="34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000"/>
                            </p:stCondLst>
                            <p:childTnLst>
                              <p:par>
                                <p:cTn id="3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7" dur="2000"/>
                                        <p:tgtEl>
                                          <p:spTgt spid="34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  <p:bldP spid="34818" grpId="1"/>
      <p:bldP spid="34822" grpId="0"/>
    </p:bldLst>
  </p:timing>
</p:sld>
</file>

<file path=ppt/theme/theme1.xml><?xml version="1.0" encoding="utf-8"?>
<a:theme xmlns:a="http://schemas.openxmlformats.org/drawingml/2006/main" name="Слои">
  <a:themeElements>
    <a:clrScheme name="Слои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Слои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лои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541</TotalTime>
  <Words>352</Words>
  <Application>Microsoft Office PowerPoint</Application>
  <PresentationFormat>Экран (4:3)</PresentationFormat>
  <Paragraphs>63</Paragraphs>
  <Slides>43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44" baseType="lpstr">
      <vt:lpstr>Слои</vt:lpstr>
      <vt:lpstr>Слайд 1</vt:lpstr>
      <vt:lpstr>Речевая разминка</vt:lpstr>
      <vt:lpstr>Проверка д/з</vt:lpstr>
      <vt:lpstr>Страницы биографии</vt:lpstr>
      <vt:lpstr>Слайд 5</vt:lpstr>
      <vt:lpstr>Страницы биографии</vt:lpstr>
      <vt:lpstr>Страницы биографии</vt:lpstr>
      <vt:lpstr>Памятные места</vt:lpstr>
      <vt:lpstr>Бажовские места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</vt:vector>
  </TitlesOfParts>
  <Company>Организация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Павел Петрович Бажов (1879 – 1950 г.г.)</dc:title>
  <dc:creator>Admin</dc:creator>
  <cp:lastModifiedBy>Пользователь Windows</cp:lastModifiedBy>
  <cp:revision>39</cp:revision>
  <dcterms:created xsi:type="dcterms:W3CDTF">2009-10-25T16:13:10Z</dcterms:created>
  <dcterms:modified xsi:type="dcterms:W3CDTF">2022-04-09T18:31:20Z</dcterms:modified>
</cp:coreProperties>
</file>