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82" r:id="rId4"/>
    <p:sldId id="262" r:id="rId5"/>
    <p:sldId id="261" r:id="rId6"/>
    <p:sldId id="259" r:id="rId7"/>
    <p:sldId id="270" r:id="rId8"/>
    <p:sldId id="267" r:id="rId9"/>
    <p:sldId id="263" r:id="rId10"/>
    <p:sldId id="269" r:id="rId11"/>
    <p:sldId id="271" r:id="rId12"/>
    <p:sldId id="264" r:id="rId13"/>
    <p:sldId id="272" r:id="rId14"/>
    <p:sldId id="276" r:id="rId15"/>
    <p:sldId id="268" r:id="rId16"/>
    <p:sldId id="281" r:id="rId17"/>
    <p:sldId id="278" r:id="rId18"/>
    <p:sldId id="266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13" autoAdjust="0"/>
  </p:normalViewPr>
  <p:slideViewPr>
    <p:cSldViewPr>
      <p:cViewPr>
        <p:scale>
          <a:sx n="69" d="100"/>
          <a:sy n="69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FC2D6-FE52-4784-8E96-8F02A6985CF7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A90C0-D82E-40A1-B96E-F4B159850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A90C0-D82E-40A1-B96E-F4B1598506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796245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438716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742778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885419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4938249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095818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7015986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259171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6097777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928186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5311364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1B9AE-8191-4928-8A6A-507BDC5092D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940D6-BAE4-4D15-BDA3-EAD6D501C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6245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268760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   «Использование </a:t>
            </a:r>
            <a:r>
              <a:rPr lang="ru-RU" sz="3600" b="1" i="1" dirty="0"/>
              <a:t>мнемотехники </a:t>
            </a:r>
            <a:endParaRPr lang="ru-RU" sz="3600" b="1" i="1" dirty="0" smtClean="0"/>
          </a:p>
          <a:p>
            <a:r>
              <a:rPr lang="ru-RU" sz="3600" b="1" i="1" dirty="0" smtClean="0"/>
              <a:t>             в </a:t>
            </a:r>
            <a:r>
              <a:rPr lang="ru-RU" sz="3600" b="1" i="1" dirty="0"/>
              <a:t>развитии речи </a:t>
            </a:r>
            <a:endParaRPr lang="ru-RU" sz="3600" b="1" i="1" dirty="0" smtClean="0"/>
          </a:p>
          <a:p>
            <a:r>
              <a:rPr lang="ru-RU" sz="3600" b="1" i="1" dirty="0" smtClean="0"/>
              <a:t>          детей </a:t>
            </a:r>
            <a:r>
              <a:rPr lang="ru-RU" sz="3600" b="1" i="1" dirty="0"/>
              <a:t>раннего </a:t>
            </a:r>
            <a:r>
              <a:rPr lang="ru-RU" sz="3600" b="1" i="1" dirty="0" smtClean="0"/>
              <a:t>возраста»</a:t>
            </a:r>
            <a:endParaRPr lang="ru-RU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6021288"/>
            <a:ext cx="165618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    2022г.</a:t>
            </a:r>
            <a:endParaRPr lang="ru-RU" dirty="0"/>
          </a:p>
        </p:txBody>
      </p:sp>
      <p:pic>
        <p:nvPicPr>
          <p:cNvPr id="4098" name="Picture 2" descr="https://dou90.chel.prosadiki.ru/media/2019/06/06/1262072527/790396500e63_-_kopiy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61" y="3965293"/>
            <a:ext cx="3036087" cy="266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332656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 № 33 </a:t>
            </a:r>
          </a:p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Земляничка»</a:t>
            </a:r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3645024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Первой  квалификационной категории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Епишкова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С.М.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2049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Новая папка\IMG_20201118_1623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07" t="2665" r="16259" b="73634"/>
          <a:stretch/>
        </p:blipFill>
        <p:spPr bwMode="auto">
          <a:xfrm>
            <a:off x="6629712" y="1300163"/>
            <a:ext cx="2015385" cy="926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1" name="Picture 3" descr="C:\Users\User\Desktop\Новая папка\IMG_20201118_1624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4" r="15136" b="75750"/>
          <a:stretch/>
        </p:blipFill>
        <p:spPr bwMode="auto">
          <a:xfrm>
            <a:off x="495007" y="1210477"/>
            <a:ext cx="2060769" cy="926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2" descr="C:\Users\User\Desktop\Новая папка\IMG_20201118_1623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07" t="33112" r="14161" b="39833"/>
          <a:stretch/>
        </p:blipFill>
        <p:spPr bwMode="auto">
          <a:xfrm>
            <a:off x="6618452" y="2978619"/>
            <a:ext cx="2026645" cy="10237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3" descr="C:\Users\User\Desktop\Новая папка\IMG_20201118_1624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75" t="67072" r="13599" b="5983"/>
          <a:stretch/>
        </p:blipFill>
        <p:spPr bwMode="auto">
          <a:xfrm>
            <a:off x="495009" y="5013176"/>
            <a:ext cx="2060768" cy="961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" name="Picture 3" descr="C:\Users\User\Desktop\Новая папка\IMG_20201118_1624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73" t="31619" r="14079" b="40906"/>
          <a:stretch/>
        </p:blipFill>
        <p:spPr bwMode="auto">
          <a:xfrm>
            <a:off x="495007" y="2996952"/>
            <a:ext cx="2060769" cy="1005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1" name="Picture 2" descr="C:\Users\User\Desktop\Новая папка\IMG_20201118_16234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82" t="69598" r="13676" b="2222"/>
          <a:stretch/>
        </p:blipFill>
        <p:spPr bwMode="auto">
          <a:xfrm>
            <a:off x="6618452" y="4985684"/>
            <a:ext cx="1920734" cy="1021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2151191" y="260648"/>
            <a:ext cx="595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Мнемодорожки</a:t>
            </a:r>
            <a:r>
              <a:rPr lang="ru-RU" sz="24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по игре «Кто что ест?»</a:t>
            </a:r>
            <a:endParaRPr lang="ru-RU" sz="2400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1210477"/>
            <a:ext cx="2017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Корова ест траву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6" y="1988840"/>
            <a:ext cx="2145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Мышка</a:t>
            </a:r>
            <a:r>
              <a:rPr lang="ru-RU" dirty="0" smtClean="0"/>
              <a:t> </a:t>
            </a:r>
            <a:r>
              <a:rPr lang="ru-RU" i="1" dirty="0" smtClean="0"/>
              <a:t>ест сыр</a:t>
            </a:r>
            <a:endParaRPr lang="ru-RU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43808" y="2996952"/>
            <a:ext cx="247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Курочка</a:t>
            </a:r>
            <a:r>
              <a:rPr lang="ru-RU" dirty="0" smtClean="0"/>
              <a:t> </a:t>
            </a:r>
            <a:r>
              <a:rPr lang="ru-RU" i="1" dirty="0" smtClean="0"/>
              <a:t>ест зернышки</a:t>
            </a:r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83796" y="4002418"/>
            <a:ext cx="254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Кошечка</a:t>
            </a:r>
            <a:r>
              <a:rPr lang="ru-RU" dirty="0" smtClean="0"/>
              <a:t> </a:t>
            </a:r>
            <a:r>
              <a:rPr lang="ru-RU" i="1" dirty="0" smtClean="0"/>
              <a:t>ест сметану</a:t>
            </a: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843808" y="5013176"/>
            <a:ext cx="1862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Собака</a:t>
            </a:r>
            <a:r>
              <a:rPr lang="ru-RU" dirty="0" smtClean="0"/>
              <a:t> </a:t>
            </a:r>
            <a:r>
              <a:rPr lang="ru-RU" i="1" dirty="0" smtClean="0"/>
              <a:t>ест мясо</a:t>
            </a:r>
            <a:endParaRPr lang="ru-RU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83967" y="6004498"/>
            <a:ext cx="2145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Коза  </a:t>
            </a:r>
            <a:r>
              <a:rPr lang="ru-RU" i="1" dirty="0" smtClean="0"/>
              <a:t>ест</a:t>
            </a:r>
            <a:r>
              <a:rPr lang="ru-RU" dirty="0" smtClean="0"/>
              <a:t> </a:t>
            </a:r>
            <a:r>
              <a:rPr lang="ru-RU" i="1" dirty="0" smtClean="0"/>
              <a:t>капусту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653776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Новая папка\IMG_20201118_1625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150" b="12183"/>
          <a:stretch/>
        </p:blipFill>
        <p:spPr bwMode="auto">
          <a:xfrm>
            <a:off x="215144" y="5157192"/>
            <a:ext cx="4976447" cy="1118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2" descr="C:\Users\User\Desktop\Новая папка\IMG_20201118_1625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922" r="4421" b="38966"/>
          <a:stretch/>
        </p:blipFill>
        <p:spPr bwMode="auto">
          <a:xfrm>
            <a:off x="323528" y="3284984"/>
            <a:ext cx="4860032" cy="1173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Picture 2" descr="C:\Users\User\Desktop\Новая папка\IMG_20201118_1625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56" r="4263" b="65255"/>
          <a:stretch/>
        </p:blipFill>
        <p:spPr bwMode="auto">
          <a:xfrm>
            <a:off x="323528" y="1412404"/>
            <a:ext cx="4868064" cy="1295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907704" y="404664"/>
            <a:ext cx="6497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Мнемодорожка</a:t>
            </a:r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из трех </a:t>
            </a:r>
            <a:r>
              <a:rPr lang="ru-RU" sz="24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мнемоквадратов</a:t>
            </a: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8104" y="1556792"/>
            <a:ext cx="36688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Это медведь. </a:t>
            </a:r>
          </a:p>
          <a:p>
            <a:r>
              <a:rPr lang="ru-RU" i="1" dirty="0" smtClean="0"/>
              <a:t>Медведь кушает ягоды мед, рыбу.</a:t>
            </a:r>
          </a:p>
          <a:p>
            <a:r>
              <a:rPr lang="ru-RU" i="1" dirty="0" smtClean="0"/>
              <a:t>Медведь живет в берлоге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3284984"/>
            <a:ext cx="36588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Это белка. </a:t>
            </a:r>
          </a:p>
          <a:p>
            <a:r>
              <a:rPr lang="ru-RU" i="1" dirty="0" smtClean="0"/>
              <a:t>Белка кушает ягоды, </a:t>
            </a:r>
            <a:r>
              <a:rPr lang="ru-RU" i="1" dirty="0" err="1" smtClean="0"/>
              <a:t>грибы,орехи</a:t>
            </a:r>
            <a:r>
              <a:rPr lang="ru-RU" i="1" dirty="0" smtClean="0"/>
              <a:t>.</a:t>
            </a:r>
          </a:p>
          <a:p>
            <a:r>
              <a:rPr lang="ru-RU" i="1" dirty="0" smtClean="0"/>
              <a:t>Белка живет в дупле.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5157192"/>
            <a:ext cx="39792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Это лиса.</a:t>
            </a:r>
          </a:p>
          <a:p>
            <a:r>
              <a:rPr lang="ru-RU" i="1" dirty="0" smtClean="0"/>
              <a:t>Лиса кушает зайцев, мышек, птичек.</a:t>
            </a:r>
          </a:p>
          <a:p>
            <a:r>
              <a:rPr lang="ru-RU" i="1" dirty="0" smtClean="0"/>
              <a:t>Лиса живет в норе.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30980589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ds03.infourok.ru/uploads/ex/04f7/0005489e-9caf337c/img3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465" t="29131" r="18539" b="10254"/>
          <a:stretch/>
        </p:blipFill>
        <p:spPr bwMode="auto">
          <a:xfrm>
            <a:off x="4850864" y="2433637"/>
            <a:ext cx="3511787" cy="234756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32656"/>
            <a:ext cx="6123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Заучивание стихотворений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2780928"/>
            <a:ext cx="3663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Зайку бросила хозяйка,</a:t>
            </a:r>
          </a:p>
          <a:p>
            <a:r>
              <a:rPr lang="ru-RU" sz="2000" i="1" dirty="0" smtClean="0"/>
              <a:t>Под дождем остался зайка.</a:t>
            </a:r>
          </a:p>
          <a:p>
            <a:r>
              <a:rPr lang="ru-RU" sz="2000" i="1" dirty="0" smtClean="0"/>
              <a:t>Со скамейки слезть не смог,</a:t>
            </a:r>
          </a:p>
          <a:p>
            <a:r>
              <a:rPr lang="ru-RU" sz="2000" i="1" dirty="0" smtClean="0"/>
              <a:t>Весь до ниточки промок</a:t>
            </a:r>
            <a:endParaRPr lang="ru-RU" sz="2000" i="1" dirty="0"/>
          </a:p>
        </p:txBody>
      </p:sp>
      <p:pic>
        <p:nvPicPr>
          <p:cNvPr id="8" name="Рисунок 7" descr="http://900igr.net/up/datas/73975/01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82" t="31685" r="25309" b="36630"/>
          <a:stretch/>
        </p:blipFill>
        <p:spPr bwMode="auto">
          <a:xfrm>
            <a:off x="416678" y="1152040"/>
            <a:ext cx="3744416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5976" y="1052737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Уронили мишку на пол.</a:t>
            </a:r>
          </a:p>
          <a:p>
            <a:r>
              <a:rPr lang="ru-RU" sz="2000" i="1" dirty="0" smtClean="0"/>
              <a:t>Оторвали мишке лапу.</a:t>
            </a:r>
          </a:p>
          <a:p>
            <a:r>
              <a:rPr lang="ru-RU" sz="2000" i="1" dirty="0" smtClean="0"/>
              <a:t>Все равно его не брошу,</a:t>
            </a:r>
          </a:p>
          <a:p>
            <a:r>
              <a:rPr lang="ru-RU" sz="2000" i="1" dirty="0" smtClean="0"/>
              <a:t>Потому что он хороший</a:t>
            </a:r>
            <a:endParaRPr lang="ru-RU" sz="2000" i="1" dirty="0"/>
          </a:p>
        </p:txBody>
      </p:sp>
      <p:pic>
        <p:nvPicPr>
          <p:cNvPr id="10" name="Picture 4" descr="https://ds03.infourok.ru/uploads/ex/0fad/0004f1ac-183e1d10/img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32" t="24209" r="9535" b="14013"/>
          <a:stretch/>
        </p:blipFill>
        <p:spPr bwMode="auto">
          <a:xfrm>
            <a:off x="971600" y="4625371"/>
            <a:ext cx="3189494" cy="205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969580" y="5301208"/>
            <a:ext cx="3165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/>
              <a:t>Наша Таня громко плачет,</a:t>
            </a:r>
          </a:p>
          <a:p>
            <a:r>
              <a:rPr lang="ru-RU" sz="2000" i="1" dirty="0" smtClean="0"/>
              <a:t> Уронила в речку мячик.</a:t>
            </a:r>
          </a:p>
          <a:p>
            <a:r>
              <a:rPr lang="ru-RU" sz="2000" i="1" dirty="0" smtClean="0"/>
              <a:t>Тише Танечка не плачь,</a:t>
            </a:r>
          </a:p>
          <a:p>
            <a:r>
              <a:rPr lang="ru-RU" sz="2000" i="1" dirty="0" smtClean="0"/>
              <a:t>Не утонет в речке мяч. 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28258032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promany.ru/wp-content/uploads/2019/04/%D0%B2%D0%BE%D0%B4%D0%B8%D1%87%D0%BA%D0%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28066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19552" y="4828063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28575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8" name="Picture 2" descr="https://img1.liveinternet.ru/images/attach/c/6/124/408/124408985_4920201_87067337_1336788826_sorokabelob_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11" t="9087" r="42847" b="16173"/>
          <a:stretch/>
        </p:blipFill>
        <p:spPr bwMode="auto">
          <a:xfrm>
            <a:off x="382745" y="4918537"/>
            <a:ext cx="885216" cy="982341"/>
          </a:xfrm>
          <a:prstGeom prst="rect">
            <a:avLst/>
          </a:prstGeom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9" name="Прямоугольник 8"/>
          <p:cNvSpPr/>
          <p:nvPr/>
        </p:nvSpPr>
        <p:spPr>
          <a:xfrm>
            <a:off x="1403648" y="4817465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87744" y="4828063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49217" y="4828063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32921" y="4828063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17017" y="4828063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323169" y="4817465"/>
            <a:ext cx="1184096" cy="11457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04" t="38810" r="64538" b="40758"/>
          <a:stretch/>
        </p:blipFill>
        <p:spPr bwMode="auto">
          <a:xfrm>
            <a:off x="2730857" y="4990095"/>
            <a:ext cx="897870" cy="94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10" t="38810" r="36757" b="30595"/>
          <a:stretch/>
        </p:blipFill>
        <p:spPr bwMode="auto">
          <a:xfrm>
            <a:off x="1599652" y="4966377"/>
            <a:ext cx="792088" cy="93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02" t="38810" r="18813" b="40758"/>
          <a:stretch/>
        </p:blipFill>
        <p:spPr bwMode="auto">
          <a:xfrm>
            <a:off x="3909492" y="4972287"/>
            <a:ext cx="878531" cy="9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34" t="45826" r="70823" b="30596"/>
          <a:stretch/>
        </p:blipFill>
        <p:spPr bwMode="auto">
          <a:xfrm>
            <a:off x="5092920" y="4966377"/>
            <a:ext cx="864097" cy="92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39" t="62975" r="55209" b="3281"/>
          <a:stretch/>
        </p:blipFill>
        <p:spPr bwMode="auto">
          <a:xfrm>
            <a:off x="7421171" y="4918537"/>
            <a:ext cx="988092" cy="10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mdoy.pro/pict/ds_881/%D0%9F%D0%B5%D0%B4%D0%B0%D0%B3%D0%BE%D0%B3%D0%B0%D0%BC/%D0%97.%D0%A0.%D0%97%D0%B0%D0%B9%D0%BD%D0%B0%D0%B3%D1%83%D1%82%D0%B4%D0%B8%D0%BD%D0%BE%D0%B2%D0%B0/%D0%A1%D0%BE%D1%80%D0%BE%D0%BA%D0%B0%20%D0%B1%D0%B5%D0%BB%D0%BE%D0%B1%D0%BE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473" t="45826" r="7055" b="30596"/>
          <a:stretch/>
        </p:blipFill>
        <p:spPr bwMode="auto">
          <a:xfrm>
            <a:off x="6228185" y="5001327"/>
            <a:ext cx="936104" cy="93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332656"/>
            <a:ext cx="5537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Заучивание </a:t>
            </a:r>
            <a:r>
              <a:rPr lang="ru-RU" sz="3200" i="1" dirty="0" err="1" smtClean="0">
                <a:solidFill>
                  <a:srgbClr val="FF0000"/>
                </a:solidFill>
              </a:rPr>
              <a:t>потешек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2921" y="1196752"/>
            <a:ext cx="416992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/>
              <a:t>Водичка, водичка умой мое личико ,</a:t>
            </a:r>
          </a:p>
          <a:p>
            <a:r>
              <a:rPr lang="ru-RU" sz="2000" i="1" dirty="0"/>
              <a:t>Ч</a:t>
            </a:r>
            <a:r>
              <a:rPr lang="ru-RU" sz="2000" i="1" dirty="0" smtClean="0"/>
              <a:t>тобы глазки блестели ,</a:t>
            </a:r>
          </a:p>
          <a:p>
            <a:r>
              <a:rPr lang="ru-RU" sz="2000" i="1" dirty="0"/>
              <a:t>Ч</a:t>
            </a:r>
            <a:r>
              <a:rPr lang="ru-RU" sz="2000" i="1" dirty="0" smtClean="0"/>
              <a:t>тобы щечки краснели ,</a:t>
            </a:r>
          </a:p>
          <a:p>
            <a:r>
              <a:rPr lang="ru-RU" sz="2000" i="1" dirty="0" smtClean="0"/>
              <a:t>Чтоб смеялся роток, </a:t>
            </a:r>
          </a:p>
          <a:p>
            <a:r>
              <a:rPr lang="ru-RU" sz="2000" i="1" dirty="0"/>
              <a:t>И</a:t>
            </a:r>
            <a:r>
              <a:rPr lang="ru-RU" sz="2000" i="1" dirty="0" smtClean="0"/>
              <a:t> кусался зубок</a:t>
            </a:r>
            <a:endParaRPr lang="ru-RU" sz="2000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811599" y="5963171"/>
            <a:ext cx="71036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Сорока, сорока, кашу варила, деток кормила. </a:t>
            </a:r>
          </a:p>
          <a:p>
            <a:r>
              <a:rPr lang="ru-RU" sz="2000" i="1" dirty="0" smtClean="0"/>
              <a:t>Этому дала, этому дала, этому дала, этому дала. А этому не дала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4462923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ds03.infourok.ru/uploads/ex/0194/00008a4b-bef9ad47/img1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43" t="51403" r="31063" b="14366"/>
          <a:stretch/>
        </p:blipFill>
        <p:spPr bwMode="auto">
          <a:xfrm>
            <a:off x="347610" y="1184961"/>
            <a:ext cx="3484134" cy="2736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25143"/>
            <a:ext cx="3168353" cy="16927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/>
              <a:t>           Фрукты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В руки фрукты мы берем</a:t>
            </a:r>
          </a:p>
          <a:p>
            <a:r>
              <a:rPr lang="ru-RU" sz="2000" i="1" dirty="0" smtClean="0"/>
              <a:t>И к корзинку их кладем:</a:t>
            </a:r>
          </a:p>
          <a:p>
            <a:r>
              <a:rPr lang="ru-RU" sz="2000" i="1" dirty="0" smtClean="0"/>
              <a:t>Слива, персик, апельсин</a:t>
            </a:r>
          </a:p>
          <a:p>
            <a:r>
              <a:rPr lang="ru-RU" sz="2000" i="1" dirty="0" smtClean="0"/>
              <a:t>Груша, киви, мандарин</a:t>
            </a:r>
            <a:endParaRPr lang="ru-RU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907704" y="332656"/>
            <a:ext cx="6123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Заучивание стихотворений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10" name="Picture 2" descr="hello_html_75f3e0d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" b="2963"/>
          <a:stretch/>
        </p:blipFill>
        <p:spPr bwMode="auto">
          <a:xfrm>
            <a:off x="5069156" y="1228459"/>
            <a:ext cx="3495025" cy="2736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5436096" y="4725144"/>
            <a:ext cx="3089444" cy="16927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/>
              <a:t>              Овощи</a:t>
            </a:r>
          </a:p>
          <a:p>
            <a:r>
              <a:rPr lang="ru-RU" sz="2000" i="1" dirty="0" smtClean="0"/>
              <a:t>В </a:t>
            </a:r>
            <a:r>
              <a:rPr lang="ru-RU" sz="2000" i="1" dirty="0"/>
              <a:t>руки овощи берем,</a:t>
            </a:r>
            <a:br>
              <a:rPr lang="ru-RU" sz="2000" i="1" dirty="0"/>
            </a:br>
            <a:r>
              <a:rPr lang="ru-RU" sz="2000" i="1" dirty="0"/>
              <a:t>Овощи на стол кладем.</a:t>
            </a:r>
            <a:br>
              <a:rPr lang="ru-RU" sz="2000" i="1" dirty="0"/>
            </a:br>
            <a:r>
              <a:rPr lang="ru-RU" sz="2000" i="1" dirty="0"/>
              <a:t>Лук, морковка, кабачок, </a:t>
            </a:r>
            <a:br>
              <a:rPr lang="ru-RU" sz="2000" i="1" dirty="0"/>
            </a:br>
            <a:r>
              <a:rPr lang="ru-RU" sz="2000" i="1" dirty="0"/>
              <a:t>Помидор, горох, лучок.</a:t>
            </a:r>
          </a:p>
        </p:txBody>
      </p:sp>
      <p:pic>
        <p:nvPicPr>
          <p:cNvPr id="3074" name="Picture 2" descr="C:\Users\User\Desktop\Новая папка\IMG_20201216_0926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63611"/>
            <a:ext cx="1802159" cy="2430604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49159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Новая папка\IMG_20201125_1655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16" r="3408" b="19192"/>
          <a:stretch/>
        </p:blipFill>
        <p:spPr bwMode="auto">
          <a:xfrm>
            <a:off x="6300192" y="1385309"/>
            <a:ext cx="2232248" cy="2153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User\Desktop\Новая папка\IMG_20201125_1655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46" r="3408" b="17979"/>
          <a:stretch/>
        </p:blipFill>
        <p:spPr bwMode="auto">
          <a:xfrm>
            <a:off x="678063" y="1464712"/>
            <a:ext cx="2237753" cy="2108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843808" y="260648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26064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 </a:t>
            </a:r>
            <a:r>
              <a:rPr lang="ru-RU" sz="3200" b="1" i="1" dirty="0" smtClean="0">
                <a:solidFill>
                  <a:srgbClr val="00B050"/>
                </a:solidFill>
              </a:rPr>
              <a:t>Рассказываем сказку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4237" y="3861048"/>
            <a:ext cx="2094977" cy="457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Курочка Ряба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00192" y="3861048"/>
            <a:ext cx="2094977" cy="457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Колобок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 descr="https://ds02.infourok.ru/uploads/ex/012b/000544d2-b95eade4/img1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5" t="55621" r="23500" b="9387"/>
          <a:stretch/>
        </p:blipFill>
        <p:spPr bwMode="auto">
          <a:xfrm>
            <a:off x="2987824" y="5229200"/>
            <a:ext cx="3456384" cy="1117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668527" y="4491216"/>
            <a:ext cx="2094977" cy="457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Репка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User\Desktop\Новая папка\IMG_20201216_092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8527" y="1071590"/>
            <a:ext cx="2061905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64628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260648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26064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 </a:t>
            </a:r>
            <a:r>
              <a:rPr lang="ru-RU" sz="3200" b="1" i="1" dirty="0" smtClean="0">
                <a:solidFill>
                  <a:srgbClr val="00B050"/>
                </a:solidFill>
              </a:rPr>
              <a:t>Рассказываем сказку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User\Desktop\Новая папка\IMG_20201203_1414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809" b="29949"/>
          <a:stretch/>
        </p:blipFill>
        <p:spPr bwMode="auto">
          <a:xfrm>
            <a:off x="323527" y="845423"/>
            <a:ext cx="2974463" cy="1719481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Новая папка\IMG_20201203_1415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111" b="21555"/>
          <a:stretch/>
        </p:blipFill>
        <p:spPr bwMode="auto">
          <a:xfrm>
            <a:off x="287523" y="2852936"/>
            <a:ext cx="3046470" cy="178049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Новая папка\IMG_20201203_14163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667" b="22889"/>
          <a:stretch/>
        </p:blipFill>
        <p:spPr bwMode="auto">
          <a:xfrm>
            <a:off x="179513" y="5083965"/>
            <a:ext cx="3118478" cy="153283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Новая папка\IMG_20201223_0743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4797" y="4293096"/>
            <a:ext cx="1601699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User\Desktop\Новая папка\IMG_20201223_0746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552" y="2344662"/>
            <a:ext cx="1629660" cy="2197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User\Desktop\Новая папка\IMG_20201223_0750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469" y="845423"/>
            <a:ext cx="1495361" cy="2016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3069393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203" y="0"/>
            <a:ext cx="91832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hello_html_m7ae201d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63511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User\Desktop\hello_html_6b9eb9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844691" cy="270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68042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  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отображающие  последовательность действий. </a:t>
            </a:r>
          </a:p>
          <a:p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Epishkowy\Desktop\IMG_20211005_075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88640"/>
            <a:ext cx="2016224" cy="26882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xmlns="" val="40884900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1340768"/>
            <a:ext cx="7200800" cy="41549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Мнематаблица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должна чётко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отражать основные свойства и отношения, которые должны быть освоены с её помощью;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Мнемотаблица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должна быть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простой для восприятия и доступной для воспроизведения и действий с ней;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Мнемотаблица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должна соответствовать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уровню развития детей.</a:t>
            </a:r>
          </a:p>
          <a:p>
            <a:r>
              <a:rPr lang="ru-RU" sz="2400" i="1" dirty="0"/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404664"/>
            <a:ext cx="8498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использованию </a:t>
            </a:r>
            <a:r>
              <a:rPr lang="ru-RU" sz="28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мнемотаблиц</a:t>
            </a: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96517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268759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/>
              <a:t>Системный</a:t>
            </a:r>
            <a:r>
              <a:rPr lang="ru-RU" sz="2000" i="1" dirty="0"/>
              <a:t>, т.к. мнемотехника используется в системе обучения </a:t>
            </a:r>
            <a:r>
              <a:rPr lang="ru-RU" sz="2000" i="1" dirty="0" smtClean="0"/>
              <a:t>  </a:t>
            </a:r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и </a:t>
            </a:r>
            <a:r>
              <a:rPr lang="ru-RU" sz="2000" i="1" dirty="0"/>
              <a:t>воспитания.</a:t>
            </a:r>
          </a:p>
          <a:p>
            <a:pPr lvl="0"/>
            <a:r>
              <a:rPr lang="ru-RU" sz="2000" b="1" i="1" dirty="0"/>
              <a:t>Личностный</a:t>
            </a:r>
            <a:r>
              <a:rPr lang="ru-RU" sz="2000" i="1" dirty="0"/>
              <a:t>, т.к. мнемотехника используется с учётом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 возможностей </a:t>
            </a:r>
            <a:r>
              <a:rPr lang="ru-RU" sz="2000" i="1" dirty="0"/>
              <a:t>и потребностей каждого ребёнка.</a:t>
            </a:r>
          </a:p>
          <a:p>
            <a:pPr lvl="0"/>
            <a:r>
              <a:rPr lang="ru-RU" sz="2000" b="1" i="1" dirty="0"/>
              <a:t>Диалогический </a:t>
            </a:r>
            <a:r>
              <a:rPr lang="ru-RU" sz="2000" i="1" dirty="0"/>
              <a:t>– процесс обучения с использованием мнемотехники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 происходит </a:t>
            </a:r>
            <a:r>
              <a:rPr lang="ru-RU" sz="2000" i="1" dirty="0"/>
              <a:t>в форме диалога.</a:t>
            </a:r>
          </a:p>
          <a:p>
            <a:pPr lvl="0"/>
            <a:r>
              <a:rPr lang="ru-RU" sz="2000" b="1" i="1" dirty="0"/>
              <a:t>Культурологический </a:t>
            </a:r>
            <a:r>
              <a:rPr lang="ru-RU" sz="2000" i="1" dirty="0"/>
              <a:t>– с помощью мнемотехники ребёнок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расширяет </a:t>
            </a:r>
            <a:r>
              <a:rPr lang="ru-RU" sz="2000" i="1" dirty="0"/>
              <a:t>словарный запас, развивает связную речь,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учится </a:t>
            </a:r>
            <a:r>
              <a:rPr lang="ru-RU" sz="2000" i="1" dirty="0"/>
              <a:t>грамматически правильно говорить.</a:t>
            </a:r>
          </a:p>
          <a:p>
            <a:pPr lvl="0"/>
            <a:r>
              <a:rPr lang="ru-RU" sz="2000" b="1" i="1" dirty="0"/>
              <a:t>Информационный</a:t>
            </a:r>
            <a:r>
              <a:rPr lang="ru-RU" sz="2000" i="1" dirty="0"/>
              <a:t> – ребёнок через  таблицы воспринимает,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перерабатывает </a:t>
            </a:r>
            <a:r>
              <a:rPr lang="ru-RU" sz="2000" i="1" dirty="0"/>
              <a:t>и воспроизводит информацию об </a:t>
            </a:r>
            <a:endParaRPr lang="ru-RU" sz="2000" i="1" dirty="0" smtClean="0"/>
          </a:p>
          <a:p>
            <a:pPr lvl="0"/>
            <a:r>
              <a:rPr lang="ru-RU" sz="2000" i="1" dirty="0"/>
              <a:t> </a:t>
            </a:r>
            <a:r>
              <a:rPr lang="ru-RU" sz="2000" i="1" dirty="0" smtClean="0"/>
              <a:t>                         окружающем </a:t>
            </a:r>
            <a:r>
              <a:rPr lang="ru-RU" sz="2000" i="1" dirty="0"/>
              <a:t>мире.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55776" y="332656"/>
            <a:ext cx="5634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приема мнемотехники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4787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f.ppt-online.org/files/slide/m/mYeq7NtZT9LJkHERPnzrFSaX3Vvdgc1IsD8OuA/slide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103210" cy="53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8553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1916832"/>
            <a:ext cx="7416824" cy="19738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>
                <a:gd name="adj" fmla="val 74707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</a:t>
            </a:r>
            <a:endParaRPr lang="ru-RU" sz="5400" b="1" cap="all" dirty="0">
              <a:ln w="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1940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692696"/>
            <a:ext cx="432048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 ребёнка каким-нибудь неизвестным ему пяти словам - он будет долго и напрасно мучиться, но свяжите двадцать таких слов с картинками, и он усвоит их на лету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К. Д. Ушинский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/>
              <a:t> </a:t>
            </a:r>
          </a:p>
        </p:txBody>
      </p:sp>
      <p:pic>
        <p:nvPicPr>
          <p:cNvPr id="6148" name="Picture 4" descr="https://content-2.foto.my.mail.ru/community/mama.blog/_groupsphoto/h-128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89040"/>
            <a:ext cx="2448272" cy="2579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mg2.postila.ru/storage/9792000/9761127/6ba27f46d3519c65cf42cbf057541c4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891468" cy="620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75770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764705"/>
            <a:ext cx="70567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 w="3175"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Мнемотехника для детей раннего </a:t>
            </a:r>
            <a:r>
              <a:rPr lang="ru-RU" sz="2800" dirty="0" smtClean="0">
                <a:ln w="3175"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возраста </a:t>
            </a:r>
          </a:p>
          <a:p>
            <a:endParaRPr lang="ru-RU" sz="2800" dirty="0">
              <a:ln w="3175">
                <a:solidFill>
                  <a:srgbClr val="C00000"/>
                </a:solidFill>
              </a:ln>
              <a:solidFill>
                <a:srgbClr val="7030A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/>
              <a:t>Помогает упростить процесс запоминания; 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/>
              <a:t>Развивает ассоциативное мышление и воображение;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/>
              <a:t>Повышает внимательность;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/>
              <a:t>Приводит к обогащению словарного запаса;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/>
              <a:t>Способствует формированию связной речи.</a:t>
            </a:r>
            <a:endParaRPr lang="ru-RU" sz="2400" dirty="0"/>
          </a:p>
        </p:txBody>
      </p:sp>
      <p:sp>
        <p:nvSpPr>
          <p:cNvPr id="3" name="AutoShape 4" descr="https://avatars.mds.yandex.net/get-pdb/471286/6d081351-e584-4104-8a08-fcc23317a680/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15420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980728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Мнемотехника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техника развития памяти. Слово происходит от греческого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mnemonikon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искусство запоминания.</a:t>
            </a:r>
          </a:p>
          <a:p>
            <a:pPr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Мнемотехника представляет собой совокупность  правил и приёмов, облегчающих запоминание, сохранение и воспроизведение информации.</a:t>
            </a:r>
          </a:p>
          <a:p>
            <a:pPr fontAlgn="base"/>
            <a:endParaRPr lang="ru-RU" sz="2400" dirty="0"/>
          </a:p>
        </p:txBody>
      </p:sp>
      <p:pic>
        <p:nvPicPr>
          <p:cNvPr id="3074" name="Picture 2" descr="https://fs02.vseosvita.ua/02001hw4-4ea5/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45024"/>
            <a:ext cx="352839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47830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ds04.infourok.ru/uploads/ex/0e7f/0005ee66-653b38ff/img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36" t="36197" r="7727" b="6429"/>
          <a:stretch/>
        </p:blipFill>
        <p:spPr bwMode="auto">
          <a:xfrm>
            <a:off x="5652120" y="3789040"/>
            <a:ext cx="3342811" cy="1719852"/>
          </a:xfrm>
          <a:prstGeom prst="rect">
            <a:avLst/>
          </a:prstGeom>
          <a:noFill/>
          <a:ln w="317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4.infourok.ru/uploads/ex/0e7f/0005ee66-653b38ff/img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36" t="36197" r="63205" b="35116"/>
          <a:stretch/>
        </p:blipFill>
        <p:spPr bwMode="auto">
          <a:xfrm>
            <a:off x="467544" y="3789040"/>
            <a:ext cx="1125488" cy="85992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483768" y="188640"/>
            <a:ext cx="4176464" cy="17281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latin typeface="Times New Roman" pitchFamily="18" charset="0"/>
              </a:rPr>
              <a:t>Структура Мнемотехники (строится от простого к сложному)</a:t>
            </a:r>
            <a:endParaRPr lang="ru-RU" sz="2700" b="1" i="1" dirty="0">
              <a:latin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99592" y="2348880"/>
            <a:ext cx="1872208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err="1"/>
              <a:t>М</a:t>
            </a:r>
            <a:r>
              <a:rPr lang="ru-RU" i="1" dirty="0" err="1" smtClean="0"/>
              <a:t>немоквадрат</a:t>
            </a:r>
            <a:endParaRPr lang="ru-RU" i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2348880"/>
            <a:ext cx="1872208" cy="9565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err="1"/>
              <a:t>М</a:t>
            </a:r>
            <a:r>
              <a:rPr lang="ru-RU" i="1" dirty="0" err="1" smtClean="0"/>
              <a:t>немодорожка</a:t>
            </a:r>
            <a:endParaRPr lang="ru-RU" i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8184" y="2348880"/>
            <a:ext cx="1872208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err="1"/>
              <a:t>М</a:t>
            </a:r>
            <a:r>
              <a:rPr lang="ru-RU" i="1" dirty="0" err="1" smtClean="0"/>
              <a:t>немотаблица</a:t>
            </a:r>
            <a:endParaRPr lang="ru-RU" i="1" dirty="0"/>
          </a:p>
        </p:txBody>
      </p:sp>
      <p:pic>
        <p:nvPicPr>
          <p:cNvPr id="10" name="Picture 2" descr="https://ds04.infourok.ru/uploads/ex/0e7f/0005ee66-653b38ff/img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36" t="36197" r="8438" b="35116"/>
          <a:stretch/>
        </p:blipFill>
        <p:spPr bwMode="auto">
          <a:xfrm>
            <a:off x="2123728" y="3789040"/>
            <a:ext cx="3314505" cy="85992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835696" y="1772816"/>
            <a:ext cx="1152128" cy="62764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27984" y="1916832"/>
            <a:ext cx="0" cy="627646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012160" y="1700808"/>
            <a:ext cx="1008112" cy="66391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2"/>
            <a:endCxn id="4" idx="0"/>
          </p:cNvCxnSpPr>
          <p:nvPr/>
        </p:nvCxnSpPr>
        <p:spPr>
          <a:xfrm flipH="1">
            <a:off x="1030288" y="3284984"/>
            <a:ext cx="805408" cy="504056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283968" y="3212976"/>
            <a:ext cx="0" cy="632226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020272" y="3068960"/>
            <a:ext cx="452323" cy="632226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310526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i.pinimg.com/736x/ba/88/2c/ba882c16effa5e7e9b14cbfee124f892--clip-art-fo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1227825"/>
            <a:ext cx="1736239" cy="220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https://ds04.infourok.ru/uploads/ex/027c/000cc033-11ed8740/hello_html_7e801a6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96753"/>
            <a:ext cx="1805689" cy="2232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AutoShape 6" descr="https://s015.radikal.ru/i330/1501/2c/1fd0f80f0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s015.radikal.ru/i330/1501/2c/1fd0f80f02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71" t="50000" r="26348" b="4059"/>
          <a:stretch/>
        </p:blipFill>
        <p:spPr bwMode="auto">
          <a:xfrm>
            <a:off x="7204364" y="1196752"/>
            <a:ext cx="1690254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8" descr="https://s015.radikal.ru/i330/1501/2c/1fd0f80f02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04" t="2416" r="50000" b="52773"/>
          <a:stretch/>
        </p:blipFill>
        <p:spPr bwMode="auto">
          <a:xfrm>
            <a:off x="5070437" y="1196752"/>
            <a:ext cx="1805608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34" name="Picture 10" descr="http://magazindexs.ru/uploads/wildberries/img1.wbstatic.net/big/new/6210000/6210073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394" t="36824" r="32605" b="50720"/>
          <a:stretch/>
        </p:blipFill>
        <p:spPr bwMode="auto">
          <a:xfrm>
            <a:off x="7146686" y="3945925"/>
            <a:ext cx="1805609" cy="2147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" name="Picture 10" descr="http://magazindexs.ru/uploads/wildberries/img1.wbstatic.net/big/new/6210000/6210073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393" t="36824" r="48589" b="50720"/>
          <a:stretch/>
        </p:blipFill>
        <p:spPr bwMode="auto">
          <a:xfrm>
            <a:off x="460375" y="3964861"/>
            <a:ext cx="1774794" cy="2128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2843808" y="476672"/>
            <a:ext cx="3368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Мнемоквадраты</a:t>
            </a:r>
            <a:endParaRPr lang="ru-RU" sz="32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30" name="Picture 6" descr="https://4.bp.blogspot.com/-BPM8yjF36-Q/WqVanBVZBII/AAAAAAAAJtM/q9pzUzDiyvYWGs7hnQXoOvTiO0d0rHG6ACLcBGAs/s1600/%25D1%2587%25D0%25B5%25D0%25BB%25D0%25BE%25D0%25B2%25D0%25B5%25D1%2587%25D0%25BA%25D0%25B8_DoV%2B%252811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0731" y="4221088"/>
            <a:ext cx="2787938" cy="195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25962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" y="0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Новая папка\IMG_20201118_1637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5" t="6061" r="17031" b="65059"/>
          <a:stretch/>
        </p:blipFill>
        <p:spPr bwMode="auto">
          <a:xfrm>
            <a:off x="443894" y="1466545"/>
            <a:ext cx="2265402" cy="11205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Новая папка\IMG_20201118_1637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7" t="68234" r="17031" b="2626"/>
          <a:stretch/>
        </p:blipFill>
        <p:spPr bwMode="auto">
          <a:xfrm>
            <a:off x="6438689" y="5007515"/>
            <a:ext cx="2254402" cy="12317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Новая папка\IMG_20201118_1637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5" t="36086" r="17031" b="34992"/>
          <a:stretch/>
        </p:blipFill>
        <p:spPr bwMode="auto">
          <a:xfrm>
            <a:off x="443894" y="3227930"/>
            <a:ext cx="2265402" cy="11222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Новая папка\IMG_20201118_1637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5" t="66942" r="17031"/>
          <a:stretch/>
        </p:blipFill>
        <p:spPr bwMode="auto">
          <a:xfrm>
            <a:off x="407228" y="4945199"/>
            <a:ext cx="2265402" cy="1282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er\Desktop\Новая папка\IMG_20201118_1637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7" t="37711" r="17031" b="32458"/>
          <a:stretch/>
        </p:blipFill>
        <p:spPr bwMode="auto">
          <a:xfrm>
            <a:off x="6417253" y="3227930"/>
            <a:ext cx="2254402" cy="12609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Новая папка\IMG_20201118_16375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7" t="10910" r="17031" b="63412"/>
          <a:stretch/>
        </p:blipFill>
        <p:spPr bwMode="auto">
          <a:xfrm>
            <a:off x="6337417" y="1501697"/>
            <a:ext cx="2254402" cy="10854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260648"/>
            <a:ext cx="2735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  <a:r>
              <a:rPr lang="ru-RU" sz="28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немодорожки</a:t>
            </a:r>
            <a:endParaRPr lang="ru-RU" sz="2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15794" y="419401"/>
            <a:ext cx="2448271" cy="804672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Домашние животные</a:t>
            </a:r>
            <a:endParaRPr lang="ru-RU" dirty="0"/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6198610" y="377838"/>
            <a:ext cx="2448271" cy="804672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Домашние  птицы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3894" y="2587128"/>
            <a:ext cx="239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  коровы теленок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43894" y="4350149"/>
            <a:ext cx="2265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  свиньи поросенок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7229" y="6227919"/>
            <a:ext cx="3588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   У  собаки щенок</a:t>
            </a: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37417" y="2587128"/>
            <a:ext cx="221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  курицы цыпленок</a:t>
            </a:r>
            <a:endParaRPr lang="ru-RU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16216" y="4488915"/>
            <a:ext cx="1695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  гуся гусенок</a:t>
            </a:r>
            <a:endParaRPr lang="ru-RU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16216" y="6227919"/>
            <a:ext cx="259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  индюка индюшонок</a:t>
            </a:r>
            <a:endParaRPr lang="ru-RU" i="1" dirty="0"/>
          </a:p>
        </p:txBody>
      </p:sp>
      <p:pic>
        <p:nvPicPr>
          <p:cNvPr id="2053" name="Picture 5" descr="C:\Users\User\Desktop\Новая папка\IMG_20201118_16382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72"/>
          <a:stretch/>
        </p:blipFill>
        <p:spPr bwMode="auto">
          <a:xfrm>
            <a:off x="3152608" y="1739853"/>
            <a:ext cx="2159857" cy="24332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User\Desktop\Новая папка\IMG_20201118_16382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551"/>
          <a:stretch/>
        </p:blipFill>
        <p:spPr bwMode="auto">
          <a:xfrm>
            <a:off x="3851920" y="4343704"/>
            <a:ext cx="2184439" cy="2222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1890962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701143_20-p-foni-s-krasivimi-kartinkami-dlya-prezentat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44000" cy="6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Новая папка\IMG_20201118_1616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202" b="73935"/>
          <a:stretch/>
        </p:blipFill>
        <p:spPr bwMode="auto">
          <a:xfrm>
            <a:off x="464021" y="1399041"/>
            <a:ext cx="2811835" cy="10211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Новая папка\IMG_20201118_1616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553" r="2928" b="39855"/>
          <a:stretch/>
        </p:blipFill>
        <p:spPr bwMode="auto">
          <a:xfrm>
            <a:off x="434468" y="5184013"/>
            <a:ext cx="2841388" cy="11287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Новая папка\IMG_20201118_1616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536" b="2140"/>
          <a:stretch/>
        </p:blipFill>
        <p:spPr bwMode="auto">
          <a:xfrm>
            <a:off x="434467" y="3187465"/>
            <a:ext cx="2841389" cy="11621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Новая папка\IMG_20201118_1617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1" t="64676" r="6335" b="7761"/>
          <a:stretch/>
        </p:blipFill>
        <p:spPr bwMode="auto">
          <a:xfrm>
            <a:off x="5940152" y="5155757"/>
            <a:ext cx="2761972" cy="11379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Новая папка\IMG_20201118_1617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62" t="2287" r="8259" b="74465"/>
          <a:stretch/>
        </p:blipFill>
        <p:spPr bwMode="auto">
          <a:xfrm>
            <a:off x="5824569" y="1396912"/>
            <a:ext cx="2779879" cy="10233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Новая папка\IMG_20201118_16170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7" t="33531" r="6567" b="42040"/>
          <a:stretch/>
        </p:blipFill>
        <p:spPr bwMode="auto">
          <a:xfrm>
            <a:off x="5803334" y="3305279"/>
            <a:ext cx="2779879" cy="1044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5" y="188640"/>
            <a:ext cx="46374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r>
              <a:rPr lang="ru-RU" sz="32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Мнемодорожки</a:t>
            </a:r>
            <a:r>
              <a:rPr lang="ru-RU" sz="3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r>
              <a:rPr lang="ru-RU" sz="3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« Кто где живет» </a:t>
            </a:r>
            <a:endParaRPr lang="ru-RU" sz="32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469" y="2420221"/>
            <a:ext cx="3412728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i="1" dirty="0" smtClean="0"/>
              <a:t>Это грач. Грач живет в гнезде</a:t>
            </a:r>
            <a:endParaRPr lang="ru-RU" sz="1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59" y="4349583"/>
            <a:ext cx="2808314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i="1" dirty="0" smtClean="0"/>
              <a:t>Медведь живет в берлоге</a:t>
            </a:r>
            <a:endParaRPr lang="ru-RU" sz="1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1558" y="6381328"/>
            <a:ext cx="3384378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i="1" dirty="0" smtClean="0"/>
              <a:t>Лиса рыжая. Она живет в норе</a:t>
            </a:r>
            <a:endParaRPr lang="ru-RU" sz="16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03334" y="2420220"/>
            <a:ext cx="2945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Пчела летит в свой домик </a:t>
            </a:r>
            <a:r>
              <a:rPr lang="ru-RU" sz="1600" i="1" dirty="0"/>
              <a:t> </a:t>
            </a:r>
            <a:r>
              <a:rPr lang="ru-RU" sz="1600" i="1" dirty="0" smtClean="0"/>
              <a:t>- улей</a:t>
            </a:r>
            <a:endParaRPr lang="ru-RU" sz="16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40152" y="4349583"/>
            <a:ext cx="311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Это собака. Собака живет в конуре</a:t>
            </a:r>
            <a:endParaRPr lang="ru-RU" sz="1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42476" y="6381328"/>
            <a:ext cx="3626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Муравей маленький. Он живет в муравейнике</a:t>
            </a:r>
            <a:endParaRPr lang="ru-RU" sz="1600" i="1" dirty="0"/>
          </a:p>
        </p:txBody>
      </p:sp>
      <p:pic>
        <p:nvPicPr>
          <p:cNvPr id="2050" name="Picture 2" descr="C:\Users\User\Desktop\Новая папка\IMG_20201216_0922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301" y="1310782"/>
            <a:ext cx="1581395" cy="2132856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Новая папка\IMG_20201230_08044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715" y="4089330"/>
            <a:ext cx="1671981" cy="2255031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50144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</TotalTime>
  <Words>567</Words>
  <Application>Microsoft Office PowerPoint</Application>
  <PresentationFormat>Экран (4:3)</PresentationFormat>
  <Paragraphs>119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117</cp:revision>
  <dcterms:created xsi:type="dcterms:W3CDTF">2020-11-15T17:26:35Z</dcterms:created>
  <dcterms:modified xsi:type="dcterms:W3CDTF">2022-03-22T12:53:02Z</dcterms:modified>
</cp:coreProperties>
</file>