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3" r:id="rId3"/>
    <p:sldId id="269" r:id="rId4"/>
    <p:sldId id="268" r:id="rId5"/>
    <p:sldId id="267" r:id="rId6"/>
    <p:sldId id="266" r:id="rId7"/>
    <p:sldId id="265" r:id="rId8"/>
    <p:sldId id="264" r:id="rId9"/>
    <p:sldId id="259" r:id="rId10"/>
    <p:sldId id="258" r:id="rId11"/>
    <p:sldId id="257" r:id="rId12"/>
    <p:sldId id="270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0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17AB8-79DF-44F9-8033-296203C690B9}" type="datetimeFigureOut">
              <a:rPr lang="ru-RU" smtClean="0"/>
              <a:t>12.12.2021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85F5-3C68-4A51-A2C6-474D01D6DD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0660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17AB8-79DF-44F9-8033-296203C690B9}" type="datetimeFigureOut">
              <a:rPr lang="ru-RU" smtClean="0"/>
              <a:t>12.12.2021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85F5-3C68-4A51-A2C6-474D01D6DD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119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17AB8-79DF-44F9-8033-296203C690B9}" type="datetimeFigureOut">
              <a:rPr lang="ru-RU" smtClean="0"/>
              <a:t>12.12.2021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85F5-3C68-4A51-A2C6-474D01D6DD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700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17AB8-79DF-44F9-8033-296203C690B9}" type="datetimeFigureOut">
              <a:rPr lang="ru-RU" smtClean="0"/>
              <a:t>12.12.2021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85F5-3C68-4A51-A2C6-474D01D6DD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05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17AB8-79DF-44F9-8033-296203C690B9}" type="datetimeFigureOut">
              <a:rPr lang="ru-RU" smtClean="0"/>
              <a:t>12.12.2021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85F5-3C68-4A51-A2C6-474D01D6DD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532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17AB8-79DF-44F9-8033-296203C690B9}" type="datetimeFigureOut">
              <a:rPr lang="ru-RU" smtClean="0"/>
              <a:t>12.12.2021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85F5-3C68-4A51-A2C6-474D01D6DD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709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17AB8-79DF-44F9-8033-296203C690B9}" type="datetimeFigureOut">
              <a:rPr lang="ru-RU" smtClean="0"/>
              <a:t>12.12.2021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85F5-3C68-4A51-A2C6-474D01D6DD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48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17AB8-79DF-44F9-8033-296203C690B9}" type="datetimeFigureOut">
              <a:rPr lang="ru-RU" smtClean="0"/>
              <a:t>12.12.2021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85F5-3C68-4A51-A2C6-474D01D6DD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686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17AB8-79DF-44F9-8033-296203C690B9}" type="datetimeFigureOut">
              <a:rPr lang="ru-RU" smtClean="0"/>
              <a:t>12.12.2021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85F5-3C68-4A51-A2C6-474D01D6DD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60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17AB8-79DF-44F9-8033-296203C690B9}" type="datetimeFigureOut">
              <a:rPr lang="ru-RU" smtClean="0"/>
              <a:t>12.12.2021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85F5-3C68-4A51-A2C6-474D01D6DD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239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17AB8-79DF-44F9-8033-296203C690B9}" type="datetimeFigureOut">
              <a:rPr lang="ru-RU" smtClean="0"/>
              <a:t>12.12.2021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85F5-3C68-4A51-A2C6-474D01D6DD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950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17AB8-79DF-44F9-8033-296203C690B9}" type="datetimeFigureOut">
              <a:rPr lang="ru-RU" smtClean="0"/>
              <a:t>12.12.2021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485F5-3C68-4A51-A2C6-474D01D6DD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204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29784"/>
            <a:ext cx="10515600" cy="38974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Общие тенденции в развитии образования</a:t>
            </a:r>
            <a:endParaRPr lang="ru-RU" sz="32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0914635"/>
              </p:ext>
            </p:extLst>
          </p:nvPr>
        </p:nvGraphicFramePr>
        <p:xfrm>
          <a:off x="539645" y="749508"/>
          <a:ext cx="11092722" cy="52912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9313">
                  <a:extLst>
                    <a:ext uri="{9D8B030D-6E8A-4147-A177-3AD203B41FA5}">
                      <a16:colId xmlns:a16="http://schemas.microsoft.com/office/drawing/2014/main" val="168048340"/>
                    </a:ext>
                  </a:extLst>
                </a:gridCol>
                <a:gridCol w="7483409">
                  <a:extLst>
                    <a:ext uri="{9D8B030D-6E8A-4147-A177-3AD203B41FA5}">
                      <a16:colId xmlns:a16="http://schemas.microsoft.com/office/drawing/2014/main" val="3622340189"/>
                    </a:ext>
                  </a:extLst>
                </a:gridCol>
              </a:tblGrid>
              <a:tr h="23810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ТЕНДЕНЦИЯ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ЕЁ </a:t>
                      </a:r>
                      <a:r>
                        <a:rPr lang="ru-RU" baseline="0" dirty="0" smtClean="0"/>
                        <a:t> СУЩНОСТЬ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8001355"/>
                  </a:ext>
                </a:extLst>
              </a:tr>
              <a:tr h="601342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1025467"/>
                  </a:ext>
                </a:extLst>
              </a:tr>
              <a:tr h="5563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0571071"/>
                  </a:ext>
                </a:extLst>
              </a:tr>
              <a:tr h="8978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8738480"/>
                  </a:ext>
                </a:extLst>
              </a:tr>
              <a:tr h="62850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1123784"/>
                  </a:ext>
                </a:extLst>
              </a:tr>
              <a:tr h="89786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1180107"/>
                  </a:ext>
                </a:extLst>
              </a:tr>
              <a:tr h="59620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7798850"/>
                  </a:ext>
                </a:extLst>
              </a:tr>
              <a:tr h="74732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55931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073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8931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                Практические </a:t>
            </a:r>
            <a:r>
              <a:rPr lang="ru-RU" sz="3200" b="1" dirty="0">
                <a:solidFill>
                  <a:srgbClr val="7030A0"/>
                </a:solidFill>
              </a:rPr>
              <a:t>задания по теме : «Образование»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54439"/>
            <a:ext cx="11078980" cy="53225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solidFill>
                  <a:srgbClr val="000000"/>
                </a:solidFill>
                <a:latin typeface="Times New Roman, serif"/>
              </a:rPr>
              <a:t>4. По окончании 9 класса общеобразовательной школы Костя поступил в 10 класс гимназии. Он с удовольствием учится, участвует в спектаклях гимназического театра. На какой ступени образования находится Костя?</a:t>
            </a:r>
            <a:br>
              <a:rPr lang="ru-RU" sz="2000" dirty="0" smtClean="0">
                <a:solidFill>
                  <a:srgbClr val="000000"/>
                </a:solidFill>
                <a:latin typeface="Times New Roman, serif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, serif"/>
              </a:rPr>
              <a:t>1) основное общее образование 2) среднее общее образование3) среднее профессиональное образование    4) дополнительное образование</a:t>
            </a:r>
            <a:r>
              <a:rPr lang="ru-RU" sz="2000" dirty="0">
                <a:solidFill>
                  <a:srgbClr val="000000"/>
                </a:solidFill>
                <a:latin typeface="Times New Roman, serif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Times New Roman, serif"/>
              </a:rPr>
            </a:br>
            <a:r>
              <a:rPr lang="ru-RU" sz="2000" b="1" dirty="0" smtClean="0">
                <a:solidFill>
                  <a:srgbClr val="000000"/>
                </a:solidFill>
                <a:latin typeface="Times New Roman, serif"/>
              </a:rPr>
              <a:t>5.Верны </a:t>
            </a:r>
            <a:r>
              <a:rPr lang="ru-RU" sz="2000" b="1" dirty="0">
                <a:solidFill>
                  <a:srgbClr val="000000"/>
                </a:solidFill>
                <a:latin typeface="Times New Roman, serif"/>
              </a:rPr>
              <a:t>ли следующие суждения о системе образования в РФ?</a:t>
            </a:r>
            <a:endParaRPr lang="ru-RU" sz="20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solidFill>
                  <a:srgbClr val="000000"/>
                </a:solidFill>
                <a:latin typeface="Times New Roman, serif"/>
              </a:rPr>
              <a:t>А. Наличие основного общего образования даёт возможность человеку поступить в учреждение высшего профессионального </a:t>
            </a:r>
            <a:r>
              <a:rPr lang="ru-RU" sz="2000" dirty="0" smtClean="0">
                <a:solidFill>
                  <a:srgbClr val="000000"/>
                </a:solidFill>
                <a:latin typeface="Times New Roman, serif"/>
              </a:rPr>
              <a:t>образования.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, serif"/>
              </a:rPr>
              <a:t>Б</a:t>
            </a:r>
            <a:r>
              <a:rPr lang="ru-RU" sz="2000" dirty="0">
                <a:solidFill>
                  <a:srgbClr val="000000"/>
                </a:solidFill>
                <a:latin typeface="Times New Roman, serif"/>
              </a:rPr>
              <a:t>. Наличие среднего общего образования позволяет человеку поступить в учреждения среднего и высшего профессионального образования.</a:t>
            </a:r>
            <a:endParaRPr lang="ru-RU" sz="20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rgbClr val="000000"/>
                </a:solidFill>
                <a:latin typeface="Times New Roman, serif"/>
              </a:rPr>
              <a:t> 1</a:t>
            </a:r>
            <a:r>
              <a:rPr lang="ru-RU" sz="2000" dirty="0">
                <a:solidFill>
                  <a:srgbClr val="000000"/>
                </a:solidFill>
                <a:latin typeface="Times New Roman, serif"/>
              </a:rPr>
              <a:t>) верно только А 2) верно только Б 3) верны оба суждения </a:t>
            </a:r>
            <a:br>
              <a:rPr lang="ru-RU" sz="2000" dirty="0">
                <a:solidFill>
                  <a:srgbClr val="000000"/>
                </a:solidFill>
                <a:latin typeface="Times New Roman, serif"/>
              </a:rPr>
            </a:br>
            <a:r>
              <a:rPr lang="ru-RU" sz="2000" dirty="0">
                <a:solidFill>
                  <a:srgbClr val="000000"/>
                </a:solidFill>
                <a:latin typeface="Times New Roman, serif"/>
              </a:rPr>
              <a:t>4) оба суждения неверны</a:t>
            </a:r>
            <a:endParaRPr lang="ru-RU" sz="20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/>
              <a:t> 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Ответы к практической работе: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1-5   2-15     3-13213   4-2   5-2</a:t>
            </a: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ru-RU" sz="36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59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l="45493" t="35092" r="24436" b="27715"/>
          <a:stretch/>
        </p:blipFill>
        <p:spPr>
          <a:xfrm>
            <a:off x="9597983" y="2593299"/>
            <a:ext cx="1999277" cy="18545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l="50820" t="29969" r="28125" b="29048"/>
          <a:stretch/>
        </p:blipFill>
        <p:spPr>
          <a:xfrm flipH="1">
            <a:off x="9841449" y="4492794"/>
            <a:ext cx="1512351" cy="220780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8418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cs typeface="Aharoni" panose="02010803020104030203" pitchFamily="2" charset="-79"/>
              </a:rPr>
              <a:t>                    </a:t>
            </a:r>
            <a:r>
              <a:rPr lang="ru-RU" sz="80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Р</a:t>
            </a:r>
            <a:r>
              <a:rPr lang="ru-RU" sz="8000" b="1" dirty="0" smtClean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е</a:t>
            </a:r>
            <a:r>
              <a:rPr lang="ru-RU" sz="8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Aharoni" panose="02010803020104030203" pitchFamily="2" charset="-79"/>
              </a:rPr>
              <a:t>ф</a:t>
            </a:r>
            <a:r>
              <a:rPr lang="ru-RU" sz="80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cs typeface="Aharoni" panose="02010803020104030203" pitchFamily="2" charset="-79"/>
              </a:rPr>
              <a:t>л</a:t>
            </a:r>
            <a:r>
              <a:rPr lang="ru-RU" sz="8000" b="1" dirty="0" smtClean="0">
                <a:cs typeface="Aharoni" panose="02010803020104030203" pitchFamily="2" charset="-79"/>
              </a:rPr>
              <a:t>е</a:t>
            </a:r>
            <a:r>
              <a:rPr lang="ru-RU" sz="8000" b="1" dirty="0" smtClean="0">
                <a:solidFill>
                  <a:srgbClr val="7030A0"/>
                </a:solidFill>
                <a:cs typeface="Aharoni" panose="02010803020104030203" pitchFamily="2" charset="-79"/>
              </a:rPr>
              <a:t>к</a:t>
            </a:r>
            <a:r>
              <a:rPr lang="ru-RU" sz="8000" b="1" dirty="0" smtClean="0">
                <a:solidFill>
                  <a:srgbClr val="FF00FF"/>
                </a:solidFill>
                <a:cs typeface="Aharoni" panose="02010803020104030203" pitchFamily="2" charset="-79"/>
              </a:rPr>
              <a:t>с</a:t>
            </a:r>
            <a:r>
              <a:rPr lang="ru-RU" sz="80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cs typeface="Aharoni" panose="02010803020104030203" pitchFamily="2" charset="-79"/>
              </a:rPr>
              <a:t>и</a:t>
            </a:r>
            <a:r>
              <a:rPr lang="ru-RU" sz="8000" b="1" dirty="0" smtClean="0">
                <a:solidFill>
                  <a:srgbClr val="00FFFF"/>
                </a:solidFill>
                <a:cs typeface="Aharoni" panose="02010803020104030203" pitchFamily="2" charset="-79"/>
              </a:rPr>
              <a:t>я</a:t>
            </a:r>
            <a:endParaRPr lang="ru-RU" sz="8000" b="1" dirty="0">
              <a:solidFill>
                <a:srgbClr val="00FFFF"/>
              </a:solidFill>
              <a:cs typeface="Aharoni" panose="02010803020104030203" pitchFamily="2" charset="-79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44184"/>
            <a:ext cx="8545643" cy="4886793"/>
          </a:xfrm>
        </p:spPr>
        <p:txBody>
          <a:bodyPr/>
          <a:lstStyle/>
          <a:p>
            <a:r>
              <a:rPr lang="ru-RU" b="1" i="0" dirty="0" smtClean="0">
                <a:solidFill>
                  <a:srgbClr val="000000"/>
                </a:solidFill>
                <a:effectLst/>
                <a:latin typeface="Times New Roman, serif"/>
              </a:rPr>
              <a:t>«Каша в голове» (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, serif"/>
              </a:rPr>
              <a:t>нет ясности у кого-либо в понимании чего-либо; путаница в мыслях);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Times New Roman, serif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, serif"/>
              </a:rPr>
              <a:t>                               </a:t>
            </a:r>
            <a:endParaRPr lang="ru-RU" b="0" i="0" dirty="0" smtClean="0">
              <a:solidFill>
                <a:srgbClr val="000000"/>
              </a:solidFill>
              <a:effectLst/>
              <a:latin typeface="Open Sans"/>
            </a:endParaRPr>
          </a:p>
          <a:p>
            <a:r>
              <a:rPr lang="ru-RU" b="1" dirty="0">
                <a:solidFill>
                  <a:srgbClr val="000000"/>
                </a:solidFill>
                <a:latin typeface="Times New Roman, serif"/>
              </a:rPr>
              <a:t>Н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Times New Roman, serif"/>
              </a:rPr>
              <a:t>и в зуб ногой (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, serif"/>
              </a:rPr>
              <a:t>совершенно ничего не знать, не понимать, не смыслить в чем-нибудь, абсолютно не разбираться в чем-нибудь)</a:t>
            </a:r>
          </a:p>
          <a:p>
            <a:pPr marL="0" indent="0">
              <a:buNone/>
            </a:pPr>
            <a:endParaRPr lang="ru-RU" b="0" i="0" dirty="0" smtClean="0">
              <a:solidFill>
                <a:srgbClr val="000000"/>
              </a:solidFill>
              <a:effectLst/>
              <a:latin typeface="Open Sans"/>
            </a:endParaRPr>
          </a:p>
          <a:p>
            <a:r>
              <a:rPr lang="ru-RU" b="1" i="0" dirty="0" smtClean="0">
                <a:solidFill>
                  <a:srgbClr val="000000"/>
                </a:solidFill>
                <a:effectLst/>
                <a:latin typeface="Times New Roman, serif"/>
              </a:rPr>
              <a:t>«Светлая голова»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, serif"/>
              </a:rPr>
              <a:t> (логично мыслящий человек, ясный и логичный ум)</a:t>
            </a:r>
          </a:p>
          <a:p>
            <a:endParaRPr lang="ru-RU" dirty="0">
              <a:solidFill>
                <a:srgbClr val="000000"/>
              </a:solidFill>
              <a:latin typeface="Times New Roman, serif"/>
            </a:endParaRPr>
          </a:p>
          <a:p>
            <a:endParaRPr lang="ru-RU" b="0" i="0" dirty="0" smtClean="0">
              <a:solidFill>
                <a:srgbClr val="000000"/>
              </a:solidFill>
              <a:effectLst/>
              <a:latin typeface="Times New Roman, serif"/>
            </a:endParaRPr>
          </a:p>
          <a:p>
            <a:pPr marL="0" indent="0">
              <a:buNone/>
            </a:pPr>
            <a:endParaRPr lang="ru-RU" b="0" i="0" dirty="0" smtClean="0">
              <a:solidFill>
                <a:srgbClr val="000000"/>
              </a:solidFill>
              <a:effectLst/>
              <a:latin typeface="Open Sans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02"/>
          <a:stretch/>
        </p:blipFill>
        <p:spPr>
          <a:xfrm>
            <a:off x="9632070" y="430460"/>
            <a:ext cx="1828800" cy="1969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71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67" y="0"/>
            <a:ext cx="12056533" cy="5960533"/>
          </a:xfrm>
        </p:spPr>
      </p:pic>
      <p:sp>
        <p:nvSpPr>
          <p:cNvPr id="5" name="TextBox 4"/>
          <p:cNvSpPr txBox="1"/>
          <p:nvPr/>
        </p:nvSpPr>
        <p:spPr>
          <a:xfrm>
            <a:off x="304802" y="5960533"/>
            <a:ext cx="11887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Параграф 13, знать понятия и их составляющие, подготовиться к практической работе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25072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0901767"/>
              </p:ext>
            </p:extLst>
          </p:nvPr>
        </p:nvGraphicFramePr>
        <p:xfrm>
          <a:off x="457200" y="1063625"/>
          <a:ext cx="11473722" cy="53299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282">
                  <a:extLst>
                    <a:ext uri="{9D8B030D-6E8A-4147-A177-3AD203B41FA5}">
                      <a16:colId xmlns:a16="http://schemas.microsoft.com/office/drawing/2014/main" val="1550167463"/>
                    </a:ext>
                  </a:extLst>
                </a:gridCol>
                <a:gridCol w="7740440">
                  <a:extLst>
                    <a:ext uri="{9D8B030D-6E8A-4147-A177-3AD203B41FA5}">
                      <a16:colId xmlns:a16="http://schemas.microsoft.com/office/drawing/2014/main" val="1239007972"/>
                    </a:ext>
                  </a:extLst>
                </a:gridCol>
              </a:tblGrid>
              <a:tr h="23810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ТЕНДЕНЦИЯ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ЕЁ </a:t>
                      </a:r>
                      <a:r>
                        <a:rPr lang="ru-RU" baseline="0" dirty="0" smtClean="0"/>
                        <a:t> СУЩНОСТЬ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8907507"/>
                  </a:ext>
                </a:extLst>
              </a:tr>
              <a:tr h="601342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Демократизация системы образования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Образование стало доступным для широких слоев населения, хотя различия в качестве и типах учебных заведений сохраняются.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803144"/>
                  </a:ext>
                </a:extLst>
              </a:tr>
              <a:tr h="5563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2204781"/>
                  </a:ext>
                </a:extLst>
              </a:tr>
              <a:tr h="89786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2113452"/>
                  </a:ext>
                </a:extLst>
              </a:tr>
              <a:tr h="62850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2970558"/>
                  </a:ext>
                </a:extLst>
              </a:tr>
              <a:tr h="89786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3869112"/>
                  </a:ext>
                </a:extLst>
              </a:tr>
              <a:tr h="59620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3327440"/>
                  </a:ext>
                </a:extLst>
              </a:tr>
              <a:tr h="74732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9057616"/>
                  </a:ext>
                </a:extLst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31813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Общие тенденции в развитии образования</a:t>
            </a:r>
            <a:endParaRPr lang="ru-RU" sz="32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98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9169426"/>
              </p:ext>
            </p:extLst>
          </p:nvPr>
        </p:nvGraphicFramePr>
        <p:xfrm>
          <a:off x="457200" y="1063625"/>
          <a:ext cx="11473722" cy="54136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282">
                  <a:extLst>
                    <a:ext uri="{9D8B030D-6E8A-4147-A177-3AD203B41FA5}">
                      <a16:colId xmlns:a16="http://schemas.microsoft.com/office/drawing/2014/main" val="1550167463"/>
                    </a:ext>
                  </a:extLst>
                </a:gridCol>
                <a:gridCol w="7740440">
                  <a:extLst>
                    <a:ext uri="{9D8B030D-6E8A-4147-A177-3AD203B41FA5}">
                      <a16:colId xmlns:a16="http://schemas.microsoft.com/office/drawing/2014/main" val="1239007972"/>
                    </a:ext>
                  </a:extLst>
                </a:gridCol>
              </a:tblGrid>
              <a:tr h="23810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ТЕНДЕНЦИЯ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ЕЁ </a:t>
                      </a:r>
                      <a:r>
                        <a:rPr lang="ru-RU" baseline="0" dirty="0" smtClean="0"/>
                        <a:t> СУЩНОСТЬ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8907507"/>
                  </a:ext>
                </a:extLst>
              </a:tr>
              <a:tr h="601342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Демократизация системы образования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Образование стало доступным для широких слоев населения, хотя различия в качестве и типах учебных заведений сохраняются.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803144"/>
                  </a:ext>
                </a:extLst>
              </a:tr>
              <a:tr h="556372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Рост продолжительности образования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Современное общество нуждается в высококвалифицированных специалистах, что удлиняет сроки обучения.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2204781"/>
                  </a:ext>
                </a:extLst>
              </a:tr>
              <a:tr h="89786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2113452"/>
                  </a:ext>
                </a:extLst>
              </a:tr>
              <a:tr h="62850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2970558"/>
                  </a:ext>
                </a:extLst>
              </a:tr>
              <a:tr h="89786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3869112"/>
                  </a:ext>
                </a:extLst>
              </a:tr>
              <a:tr h="59620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3327440"/>
                  </a:ext>
                </a:extLst>
              </a:tr>
              <a:tr h="74732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9057616"/>
                  </a:ext>
                </a:extLst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31813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Общие тенденции в развитии образования</a:t>
            </a:r>
            <a:endParaRPr lang="ru-RU" sz="32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77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8194004"/>
              </p:ext>
            </p:extLst>
          </p:nvPr>
        </p:nvGraphicFramePr>
        <p:xfrm>
          <a:off x="457200" y="1063625"/>
          <a:ext cx="11473722" cy="54302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282">
                  <a:extLst>
                    <a:ext uri="{9D8B030D-6E8A-4147-A177-3AD203B41FA5}">
                      <a16:colId xmlns:a16="http://schemas.microsoft.com/office/drawing/2014/main" val="1550167463"/>
                    </a:ext>
                  </a:extLst>
                </a:gridCol>
                <a:gridCol w="7740440">
                  <a:extLst>
                    <a:ext uri="{9D8B030D-6E8A-4147-A177-3AD203B41FA5}">
                      <a16:colId xmlns:a16="http://schemas.microsoft.com/office/drawing/2014/main" val="1239007972"/>
                    </a:ext>
                  </a:extLst>
                </a:gridCol>
              </a:tblGrid>
              <a:tr h="23810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ТЕНДЕНЦИЯ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ЕЁ </a:t>
                      </a:r>
                      <a:r>
                        <a:rPr lang="ru-RU" baseline="0" dirty="0" smtClean="0"/>
                        <a:t> СУЩНОСТЬ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8907507"/>
                  </a:ext>
                </a:extLst>
              </a:tr>
              <a:tr h="601342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Демократизация системы образования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Образование стало доступным для широких слоев населения, хотя различия в качестве и типах учебных заведений сохраняются.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803144"/>
                  </a:ext>
                </a:extLst>
              </a:tr>
              <a:tr h="556372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Рост продолжительности образования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Современное общество нуждается в высококвалифицированных специалистах, что удлиняет сроки обучения.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2204781"/>
                  </a:ext>
                </a:extLst>
              </a:tr>
              <a:tr h="897864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Непрерывность образования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В условиях научно-технической революции работник должен быть способным к быстрым переключениям на новые или смежные виды работ, на новые технологии.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2113452"/>
                  </a:ext>
                </a:extLst>
              </a:tr>
              <a:tr h="62850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2970558"/>
                  </a:ext>
                </a:extLst>
              </a:tr>
              <a:tr h="89786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3869112"/>
                  </a:ext>
                </a:extLst>
              </a:tr>
              <a:tr h="59620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3327440"/>
                  </a:ext>
                </a:extLst>
              </a:tr>
              <a:tr h="74732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9057616"/>
                  </a:ext>
                </a:extLst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31813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Общие тенденции в развитии образования</a:t>
            </a:r>
            <a:endParaRPr lang="ru-RU" sz="32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950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8046988"/>
              </p:ext>
            </p:extLst>
          </p:nvPr>
        </p:nvGraphicFramePr>
        <p:xfrm>
          <a:off x="440266" y="1063625"/>
          <a:ext cx="11490656" cy="54417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0216">
                  <a:extLst>
                    <a:ext uri="{9D8B030D-6E8A-4147-A177-3AD203B41FA5}">
                      <a16:colId xmlns:a16="http://schemas.microsoft.com/office/drawing/2014/main" val="1550167463"/>
                    </a:ext>
                  </a:extLst>
                </a:gridCol>
                <a:gridCol w="7740440">
                  <a:extLst>
                    <a:ext uri="{9D8B030D-6E8A-4147-A177-3AD203B41FA5}">
                      <a16:colId xmlns:a16="http://schemas.microsoft.com/office/drawing/2014/main" val="1239007972"/>
                    </a:ext>
                  </a:extLst>
                </a:gridCol>
              </a:tblGrid>
              <a:tr h="23810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ТЕНДЕНЦИЯ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ЕЁ </a:t>
                      </a:r>
                      <a:r>
                        <a:rPr lang="ru-RU" baseline="0" dirty="0" smtClean="0"/>
                        <a:t> СУЩНОСТЬ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8907507"/>
                  </a:ext>
                </a:extLst>
              </a:tr>
              <a:tr h="601342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Демократизация системы образования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Образование стало доступным для широких слоев населения, хотя различия в качестве и типах учебных заведений сохраняются.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803144"/>
                  </a:ext>
                </a:extLst>
              </a:tr>
              <a:tr h="556372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Рост продолжительности образования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Современное общество нуждается в высококвалифицированных специалистах, что удлиняет сроки обучения.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2204781"/>
                  </a:ext>
                </a:extLst>
              </a:tr>
              <a:tr h="897864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Непрерывность образования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В условиях научно-технической революции работник должен быть способным к быстрым переключениям на новые или смежные виды работ, на новые технологии.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2113452"/>
                  </a:ext>
                </a:extLst>
              </a:tr>
              <a:tr h="628505">
                <a:tc>
                  <a:txBody>
                    <a:bodyPr/>
                    <a:lstStyle/>
                    <a:p>
                      <a:r>
                        <a:rPr lang="ru-RU" sz="1800" b="1" dirty="0" err="1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Гуманизация</a:t>
                      </a:r>
                      <a:r>
                        <a:rPr lang="ru-RU" sz="1800" b="1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 образования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Внимание школы, педагогов к личности учащегося, его интересам, запросам, индивидуальным особенностям.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2970558"/>
                  </a:ext>
                </a:extLst>
              </a:tr>
              <a:tr h="8978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3869112"/>
                  </a:ext>
                </a:extLst>
              </a:tr>
              <a:tr h="59620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3327440"/>
                  </a:ext>
                </a:extLst>
              </a:tr>
              <a:tr h="74732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9057616"/>
                  </a:ext>
                </a:extLst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31813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Общие тенденции в развитии образования</a:t>
            </a:r>
            <a:endParaRPr lang="ru-RU" sz="32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336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6132926"/>
              </p:ext>
            </p:extLst>
          </p:nvPr>
        </p:nvGraphicFramePr>
        <p:xfrm>
          <a:off x="457200" y="1063625"/>
          <a:ext cx="11473722" cy="54583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282">
                  <a:extLst>
                    <a:ext uri="{9D8B030D-6E8A-4147-A177-3AD203B41FA5}">
                      <a16:colId xmlns:a16="http://schemas.microsoft.com/office/drawing/2014/main" val="1550167463"/>
                    </a:ext>
                  </a:extLst>
                </a:gridCol>
                <a:gridCol w="7740440">
                  <a:extLst>
                    <a:ext uri="{9D8B030D-6E8A-4147-A177-3AD203B41FA5}">
                      <a16:colId xmlns:a16="http://schemas.microsoft.com/office/drawing/2014/main" val="1239007972"/>
                    </a:ext>
                  </a:extLst>
                </a:gridCol>
              </a:tblGrid>
              <a:tr h="23810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ТЕНДЕНЦИЯ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ЕЁ </a:t>
                      </a:r>
                      <a:r>
                        <a:rPr lang="ru-RU" baseline="0" dirty="0" smtClean="0"/>
                        <a:t> СУЩНОСТЬ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8907507"/>
                  </a:ext>
                </a:extLst>
              </a:tr>
              <a:tr h="601342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Демократизация системы образования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Образование стало доступным для широких слоев населения, хотя различия в качестве и типах учебных заведений сохраняются.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803144"/>
                  </a:ext>
                </a:extLst>
              </a:tr>
              <a:tr h="556372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Рост продолжительности образования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Современное общество нуждается в высококвалифицированных специалистах, что удлиняет сроки обучения.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2204781"/>
                  </a:ext>
                </a:extLst>
              </a:tr>
              <a:tr h="897864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Непрерывность образования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В условиях научно-технической революции работник должен быть способным к быстрым переключениям на новые или смежные виды работ, на новые технологии.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2113452"/>
                  </a:ext>
                </a:extLst>
              </a:tr>
              <a:tr h="628505">
                <a:tc>
                  <a:txBody>
                    <a:bodyPr/>
                    <a:lstStyle/>
                    <a:p>
                      <a:r>
                        <a:rPr lang="ru-RU" sz="1800" b="1" dirty="0" err="1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Гуманизация</a:t>
                      </a:r>
                      <a:r>
                        <a:rPr lang="ru-RU" sz="1800" b="1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 образования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Внимание школы, педагогов к личности учащегося, его интересам, запросам, индивидуальным особенностям.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2970558"/>
                  </a:ext>
                </a:extLst>
              </a:tr>
              <a:tr h="897864">
                <a:tc>
                  <a:txBody>
                    <a:bodyPr/>
                    <a:lstStyle/>
                    <a:p>
                      <a:r>
                        <a:rPr lang="ru-RU" sz="1800" b="1" dirty="0" err="1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Гуманитаризация</a:t>
                      </a:r>
                      <a:r>
                        <a:rPr lang="ru-RU" sz="1800" b="1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 образования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Повышение роли общественных дисциплин в образовательном процессе, таких как экономическая теория, социология, политология, основы правовых знаний.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3869112"/>
                  </a:ext>
                </a:extLst>
              </a:tr>
              <a:tr h="59620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3327440"/>
                  </a:ext>
                </a:extLst>
              </a:tr>
              <a:tr h="74732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9057616"/>
                  </a:ext>
                </a:extLst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31813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Общие тенденции в развитии образования</a:t>
            </a:r>
            <a:endParaRPr lang="ru-RU" sz="32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468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4025405"/>
              </p:ext>
            </p:extLst>
          </p:nvPr>
        </p:nvGraphicFramePr>
        <p:xfrm>
          <a:off x="457200" y="1063625"/>
          <a:ext cx="11473722" cy="5502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282">
                  <a:extLst>
                    <a:ext uri="{9D8B030D-6E8A-4147-A177-3AD203B41FA5}">
                      <a16:colId xmlns:a16="http://schemas.microsoft.com/office/drawing/2014/main" val="1550167463"/>
                    </a:ext>
                  </a:extLst>
                </a:gridCol>
                <a:gridCol w="7740440">
                  <a:extLst>
                    <a:ext uri="{9D8B030D-6E8A-4147-A177-3AD203B41FA5}">
                      <a16:colId xmlns:a16="http://schemas.microsoft.com/office/drawing/2014/main" val="1239007972"/>
                    </a:ext>
                  </a:extLst>
                </a:gridCol>
              </a:tblGrid>
              <a:tr h="23810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ТЕНДЕНЦИЯ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ЕЁ </a:t>
                      </a:r>
                      <a:r>
                        <a:rPr lang="ru-RU" baseline="0" dirty="0" smtClean="0"/>
                        <a:t> СУЩНОСТЬ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8907507"/>
                  </a:ext>
                </a:extLst>
              </a:tr>
              <a:tr h="601342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Демократизация системы образования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Образование стало доступным для широких слоев населения, хотя различия в качестве и типах учебных заведений сохраняются.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803144"/>
                  </a:ext>
                </a:extLst>
              </a:tr>
              <a:tr h="556372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Рост продолжительности образования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Современное общество нуждается в высококвалифицированных специалистах, что удлиняет сроки обучения.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2204781"/>
                  </a:ext>
                </a:extLst>
              </a:tr>
              <a:tr h="897864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Непрерывность образования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В условиях научно-технической революции работник должен быть способным к быстрым переключениям на новые или смежные виды работ, на новые технологии.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2113452"/>
                  </a:ext>
                </a:extLst>
              </a:tr>
              <a:tr h="628505">
                <a:tc>
                  <a:txBody>
                    <a:bodyPr/>
                    <a:lstStyle/>
                    <a:p>
                      <a:r>
                        <a:rPr lang="ru-RU" sz="1800" b="1" dirty="0" err="1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Гуманизация</a:t>
                      </a:r>
                      <a:r>
                        <a:rPr lang="ru-RU" sz="1800" b="1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 образования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Внимание школы, педагогов к личности учащегося, его интересам, запросам, индивидуальным особенностям.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2970558"/>
                  </a:ext>
                </a:extLst>
              </a:tr>
              <a:tr h="897864">
                <a:tc>
                  <a:txBody>
                    <a:bodyPr/>
                    <a:lstStyle/>
                    <a:p>
                      <a:r>
                        <a:rPr lang="ru-RU" sz="1800" b="1" dirty="0" err="1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Гуманитаризация</a:t>
                      </a:r>
                      <a:r>
                        <a:rPr lang="ru-RU" sz="1800" b="1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 образования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Повышение роли общественных дисциплин в образовательном процессе, таких как экономическая теория, социология, политология, основы правовых знаний.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3869112"/>
                  </a:ext>
                </a:extLst>
              </a:tr>
              <a:tr h="596203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Интернационализация процесса образования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Создание единой системы образования для разных стран, интеграция образовательных систем.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3327440"/>
                  </a:ext>
                </a:extLst>
              </a:tr>
              <a:tr h="747327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9057616"/>
                  </a:ext>
                </a:extLst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31813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Общие тенденции в развитии образования</a:t>
            </a:r>
            <a:endParaRPr lang="ru-RU" sz="32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348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57200" y="1063625"/>
          <a:ext cx="11473722" cy="5502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282">
                  <a:extLst>
                    <a:ext uri="{9D8B030D-6E8A-4147-A177-3AD203B41FA5}">
                      <a16:colId xmlns:a16="http://schemas.microsoft.com/office/drawing/2014/main" val="1550167463"/>
                    </a:ext>
                  </a:extLst>
                </a:gridCol>
                <a:gridCol w="7740440">
                  <a:extLst>
                    <a:ext uri="{9D8B030D-6E8A-4147-A177-3AD203B41FA5}">
                      <a16:colId xmlns:a16="http://schemas.microsoft.com/office/drawing/2014/main" val="1239007972"/>
                    </a:ext>
                  </a:extLst>
                </a:gridCol>
              </a:tblGrid>
              <a:tr h="23810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ТЕНДЕНЦИЯ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ЕЁ </a:t>
                      </a:r>
                      <a:r>
                        <a:rPr lang="ru-RU" baseline="0" dirty="0" smtClean="0"/>
                        <a:t> СУЩНОСТЬ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8907507"/>
                  </a:ext>
                </a:extLst>
              </a:tr>
              <a:tr h="601342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Демократизация системы образования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Образование стало доступным для широких слоев населения, хотя различия в качестве и типах учебных заведений сохраняются.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803144"/>
                  </a:ext>
                </a:extLst>
              </a:tr>
              <a:tr h="556372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Рост продолжительности образования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Современное общество нуждается в высококвалифицированных специалистах, что удлиняет сроки обучения.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2204781"/>
                  </a:ext>
                </a:extLst>
              </a:tr>
              <a:tr h="897864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Непрерывность образования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В условиях научно-технической революции работник должен быть способным к быстрым переключениям на новые или смежные виды работ, на новые технологии.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2113452"/>
                  </a:ext>
                </a:extLst>
              </a:tr>
              <a:tr h="628505">
                <a:tc>
                  <a:txBody>
                    <a:bodyPr/>
                    <a:lstStyle/>
                    <a:p>
                      <a:r>
                        <a:rPr lang="ru-RU" sz="1800" b="1" dirty="0" err="1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Гуманизация</a:t>
                      </a:r>
                      <a:r>
                        <a:rPr lang="ru-RU" sz="1800" b="1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 образования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Внимание школы, педагогов к личности учащегося, его интересам, запросам, индивидуальным особенностям.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2970558"/>
                  </a:ext>
                </a:extLst>
              </a:tr>
              <a:tr h="897864">
                <a:tc>
                  <a:txBody>
                    <a:bodyPr/>
                    <a:lstStyle/>
                    <a:p>
                      <a:r>
                        <a:rPr lang="ru-RU" sz="1800" b="1" dirty="0" err="1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Гуманитаризация</a:t>
                      </a:r>
                      <a:r>
                        <a:rPr lang="ru-RU" sz="1800" b="1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 образования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Повышение роли общественных дисциплин в образовательном процессе, таких как экономическая теория, социология, политология, основы правовых знаний.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3869112"/>
                  </a:ext>
                </a:extLst>
              </a:tr>
              <a:tr h="596203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Интернационализация процесса образования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Создание единой системы образования для разных стран, интеграция образовательных систем.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3327440"/>
                  </a:ext>
                </a:extLst>
              </a:tr>
              <a:tr h="747327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Компьютеризация процесса образования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333333"/>
                          </a:solidFill>
                          <a:effectLst/>
                          <a:latin typeface="Museo Sans Cyrl"/>
                          <a:ea typeface="SimSun" panose="02010600030101010101" pitchFamily="2" charset="-122"/>
                          <a:cs typeface="Museo Sans Cyrl"/>
                        </a:rPr>
                        <a:t>Использование новых современных технологий обучения, телекоммуникационных сетей глобального масштаба.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9057616"/>
                  </a:ext>
                </a:extLst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31813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Общие тенденции в развитии образования</a:t>
            </a:r>
            <a:endParaRPr lang="ru-RU" sz="32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402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29444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                                  </a:t>
            </a:r>
            <a:r>
              <a:rPr lang="ru-RU" sz="3200" b="1" dirty="0" smtClean="0">
                <a:solidFill>
                  <a:srgbClr val="7030A0"/>
                </a:solidFill>
              </a:rPr>
              <a:t>Практические </a:t>
            </a:r>
            <a:r>
              <a:rPr lang="ru-RU" sz="3200" b="1" dirty="0">
                <a:solidFill>
                  <a:srgbClr val="7030A0"/>
                </a:solidFill>
              </a:rPr>
              <a:t>задания по теме : «Образование</a:t>
            </a:r>
            <a:r>
              <a:rPr lang="ru-RU" sz="3200" b="1" dirty="0" smtClean="0">
                <a:solidFill>
                  <a:srgbClr val="7030A0"/>
                </a:solidFill>
              </a:rPr>
              <a:t>» 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823" y="839448"/>
            <a:ext cx="11407515" cy="57862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/>
              <a:t>1.Найдите понятие</a:t>
            </a:r>
            <a:r>
              <a:rPr lang="ru-RU" sz="1600" dirty="0"/>
              <a:t>, которое является обобщающим для всех остальных понятий представленного ниже ряда. Запишите это слово (словосочетание).1.Образовательные учреждения  2.Цели образования  3.Функции образования в обществе  4.Образовательные программы 5.Система образования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600" dirty="0"/>
              <a:t>2.Ниже приведен ряд терминов. Все они, за исключением двух, являются тенденциями в развитии современного образования. Найдите два термина, «выпадающих» из общего ряда, и запишите в ответ цифры, под которыми они указаны. 1) </a:t>
            </a:r>
            <a:r>
              <a:rPr lang="ru-RU" sz="1600" dirty="0" err="1"/>
              <a:t>догматизация</a:t>
            </a:r>
            <a:r>
              <a:rPr lang="ru-RU" sz="1600" dirty="0"/>
              <a:t>   2) </a:t>
            </a:r>
            <a:r>
              <a:rPr lang="ru-RU" sz="1600" dirty="0" err="1"/>
              <a:t>гуманизация</a:t>
            </a:r>
            <a:r>
              <a:rPr lang="ru-RU" sz="1600" dirty="0"/>
              <a:t>  3) интернационализация  4) информатизация 5) идеологизация3. Установите соответствие между примерами и тенденциями в развитии образования, которые они иллюстрируют: к каждой позиции, данной в первом столбце, подберите соответствующую позицию из второго столбца</a:t>
            </a:r>
            <a:r>
              <a:rPr lang="ru-RU" sz="1600" dirty="0" smtClean="0"/>
              <a:t>.</a:t>
            </a:r>
            <a:r>
              <a:rPr lang="ru-RU" altLang="ru-RU" sz="16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6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6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altLang="ru-RU" sz="16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altLang="ru-RU" sz="1600" b="1" i="1" dirty="0">
                <a:solidFill>
                  <a:srgbClr val="11111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b="1" dirty="0">
                <a:solidFill>
                  <a:srgbClr val="11111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Установите соответствие </a:t>
            </a:r>
            <a:r>
              <a:rPr lang="ru-RU" altLang="ru-RU" sz="1600" dirty="0">
                <a:solidFill>
                  <a:srgbClr val="11111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 примерами и тенденциями в развитии образования,</a:t>
            </a:r>
            <a:br>
              <a:rPr lang="ru-RU" altLang="ru-RU" sz="1600" dirty="0">
                <a:solidFill>
                  <a:srgbClr val="11111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600" dirty="0">
                <a:solidFill>
                  <a:srgbClr val="11111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которые они иллюстрируют: к каждой позиции, данной в первом столбце, подберите соответствующую позицию из второго </a:t>
            </a:r>
            <a:r>
              <a:rPr lang="ru-RU" altLang="ru-RU" sz="1600" dirty="0" smtClean="0">
                <a:solidFill>
                  <a:srgbClr val="11111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столбца</a:t>
            </a:r>
            <a:endParaRPr lang="ru-RU" altLang="ru-RU" sz="180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4398080"/>
              </p:ext>
            </p:extLst>
          </p:nvPr>
        </p:nvGraphicFramePr>
        <p:xfrm>
          <a:off x="541832" y="3652530"/>
          <a:ext cx="10811968" cy="2575536"/>
        </p:xfrm>
        <a:graphic>
          <a:graphicData uri="http://schemas.openxmlformats.org/drawingml/2006/table">
            <a:tbl>
              <a:tblPr/>
              <a:tblGrid>
                <a:gridCol w="7429942">
                  <a:extLst>
                    <a:ext uri="{9D8B030D-6E8A-4147-A177-3AD203B41FA5}">
                      <a16:colId xmlns:a16="http://schemas.microsoft.com/office/drawing/2014/main" val="2122884755"/>
                    </a:ext>
                  </a:extLst>
                </a:gridCol>
                <a:gridCol w="3382026">
                  <a:extLst>
                    <a:ext uri="{9D8B030D-6E8A-4147-A177-3AD203B41FA5}">
                      <a16:colId xmlns:a16="http://schemas.microsoft.com/office/drawing/2014/main" val="1235668090"/>
                    </a:ext>
                  </a:extLst>
                </a:gridCol>
              </a:tblGrid>
              <a:tr h="272593">
                <a:tc>
                  <a:txBody>
                    <a:bodyPr/>
                    <a:lstStyle/>
                    <a:p>
                      <a:pPr algn="just" rtl="0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, serif"/>
                        </a:rPr>
                        <a:t>ПРИМЕР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, serif"/>
                        </a:rPr>
                        <a:t>ТЕНДЕНЦИЯ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4514859"/>
                  </a:ext>
                </a:extLst>
              </a:tr>
              <a:tr h="2302943">
                <a:tc>
                  <a:txBody>
                    <a:bodyPr/>
                    <a:lstStyle/>
                    <a:p>
                      <a:pPr algn="l" rtl="0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, serif"/>
                        </a:rPr>
                        <a:t>А) принятие решения о внедрении в образовательном учреждении возможности обучения по индивидуальным учебным планам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rtl="0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, serif"/>
                        </a:rPr>
                        <a:t>Б) внедрение практики использования электронного журнала и электронного дневника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just" rtl="0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, serif"/>
                        </a:rPr>
                        <a:t>В) межправительственные соглашения о взаимном признании дипломов о высшем образовании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rtl="0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, serif"/>
                        </a:rPr>
                        <a:t>Г) корректировка списка рекомендованной литературы для прочтения в период летних каникул с учётом интересов различных групп учащихся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rtl="0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, serif"/>
                        </a:rPr>
                        <a:t>Д) организация онлайн-тестирования с использованием сети Интернет при проведении диагностических работ для подготовки к экзаменам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, serif"/>
                        </a:rPr>
                        <a:t>1)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, serif"/>
                        </a:rPr>
                        <a:t>гуманизация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just" rtl="0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, serif"/>
                        </a:rPr>
                        <a:t>2) интернационализация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just" rtl="0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, serif"/>
                        </a:rPr>
                        <a:t>3) информатизация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24083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535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1094</Words>
  <Application>Microsoft Office PowerPoint</Application>
  <PresentationFormat>Широкоэкранный</PresentationFormat>
  <Paragraphs>109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2" baseType="lpstr">
      <vt:lpstr>SimSun</vt:lpstr>
      <vt:lpstr>Aharoni</vt:lpstr>
      <vt:lpstr>Arial</vt:lpstr>
      <vt:lpstr>Calibri</vt:lpstr>
      <vt:lpstr>Calibri Light</vt:lpstr>
      <vt:lpstr>Museo Sans Cyrl</vt:lpstr>
      <vt:lpstr>Open Sans</vt:lpstr>
      <vt:lpstr>Times New Roman</vt:lpstr>
      <vt:lpstr>Times New Roman, serif</vt:lpstr>
      <vt:lpstr>Тема Office</vt:lpstr>
      <vt:lpstr>        Общие тенденции в развитии образования</vt:lpstr>
      <vt:lpstr>       Общие тенденции в развитии образования</vt:lpstr>
      <vt:lpstr>       Общие тенденции в развитии образования</vt:lpstr>
      <vt:lpstr>       Общие тенденции в развитии образования</vt:lpstr>
      <vt:lpstr>       Общие тенденции в развитии образования</vt:lpstr>
      <vt:lpstr>       Общие тенденции в развитии образования</vt:lpstr>
      <vt:lpstr>       Общие тенденции в развитии образования</vt:lpstr>
      <vt:lpstr>       Общие тенденции в развитии образования</vt:lpstr>
      <vt:lpstr>                                  Практические задания по теме : «Образование» </vt:lpstr>
      <vt:lpstr>                Практические задания по теме : «Образование» </vt:lpstr>
      <vt:lpstr>                    Рефлексия</vt:lpstr>
      <vt:lpstr>Презентация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клиент</dc:creator>
  <cp:lastModifiedBy>клиент</cp:lastModifiedBy>
  <cp:revision>15</cp:revision>
  <dcterms:created xsi:type="dcterms:W3CDTF">2021-11-28T15:43:48Z</dcterms:created>
  <dcterms:modified xsi:type="dcterms:W3CDTF">2021-12-12T13:22:50Z</dcterms:modified>
</cp:coreProperties>
</file>