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2" r:id="rId6"/>
    <p:sldId id="270" r:id="rId7"/>
    <p:sldId id="260" r:id="rId8"/>
    <p:sldId id="267" r:id="rId9"/>
    <p:sldId id="263" r:id="rId10"/>
    <p:sldId id="268" r:id="rId11"/>
    <p:sldId id="264" r:id="rId12"/>
    <p:sldId id="269" r:id="rId13"/>
    <p:sldId id="265" r:id="rId14"/>
    <p:sldId id="261" r:id="rId15"/>
    <p:sldId id="266" r:id="rId16"/>
    <p:sldId id="278" r:id="rId17"/>
    <p:sldId id="276" r:id="rId18"/>
    <p:sldId id="279" r:id="rId19"/>
    <p:sldId id="275" r:id="rId20"/>
    <p:sldId id="277" r:id="rId21"/>
    <p:sldId id="274" r:id="rId22"/>
    <p:sldId id="271" r:id="rId23"/>
    <p:sldId id="273" r:id="rId24"/>
    <p:sldId id="272" r:id="rId25"/>
    <p:sldId id="280" r:id="rId26"/>
    <p:sldId id="286" r:id="rId27"/>
    <p:sldId id="284" r:id="rId28"/>
    <p:sldId id="285" r:id="rId29"/>
    <p:sldId id="283" r:id="rId30"/>
    <p:sldId id="281" r:id="rId31"/>
    <p:sldId id="282" r:id="rId32"/>
    <p:sldId id="287" r:id="rId33"/>
    <p:sldId id="288" r:id="rId34"/>
    <p:sldId id="296" r:id="rId35"/>
    <p:sldId id="294" r:id="rId36"/>
    <p:sldId id="299" r:id="rId37"/>
    <p:sldId id="293" r:id="rId38"/>
    <p:sldId id="298" r:id="rId39"/>
    <p:sldId id="292" r:id="rId40"/>
    <p:sldId id="297" r:id="rId41"/>
    <p:sldId id="291" r:id="rId42"/>
    <p:sldId id="289" r:id="rId43"/>
    <p:sldId id="290" r:id="rId44"/>
    <p:sldId id="295" r:id="rId45"/>
    <p:sldId id="304" r:id="rId46"/>
    <p:sldId id="303" r:id="rId47"/>
    <p:sldId id="305" r:id="rId48"/>
    <p:sldId id="302" r:id="rId49"/>
    <p:sldId id="306" r:id="rId50"/>
    <p:sldId id="301" r:id="rId51"/>
    <p:sldId id="307" r:id="rId52"/>
    <p:sldId id="300" r:id="rId53"/>
    <p:sldId id="308" r:id="rId5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4660"/>
  </p:normalViewPr>
  <p:slideViewPr>
    <p:cSldViewPr snapToGrid="0">
      <p:cViewPr varScale="1">
        <p:scale>
          <a:sx n="81" d="100"/>
          <a:sy n="81" d="100"/>
        </p:scale>
        <p:origin x="73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FFDB5-CEF1-4AEA-9C1F-721FC54CE358}" type="datetimeFigureOut">
              <a:rPr lang="ru-RU" smtClean="0"/>
              <a:t>16.01.2024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02420-5C65-4494-8DD0-044ECA9397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90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DCBBE1F5-C0FA-40E9-A42F-23ECBC42D71E}" type="datetime1">
              <a:rPr lang="ru-RU" smtClean="0"/>
              <a:t>16.01.2024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ru-RU"/>
              <a:t>Клименко Галина Николаевна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894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47F60-F472-416D-8C65-3910099A46F5}" type="datetime1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925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A923-EAFB-4999-A91A-66F5BD38D640}" type="datetime1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331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1FE52-A6C4-4312-8B14-2D90140A906D}" type="datetime1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557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E76D5-432C-4FC7-8267-E2B81B54D086}" type="datetime1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323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B64-2527-4EA5-82F5-E4536A8135A6}" type="datetime1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32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C8D06-D0D6-49BC-9465-9898D993F72D}" type="datetime1">
              <a:rPr lang="ru-RU" smtClean="0"/>
              <a:t>16.01.2024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11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B9D62-6679-4E76-A460-9D9746FE09D8}" type="datetime1">
              <a:rPr lang="ru-RU" smtClean="0"/>
              <a:t>16.01.2024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18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4329-C6B7-4F03-8A0A-E65F69468F10}" type="datetime1">
              <a:rPr lang="ru-RU" smtClean="0"/>
              <a:t>16.01.2024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40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EFA0A-AFD5-4B97-976E-DD17FDB29F4E}" type="datetime1">
              <a:rPr lang="ru-RU" smtClean="0"/>
              <a:t>16.01.2024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77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8553211B-ED48-4F91-B773-8B779A1A1484}" type="datetime1">
              <a:rPr lang="ru-RU" smtClean="0"/>
              <a:t>16.01.2024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r>
              <a:rPr lang="ru-RU"/>
              <a:t>Клименко Галина Николаевна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61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6260F8E2-8C3E-4E4E-9A99-DC2882E23D60}" type="datetime1">
              <a:rPr lang="ru-RU" smtClean="0"/>
              <a:t>16.01.2024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ru-RU"/>
              <a:t>Клименко Галина Николаевна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CA1E1C42-97B2-48BE-BD84-D17C513E6A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slide" Target="slide35.xml"/><Relationship Id="rId26" Type="http://schemas.openxmlformats.org/officeDocument/2006/relationships/slide" Target="slide51.xml"/><Relationship Id="rId3" Type="http://schemas.openxmlformats.org/officeDocument/2006/relationships/slide" Target="slide5.xml"/><Relationship Id="rId21" Type="http://schemas.openxmlformats.org/officeDocument/2006/relationships/slide" Target="slide41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5" Type="http://schemas.openxmlformats.org/officeDocument/2006/relationships/slide" Target="slide49.xml"/><Relationship Id="rId2" Type="http://schemas.openxmlformats.org/officeDocument/2006/relationships/slide" Target="slide3.xml"/><Relationship Id="rId16" Type="http://schemas.openxmlformats.org/officeDocument/2006/relationships/slide" Target="slide31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1.xml"/><Relationship Id="rId24" Type="http://schemas.openxmlformats.org/officeDocument/2006/relationships/slide" Target="slide47.xml"/><Relationship Id="rId5" Type="http://schemas.openxmlformats.org/officeDocument/2006/relationships/slide" Target="slide9.xml"/><Relationship Id="rId15" Type="http://schemas.openxmlformats.org/officeDocument/2006/relationships/slide" Target="slide29.xml"/><Relationship Id="rId23" Type="http://schemas.openxmlformats.org/officeDocument/2006/relationships/slide" Target="slide45.xml"/><Relationship Id="rId10" Type="http://schemas.openxmlformats.org/officeDocument/2006/relationships/slide" Target="slide19.xml"/><Relationship Id="rId19" Type="http://schemas.openxmlformats.org/officeDocument/2006/relationships/slide" Target="slide37.xml"/><Relationship Id="rId4" Type="http://schemas.openxmlformats.org/officeDocument/2006/relationships/slide" Target="slide7.xml"/><Relationship Id="rId9" Type="http://schemas.openxmlformats.org/officeDocument/2006/relationships/slide" Target="slide17.xml"/><Relationship Id="rId14" Type="http://schemas.openxmlformats.org/officeDocument/2006/relationships/slide" Target="slide27.xml"/><Relationship Id="rId22" Type="http://schemas.openxmlformats.org/officeDocument/2006/relationships/slide" Target="slide43.xml"/><Relationship Id="rId27" Type="http://schemas.openxmlformats.org/officeDocument/2006/relationships/slide" Target="slide5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1554" y="509046"/>
            <a:ext cx="9405258" cy="3819791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b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историческому краеведению Белгородской области «Горжусь тобой, мой Белгородский край»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1163D8-50F2-4F0C-8088-0B37BF42CA6B}"/>
              </a:ext>
            </a:extLst>
          </p:cNvPr>
          <p:cNvSpPr txBox="1"/>
          <p:nvPr/>
        </p:nvSpPr>
        <p:spPr>
          <a:xfrm>
            <a:off x="6796726" y="4717738"/>
            <a:ext cx="53072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Клименковская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имени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Таволжанского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Павла Викторовича Вейделевского района Белгородской области»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Клименко Галина Николаевна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93D53CC-A405-4BEE-AF4E-23A06F2C9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764248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белгородским губернатором был назначен князь Юрий Юрьевич Трубецкой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389499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F52D8B-F2CB-49F0-89C9-92DDAFC5B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874551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800099"/>
            <a:ext cx="11963400" cy="4536281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Середина Х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столетия была ознаменована важным событием в духовной истории нашего края. Царь Алексей Михайлович учредил  Белгородскую (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Белоградскую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епархию. На следующий год Белгород стал кафедральным городом, центром епархии. Первым на Белгородскую кафедру был назначен митрополит Феодосий с титулом Белгородский и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Обоянский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До 1721 года кафедра возглавлялась митрополитами, а в дальнейшем-епископами. В 1599 году, через 6 лет после основания крепости Белгород, по велению царя Бориса Годунова был заложен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Белоградский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Николаевский монастырь. В 1905 году была учреждена Белгородская кафедра Курского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викариатства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18 июля 1995 года была образована Белгородская кафедра. Её епископом с титулом Белгородский и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Старооскольский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 Преосвященный Иоанн. В 1999 году он был возведён в сан архиепископа.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царь Алексей Михайлович учредил Белгородскую (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Белоградскую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епархию?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522118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700711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B4D3EE9-7489-43D6-98C1-F9AE90DCE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793115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1666 году царь Алексей Михайлович (из династии Романовых) учредил Белгородскую (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Белоградскую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епархию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519856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2C07308-73C4-4311-AFD6-51D2C6C1F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004346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событиями знаменуется конец ноября 1917 года под Томаровкой?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522118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700711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hlinkClick r:id="rId2" action="ppaction://hlinksldjump"/>
              </a:rPr>
              <a:t>Узнать ответ</a:t>
            </a:r>
            <a:endParaRPr lang="ru-RU" b="1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35F9311-247B-4C24-8ABF-C8338EFF6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107594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Разгром верными большевикам войсками ударных батальонов генерала Л.Г. Корнилова под Томаровкой в конце ноября 1917 года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396168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A1225C5-6E04-4DCF-836B-694A10203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613321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0233" y="1056458"/>
            <a:ext cx="10801350" cy="3814763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1919 году Белгородский край стал ареной кровопролитной борьбы Красной Армии с Добровольческой армией А.И. Деникина. В начале лета белогвардейцы развернули наступление на Москву. В районе Белгорода действовал авангард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деникинской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армии.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командовал этим авангардом?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522118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700711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728D3ED-7E98-4374-910C-F4591EE16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454270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Главнокомандующий Добровольческой армией генерал-лейтенант Владимир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Зенонович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Май-Маевский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413585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57548E-2E20-45ED-9BE7-34F7A54B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687316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937" y="198437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картинке вы видите музей, расположенный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Новооскольском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Какие события связаны с ним?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3" y="5707855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0" y="5886448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xn--80aiclbbsnghpgw1b5g.xn--p1ai/Images/Resize/5b1d8826-517b-4306-9de2-1468235be94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211" y="1038224"/>
            <a:ext cx="6699570" cy="448389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40DCC7C-E24E-42F0-92D6-19FF29175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99209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24" y="614363"/>
            <a:ext cx="10487026" cy="42291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в селе Великомихайловка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Новооскольского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Белгородской области – один из старейших в регионе, он открыт в 1939 году.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Белгородчина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считается родиной Первой Конной армии. Именно в этом селе, в доме, где теперь располагается музей, заседал Реввоенсовет и был зачитан и подписан приказ Ленина «О преобразовании Конного корпуса Южного фронта в Первую Конную армию». На этом историческом заседании присутствовали члены Реввоенсовета Сталин, Будённый, Щаденко, Егоров и Ворошилов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22268" y="5491962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F684847-583F-4679-AFE8-7A1C44317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4111774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053" y="605255"/>
            <a:ext cx="3940970" cy="5846763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экспозиции музея Первой Конной армии есть редкая картина, написанная в 1947 году художником батальных полотен М.И. Авиловым «Приезд членов Реввоенсовета в слободу Великомихайловка»,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Кого изобразил художник на своём полотне?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4683917" y="5850730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24436" y="6029324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Student-8\Desktop\11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919" y="581302"/>
            <a:ext cx="7243761" cy="509083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B05A2DDB-3E1C-4EEF-929D-4BFF2C0F9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94699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07206"/>
              </p:ext>
            </p:extLst>
          </p:nvPr>
        </p:nvGraphicFramePr>
        <p:xfrm>
          <a:off x="357190" y="285750"/>
          <a:ext cx="11558584" cy="60579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1763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4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4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05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46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558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158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Засечные черты и пограничные крепости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tabLst/>
                      </a:pPr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action="ppaction://hlinksldjump"/>
                        </a:rPr>
                        <a:t>10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20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30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40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50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158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Революционные события 1917-1920 годов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10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20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30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40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50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1158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Великая Отечественная война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10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20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30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40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50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158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История Белгородской области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10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20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30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0" action="ppaction://hlinksldjump"/>
                        </a:rPr>
                        <a:t>40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50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1158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Достопримечательности земли Белгородской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2" action="ppaction://hlinksldjump"/>
                        </a:rPr>
                        <a:t>10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3" action="ppaction://hlinksldjump"/>
                        </a:rPr>
                        <a:t>20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4" action="ppaction://hlinksldjump"/>
                        </a:rPr>
                        <a:t>30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5" action="ppaction://hlinksldjump"/>
                        </a:rPr>
                        <a:t>40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6" action="ppaction://hlinksldjump"/>
                        </a:rPr>
                        <a:t>50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6521CAF-904A-40B0-A0E3-7AC21A188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  <p:sp>
        <p:nvSpPr>
          <p:cNvPr id="5" name="Прямоугольник 4">
            <a:hlinkClick r:id="rId27" action="ppaction://hlinksldjump"/>
            <a:extLst>
              <a:ext uri="{FF2B5EF4-FFF2-40B4-BE49-F238E27FC236}">
                <a16:creationId xmlns:a16="http://schemas.microsoft.com/office/drawing/2014/main" id="{6DD7CE19-ECA4-49E9-B18F-50AE5D9CA250}"/>
              </a:ext>
            </a:extLst>
          </p:cNvPr>
          <p:cNvSpPr/>
          <p:nvPr/>
        </p:nvSpPr>
        <p:spPr>
          <a:xfrm>
            <a:off x="9426804" y="6382658"/>
            <a:ext cx="2488970" cy="400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0506B2-B9AD-4A70-904D-DD635F970484}"/>
              </a:ext>
            </a:extLst>
          </p:cNvPr>
          <p:cNvSpPr txBox="1"/>
          <p:nvPr/>
        </p:nvSpPr>
        <p:spPr>
          <a:xfrm>
            <a:off x="9747316" y="6370031"/>
            <a:ext cx="2244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7" action="ppaction://hlinksldjump"/>
              </a:rPr>
              <a:t>Итоги викторины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33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764" y="1184366"/>
            <a:ext cx="11042468" cy="34125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картине «Приезд членов Реввоенсовета в слободу Великомихайловка», художник М.И. Авилов изобразил в санях  И.В. Сталина и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К.Е. Ворошилова, а С.М. Будённый к ним склонился из седла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0" y="5439711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0BFE316-FF40-49C1-81E7-58658BDE7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4240297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8137" y="651212"/>
            <a:ext cx="3948113" cy="506809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1919 году в боях против белых конный корпус Будённого отбил у противника города Старый Оскол, Новый Оскол, Корочу и Валуйки, сотни белгородских сёл и деревень. В этом здании в декабре 1919 года находился штаб Первой Конной Армии.</a:t>
            </a:r>
          </a:p>
          <a:p>
            <a:pPr marL="0" indent="0" algn="ctr">
              <a:buNone/>
            </a:pP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городе размещался штаб Первой Конной армии?</a:t>
            </a:r>
            <a:endParaRPr lang="ru-RU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522116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700709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Student-8\Desktop\0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2" y="454024"/>
            <a:ext cx="6938963" cy="48894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1EC5872-D0C8-4E9F-804C-4DC358B17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112693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декабре 1919 года  штаб Первой Конной армии находился в городе Валуйки Белгородской области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422293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3F75D6A-08FD-4A55-B00E-002D2988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879481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661" y="879429"/>
            <a:ext cx="10715625" cy="4236243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лето 1943 года немецкое командование планировало совершить крупное наступление в районе Курского выступа. Враг рассчитывал уничтожить советские войска в районе Орла и севернее Харькова. Ожесточённые и масштабные бои развернулись 10−16 июля на территории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Прохоровского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называлась операция, которую планировало немецкое командование?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538990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5430" y="5717583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5A50C8F-BD49-43A0-96FC-805A40F14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812152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Немецкое командование назвало операцию «Цитадель»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221996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5ECD1CA-3F06-4A31-9DD8-13C5F588D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104169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2963" y="1914525"/>
            <a:ext cx="10715625" cy="16430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был открыт музейный комплекс «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Прохоровское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поле»?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4972049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5" y="5150643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BACF7537-8906-41D2-94A4-DEABF008C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543017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мае 2010 года , накануне празднования 65-летия Победы в Великой Отечественной войне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387459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7F80FE-4DBF-4799-B318-522BE3CF1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4067389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570" y="257579"/>
            <a:ext cx="4295773" cy="42362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Монумент Победы -  звонница на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Прохоровском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поле. Внутри Звонницы, под куполом, подвешен колокол  весом 3,5 тонны. Три раза в час бьет колокол, оповещая ударами о великой роли трех ратных полей в истории России: первый звон напоминает о героях Куликова поля, избавителях Руси от монголо-татар; второй - о битве на Бородинском поле, остановившей нашествие наполеоновских войск; третий звон - память 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Прохоровском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сражении, переломившем ход войны с гитлеровской Германией.</a:t>
            </a:r>
          </a:p>
          <a:p>
            <a:pPr marL="0" indent="0" algn="ctr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имя скульптора и архитектора, а также дату открытия звонницы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536404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714997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652" y="460054"/>
            <a:ext cx="6776086" cy="4740596"/>
          </a:xfrm>
          <a:prstGeom prst="rect">
            <a:avLst/>
          </a:prstGeom>
          <a:noFill/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F46502A-B850-49F2-94B0-9E148F7D5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1305396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Скульптор Вячеслав Клыков, архитектор Р.И.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Симерджиев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дата открытия 3 мая 1995 года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483254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48E755-0519-4D9C-B765-5E380E216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887943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660" y="783635"/>
            <a:ext cx="10715625" cy="4236243"/>
          </a:xfrm>
        </p:spPr>
        <p:txBody>
          <a:bodyPr>
            <a:normAutofit fontScale="70000" lnSpcReduction="20000"/>
          </a:bodyPr>
          <a:lstStyle/>
          <a:p>
            <a:pPr marL="0" lv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марте 1943 года наш земляк принял командование Воронежским фронтом в трудный час, когда танки генерала Г. Гота рвались к Курску, он сумел организовать отпор врагу и остановить его. 23 августа 1943 г. была успешно завершена грандиозная Курская битва, а с ней и коренной перелом в ходе войны.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имя прославленного полководца, нашего земляка.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14912" y="5512864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5429" y="5691457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1FA9CAC4-259E-49C3-8DEF-66921B192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113373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был основан город-крепость Белгород и с какой целью?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4972049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5" y="5150643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11306816-4658-4406-AAEE-5CB1EF101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1524459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 армии, герой Советского Союза Николай Фёдорович Ватутин, который был родом из крохотной деревеньки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Чепухино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18 км от г. Валуйки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422294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6047C87-6CB0-4931-89E3-7FE910CA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2210825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1526" y="1771650"/>
            <a:ext cx="10715625" cy="27932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уроженцев Белгородской области удостоены звания Героя Советского Союза?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336380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514973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2E7AA44-C12A-48AC-9A62-C6B18C11D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4280162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2034630"/>
            <a:ext cx="10515600" cy="227488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207 уроженцев Белгородской области удостоены звания Герой Советского Союза, среди них командующий войсками 1-го Украинского фронта, генерал армии Николай Фёдорович Ватутин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0" y="5448419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828940F-B84D-4C23-9894-FA6EED57F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811665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663" y="1428750"/>
            <a:ext cx="10715625" cy="33647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была образована Белгородская область и что явилось причиной образования новых областей?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14912" y="5522118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5429" y="5700711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ADB9CAE-D5FB-4E0C-96D4-7CC562BBC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3840656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87" y="543741"/>
            <a:ext cx="10615613" cy="42148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Белгородская область была образована указом Президиума Верховного Совета СССР от 6 января 1954 года. В ее состав в момент образования вошли 23 района Курской области и 8 районов Воронежской области, а также 7 городов (Белгород, Старый Оскол, Новый Оскол, Валуйки, Шебекино, Грайворон и Короча), в том числе два города областного подчинения – Белгород и Старый Оскол. Образование Белгородской области было очередным шагом выработанной государственно- политическим руководством страны стратегии на разукрупнение ряда областей СССР. Всего в тот период было образовано 8 новых областей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15124" y="5805470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371D467-9D3B-4BC7-98FC-7FB10F299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7315277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663" y="557212"/>
            <a:ext cx="10740526" cy="464180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и какой награды была удостоена Белгородская область за мужество и стойкость, проявленные белгородцами при защите Родины в период Великой Отечественной войны и за достигнутые успехи в восстановлении и развитии народного хозяйства?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14912" y="5514975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5429" y="5693568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24A3DBE0-C585-4043-A06D-C19772897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5619942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2005" y="1321118"/>
            <a:ext cx="10567987" cy="317182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1967 году за мужество и стойкость, проявленные белгородцами при защите Родины в период Великой Отечественной войны и за достигнутые успехи в восстановлении и развитии народного хозяйства Белгородская область удостоена ордена Ленина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29" y="5509379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9DBF604-B764-4F90-87A6-FB5D1D3F2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259939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1526" y="1671638"/>
            <a:ext cx="10715625" cy="27360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награды был удостоен город Белгород 9 апреля 1980 года?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4972049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98293" y="5150642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A2146EB-D0D2-4F80-9E9E-2C59A38C1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5332505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574" y="1528763"/>
            <a:ext cx="10610850" cy="3057525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1980 году Белгород наградили орденом Отечественной войны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 за мужество и стойкость, проявленные трудящимися города в годы Великой Отечественной войны и за успехи, достигнутые в хозяйственном и культурном строительстве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0" y="5483254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C674DA-6648-4CB6-8213-ACFA7C7F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997575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663" y="1528763"/>
            <a:ext cx="10715625" cy="32646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город Белгород получил почётное звание «Город воинской славы» России?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4972049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5" y="5150643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1F52D16-ED36-4A44-8D49-C60B42B45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93705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5325" y="1437629"/>
            <a:ext cx="10777538" cy="39036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1593 году, по другим  данным – в 1596. Для защиты от татарских набегов Московское государство стало строить укреплённые линии-засечные черты или полосы, состоящие из городов-крепостей, рвов с валами, лесных засек, сторож, которые крупные отряды татарской конницы проходили с большим трудом, а мелкие не имели возможности преодолеть.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07694" y="5353346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B4DC50-03C3-4D61-9E89-205A45432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8789703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 первым в России 27 апреля 2007 года получил почетное звание «Город воинской славы»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457128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A235DB6-FD84-4D5D-B2D1-BD7BC54E9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045994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8185" y="1100137"/>
            <a:ext cx="10715625" cy="4236243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2011 году ещё один белгородский город был удостоен почётного звания «Город воинской славы».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этот город.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4" y="5336380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1" y="5514973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799723D-33B8-42F3-96DB-41C09EAB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5427714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2011 году город Старый Оскол был удостоен почётного звания «Город воинской славы»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404876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24559F-5BD6-41F2-8005-C09D50435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4040121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8660" y="785812"/>
            <a:ext cx="10715625" cy="4236243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Заповедник Белогорье один из самых старых заповедников России. Целью его создания была защита уникальных экосистем Среднерусской возвышенности. Славится он своим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старовозрастным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дубовым лесом, некоторым деревьям больше 300 лет. Многие представители охраняемой флоры числятся в Красной книге. Разнообразен и уникален животный мир заповедника. Одна из его достопримечательностей – усадьба на территории древнего женского монастыря, постройки которого прекрасно сохранились, и в их числе памятник из лабрадора – вулканического минерала.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какого года природный заповедник «Белогорье» начал своё существование?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14912" y="5514975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55429" y="5693568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269C67A-E16E-405F-A337-01835CC9C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3175445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8675" y="1185863"/>
            <a:ext cx="10562136" cy="339484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«Белогорье» начал свое существование в 1925 г. в качестве крохотного по территории, но важного по значению заповедника «Лес на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Ворскле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88374" y="5448419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6C533ED-1DA1-4C04-8C86-42537BF94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3663620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599" y="478629"/>
            <a:ext cx="4090851" cy="5857874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5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военный музей был открыт в 1987 году и сразу же стал самым посещаемым местом в Белгороде. </a:t>
            </a:r>
            <a:r>
              <a:rPr lang="ru-RU" sz="5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основной экспонат музея-диорамы «Курская битва. Белгородское направление».  </a:t>
            </a:r>
            <a:endParaRPr lang="ru-RU" sz="5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607841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786434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Student-8\Desktop\3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1" y="478629"/>
            <a:ext cx="7343774" cy="49506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EAA4D2A-C6CF-4C81-BCEE-8D225BBAD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42009365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3436" y="804454"/>
            <a:ext cx="10525125" cy="33575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его экспонат – огромное художественное полотно, демонстрирующее переломный момент в ходе Курской битвы в 1943 году – танковое сражение под Прохоровкой. Площадь холста – больше 1000 м</a:t>
            </a:r>
            <a:r>
              <a:rPr lang="ru-RU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его расписывали в течение двух лет, это самая крупная диорама в Европе. В других залах музея хранятся личные вещи, награды, оружие, документы участников легендарной битвы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29" y="5404876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F163ED4-8E0A-4921-A622-165F8911A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40702502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940" y="717948"/>
            <a:ext cx="10839444" cy="507205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Карьер Лебединский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самый крупный железорудный бассейн на планете. Находится возле города Губкин. Благодаря своим впечатляющим размерам, 6 км в длину, 3,5 км в ширину и 600 метров в глубину. В карьере расположены 4 ж/д станции и работают 36 специальных поездов, вывозящих горную массу. А там, где ж/д полотно не проложено, руду вывозят большими самосвалами. В среднем здесь добывают ежегодно 38 млн. тонн руды.</a:t>
            </a:r>
          </a:p>
          <a:p>
            <a:pPr marL="0" indent="0" algn="ctr">
              <a:buNone/>
            </a:pP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раз карьер Лебединский был занесён в книгу рекордов Гиннеса?</a:t>
            </a:r>
            <a:endParaRPr lang="ru-RU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94098" y="5790007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434615" y="5968600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F5B05459-8DD9-4BF8-9584-FABE75D06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5842045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Карьер два раза заносили в книгу рекордов Гиннеса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326499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EBE754A-E78F-41D3-A6F3-0E1C799B6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854268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768" y="557211"/>
            <a:ext cx="4929187" cy="5264945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Преображенский Кафедральный собор был возведенный в 1807-1813 годах. Проект храма выполнил архитектор из Харькова Евгений Васильев. Старинный и </a:t>
            </a:r>
            <a:r>
              <a:rPr lang="ru-RU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намоленный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храм выглядит невероятно величаво. Венчают здание 4 купола, рядом расположена двухъярусная колокольня. Даже во время гонений советской власти на религиозные сооружения, большевики не рискнули снести его. В 1991 году здание собора было возвращено епархии.</a:t>
            </a:r>
          </a:p>
          <a:p>
            <a:pPr marL="0" indent="0" algn="ctr">
              <a:buNone/>
            </a:pPr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было размещено в здании Преображенского собора с 1964 года по 1991 год?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757863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5" y="5936456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Student-8\Desktop\77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9271" y="557211"/>
            <a:ext cx="6435091" cy="48006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AD7A1DB-F657-468E-A0D9-2B4C4B487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489001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были основаны города-крепости Валуйки и Оскола?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4972049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5" y="5150643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9DDA17E1-DFD2-45D9-BD84-84B45B620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8592949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555659"/>
            <a:ext cx="10515600" cy="22748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его стенах размещался городской краеведческий музей, который открылся для посетителей 22 октября 1973 года. В 1991 году музей был переведен в новое здание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0" y="5518088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6FC189E-B26F-43D4-864A-1612AECF8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8553360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97633" y="335755"/>
            <a:ext cx="5512591" cy="564356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экскурсионной достопримечательностью Белгородского района является Дуб-долгожитель. По мнению лесоводов, он уже отметил свой 350-летний юбилей. Дуб считается одним из самых любимых деревьев в России. Он - долгожитель, а значит - свидетель прошлого. Произрастает это знаменито дерево в поселке с одноименным названием – Дубовое.</a:t>
            </a:r>
          </a:p>
          <a:p>
            <a:pPr marL="0" indent="0" algn="ctr">
              <a:buNone/>
            </a:pPr>
            <a:r>
              <a:rPr lang="ru-RU" sz="10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легенде, это могущественное дерево Белгородской земли растет со времен встречи Григория Ромодановского и Богдана Хмельницкого. Эти знаменитые полководцы решили посадить дерево в честь воссоединении России и Украины в 1654 году.</a:t>
            </a:r>
          </a:p>
          <a:p>
            <a:pPr marL="0" indent="0" algn="ctr">
              <a:buNone/>
            </a:pPr>
            <a:r>
              <a:rPr lang="ru-RU" sz="10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звания был удостоен Дуб-долгожитель в 2013 году?</a:t>
            </a:r>
            <a:endParaRPr lang="ru-RU" sz="10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6754411" y="5800723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sldjump"/>
          </p:cNvPr>
          <p:cNvSpPr txBox="1"/>
          <p:nvPr/>
        </p:nvSpPr>
        <p:spPr>
          <a:xfrm>
            <a:off x="7094928" y="5979316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Student-8\Desktop\88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958" y="460227"/>
            <a:ext cx="6585453" cy="49216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75375C1B-D6AE-47B6-9B83-9E6650F3B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58403495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знаменитое дерево в 2013 году было удостоено звания «Дерево – памятник природы»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1" y="5465836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0A97858-E4B4-4806-8A59-20B392F1B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27328913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F79CCFE-3EDB-48ED-9116-8A207F602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137" y="955878"/>
            <a:ext cx="10753725" cy="525638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Лучший на планете, край, где я живу,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уютен, светел – я его люблю!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Белгородский ветер – свежий как роса,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Чистые озёра, зелёные леса!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чернозёмном крае, на родной земле,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Горы меловые – в снежной красоте.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поля пшеничные, зелёные луга,</a:t>
            </a:r>
            <a:b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же ты прекрасна – Родина моя!</a:t>
            </a:r>
            <a:b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75A8DAF-CD87-400D-9C24-E021DA0A4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375106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7488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Постройка крепостей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Валуйку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(Валуйки) в 1593 (1599) году, и Оскола (Старого Оскола в 1593 (1596) положила начало созданию укреплений на территории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Белгородчины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Эти крепости перекрывали основные татарские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сакмы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6744" y="5255567"/>
            <a:ext cx="333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EDDC8F1-FE0F-4100-99D2-346F4437F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793251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737" y="228600"/>
            <a:ext cx="11787187" cy="4564856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Х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VII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века, во время правления первых царей из династии Романовых- Михаила Фёдоровича (1613-1645) и Алексея Михайловича (1645-1676), Российское государство стало восстанавливать своё могущество после тяжелых испытаний Смутного времени. На южных рубежах страны возобновилось крепостное строительство. В 1635-1646 годах была сооружена Белгородская засечная черта, которая протянулась на 800 км от Ахтырки на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Ворскле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Тамбова на реке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Цне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1658 году был образован Белгородский разряд-крупный приграничный военно-административный округ. Он просуществовал до 1709 года. Военная и административная власть в округе сосредотачивалась в руках воеводы Белгородского полка. Белгород был центром разряда, здесь располагалась разрядная приказная изба. В момент образования разряда в его состав было включено 17 городов. 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выдающегося русского полководца, с именем которого связаны первые десятилетия истории Белгородского разряда? 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07767" y="5372098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48284" y="5550691"/>
            <a:ext cx="1462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BE9B22A6-9C98-40B0-8BB1-65945658F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1528429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118" y="1914525"/>
            <a:ext cx="11815762" cy="49434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десятилетия истории Белгородского разряда неразрывно связано с именем выдающегося русского полководца, князя, боярина Григория Григорьевича Ромодановского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74630" y="5479443"/>
            <a:ext cx="34427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Вернуться к выбору тем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6FF07D8-D4BA-4183-AFA4-C7147A260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599331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" y="692943"/>
            <a:ext cx="11644313" cy="4650581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указу императрицы Екатерины 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1 марта 1727 года была образована обширная Белгородская губерния, которая просуществовала до 1779 года. Она занимала земли не только современной Белгородской области, но и территории нынешних Курской, Орловской, частично Брянской и Харьковской областей (в частности Чугуев). В 1730 году она обрела свой герб, на котором был изображен парящий в синем небе чёрный орёл и лежащий на зелёном поле золотой лев, который теперь является гербом Белгородской области.</a:t>
            </a:r>
          </a:p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назначен первым белгородским губернатором?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5024436" y="5522118"/>
            <a:ext cx="2143125" cy="7286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953" y="5700711"/>
            <a:ext cx="1462089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Узнать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886E25AF-1AF9-4794-969D-45265CF82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Клименко Галина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269009734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0941A018-FB9B-4401-A32C-7E04526866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103</TotalTime>
  <Words>2410</Words>
  <Application>Microsoft Office PowerPoint</Application>
  <PresentationFormat>Широкоэкранный</PresentationFormat>
  <Paragraphs>205</Paragraphs>
  <Slides>53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8" baseType="lpstr">
      <vt:lpstr>Arial</vt:lpstr>
      <vt:lpstr>Calibri</vt:lpstr>
      <vt:lpstr>Calibri Light</vt:lpstr>
      <vt:lpstr>Times New Roman</vt:lpstr>
      <vt:lpstr>Метрополия</vt:lpstr>
      <vt:lpstr>Викторина  по историческому краеведению Белгородской области «Горжусь тобой, мой Белгородский край»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User</cp:lastModifiedBy>
  <cp:revision>15</cp:revision>
  <dcterms:created xsi:type="dcterms:W3CDTF">2024-01-15T19:05:50Z</dcterms:created>
  <dcterms:modified xsi:type="dcterms:W3CDTF">2024-01-16T10:43:29Z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