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0" r:id="rId4"/>
    <p:sldId id="269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33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C0EA7-1C3C-453C-8B1B-3806528118E5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91ABC-6633-402C-BA41-AB1D9EF58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1ABC-6633-402C-BA41-AB1D9EF58B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1ABC-6633-402C-BA41-AB1D9EF58B7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1ABC-6633-402C-BA41-AB1D9EF58B7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1ABC-6633-402C-BA41-AB1D9EF58B7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03CD3-733B-4160-9BEA-EB21EE8E91B4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5D0AC-12EC-4228-9A74-1F90C5029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404665"/>
            <a:ext cx="8424936" cy="10081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</a:rPr>
              <a:t>Прокомментируйте  слова  Аристотеля</a:t>
            </a:r>
            <a:endParaRPr lang="ru-RU" sz="2800" b="1" dirty="0">
              <a:solidFill>
                <a:srgbClr val="800000"/>
              </a:solidFill>
              <a:latin typeface="Bookman Old Style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4896544" cy="4896544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3600" b="1" i="1" dirty="0" smtClean="0">
                <a:solidFill>
                  <a:srgbClr val="990033"/>
                </a:solidFill>
                <a:latin typeface="Bookman Old Style" pitchFamily="18" charset="0"/>
              </a:rPr>
              <a:t>Когда забывают войну, начинается новая.</a:t>
            </a:r>
            <a:br>
              <a:rPr lang="ru-RU" sz="3600" b="1" i="1" dirty="0" smtClean="0">
                <a:solidFill>
                  <a:srgbClr val="990033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990033"/>
                </a:solidFill>
                <a:latin typeface="Bookman Old Style" pitchFamily="18" charset="0"/>
              </a:rPr>
              <a:t> Память - главный враг войны.</a:t>
            </a:r>
            <a: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  <a:t>                </a:t>
            </a:r>
            <a:r>
              <a:rPr lang="ru-RU" sz="2400" b="1" i="1" dirty="0" smtClean="0">
                <a:solidFill>
                  <a:srgbClr val="990033"/>
                </a:solidFill>
                <a:latin typeface="Bookman Old Style" pitchFamily="18" charset="0"/>
              </a:rPr>
              <a:t>Аристотель</a:t>
            </a:r>
            <a:endParaRPr lang="ru-RU" sz="2400" dirty="0">
              <a:solidFill>
                <a:srgbClr val="990033"/>
              </a:solidFill>
            </a:endParaRPr>
          </a:p>
        </p:txBody>
      </p:sp>
      <p:pic>
        <p:nvPicPr>
          <p:cNvPr id="5" name="Рисунок 4" descr="http://rebenokperm.ru/caches/image/55a4b1bbd04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268760"/>
            <a:ext cx="3744416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920880" cy="553062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6000" b="1" dirty="0" smtClean="0">
                <a:solidFill>
                  <a:srgbClr val="800000"/>
                </a:solidFill>
                <a:latin typeface="Bookman Old Style" pitchFamily="18" charset="0"/>
              </a:rPr>
              <a:t>ПРИГЛАШАЕМ </a:t>
            </a:r>
            <a:r>
              <a:rPr lang="ru-RU" sz="4000" b="1" dirty="0" smtClean="0">
                <a:solidFill>
                  <a:srgbClr val="800000"/>
                </a:solidFill>
                <a:latin typeface="Bookman Old Style" pitchFamily="18" charset="0"/>
              </a:rPr>
              <a:t/>
            </a:r>
            <a:br>
              <a:rPr lang="ru-RU" sz="4000" b="1" dirty="0" smtClean="0">
                <a:solidFill>
                  <a:srgbClr val="800000"/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rgbClr val="660033"/>
                </a:solidFill>
                <a:latin typeface="Bookman Old Style" pitchFamily="18" charset="0"/>
              </a:rPr>
              <a:t>в  ПРОЕКТ </a:t>
            </a:r>
            <a:r>
              <a:rPr lang="ru-RU" sz="4000" b="1" dirty="0" smtClean="0">
                <a:solidFill>
                  <a:srgbClr val="800000"/>
                </a:solidFill>
                <a:latin typeface="Bookman Old Style" pitchFamily="18" charset="0"/>
              </a:rPr>
              <a:t/>
            </a:r>
            <a:br>
              <a:rPr lang="ru-RU" sz="4000" b="1" dirty="0" smtClean="0">
                <a:solidFill>
                  <a:srgbClr val="800000"/>
                </a:solidFill>
                <a:latin typeface="Bookman Old Style" pitchFamily="18" charset="0"/>
              </a:rPr>
            </a:br>
            <a:r>
              <a:rPr lang="ru-RU" sz="4200" b="1" i="1" dirty="0" smtClean="0">
                <a:solidFill>
                  <a:srgbClr val="C00000"/>
                </a:solidFill>
                <a:latin typeface="Bookman Old Style" pitchFamily="18" charset="0"/>
              </a:rPr>
              <a:t>«По  НИМ звонит колокол!?»</a:t>
            </a:r>
            <a:r>
              <a:rPr lang="ru-RU" sz="4000" b="1" i="1" dirty="0" smtClean="0">
                <a:solidFill>
                  <a:srgbClr val="800000"/>
                </a:solidFill>
                <a:latin typeface="Bookman Old Style" pitchFamily="18" charset="0"/>
              </a:rPr>
              <a:t/>
            </a:r>
            <a:br>
              <a:rPr lang="ru-RU" sz="4000" b="1" i="1" dirty="0" smtClean="0">
                <a:solidFill>
                  <a:srgbClr val="80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solidFill>
                  <a:srgbClr val="800000"/>
                </a:solidFill>
                <a:latin typeface="Bookman Old Style" pitchFamily="18" charset="0"/>
              </a:rPr>
              <a:t>                        </a:t>
            </a:r>
            <a:r>
              <a:rPr lang="ru-RU" sz="2700" b="1" dirty="0" smtClean="0">
                <a:solidFill>
                  <a:srgbClr val="800000"/>
                </a:solidFill>
                <a:latin typeface="Bookman Old Style" pitchFamily="18" charset="0"/>
              </a:rPr>
              <a:t>Руководители проекта: </a:t>
            </a:r>
            <a: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  <a:t/>
            </a:r>
            <a:b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  <a:t>                           	         </a:t>
            </a:r>
            <a:r>
              <a:rPr lang="ru-RU" sz="2000" b="1" i="1" dirty="0" smtClean="0">
                <a:solidFill>
                  <a:srgbClr val="800000"/>
                </a:solidFill>
                <a:latin typeface="Bookman Old Style" pitchFamily="18" charset="0"/>
              </a:rPr>
              <a:t>Горчакова Ирина Владимировна</a:t>
            </a:r>
            <a: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  <a:t>,</a:t>
            </a:r>
            <a:b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  <a:t>                                  учитель русского языка и литературы;</a:t>
            </a:r>
            <a:b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  <a:t>                                                   </a:t>
            </a:r>
            <a:r>
              <a:rPr lang="ru-RU" sz="2000" b="1" i="1" dirty="0" err="1" smtClean="0">
                <a:solidFill>
                  <a:srgbClr val="800000"/>
                </a:solidFill>
                <a:latin typeface="Bookman Old Style" pitchFamily="18" charset="0"/>
              </a:rPr>
              <a:t>Бобрицкая</a:t>
            </a:r>
            <a:r>
              <a:rPr lang="ru-RU" sz="2000" b="1" i="1" dirty="0" smtClean="0">
                <a:solidFill>
                  <a:srgbClr val="800000"/>
                </a:solidFill>
                <a:latin typeface="Bookman Old Style" pitchFamily="18" charset="0"/>
              </a:rPr>
              <a:t> Елена Ивановна,</a:t>
            </a:r>
            <a: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  <a:t/>
            </a:r>
            <a:b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800000"/>
                </a:solidFill>
                <a:latin typeface="Bookman Old Style" pitchFamily="18" charset="0"/>
              </a:rPr>
              <a:t>                                                       учитель немецкого языка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16024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ПРЕДЛАГАЕМ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ПОРАБОТАТЬ В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ГРУППАХ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2276872"/>
            <a:ext cx="2376264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ИСТОРИКИ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4509120"/>
            <a:ext cx="2664296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  <a:t>БИБЛИОГРАФЫ</a:t>
            </a:r>
            <a:endParaRPr lang="ru-RU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5589240"/>
            <a:ext cx="2592288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СОЦИОЛОГИ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152" y="4509120"/>
            <a:ext cx="2952328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  <a:t>КОРРЕСПОНДЕНТЫ</a:t>
            </a:r>
            <a:endParaRPr lang="ru-RU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2348880"/>
            <a:ext cx="2520280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РЕЖИССЁРЫ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75856" y="2636912"/>
            <a:ext cx="2664296" cy="223224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</a:rPr>
              <a:t>ПРОЕКТ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«По НИМ звонит колокол!?»</a:t>
            </a:r>
            <a:endParaRPr lang="ru-RU" sz="28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cxnSp>
        <p:nvCxnSpPr>
          <p:cNvPr id="14" name="Прямая со стрелкой 13"/>
          <p:cNvCxnSpPr>
            <a:endCxn id="3" idx="3"/>
          </p:cNvCxnSpPr>
          <p:nvPr/>
        </p:nvCxnSpPr>
        <p:spPr>
          <a:xfrm flipH="1" flipV="1">
            <a:off x="2699792" y="2734072"/>
            <a:ext cx="576064" cy="5509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2" idx="1"/>
          </p:cNvCxnSpPr>
          <p:nvPr/>
        </p:nvCxnSpPr>
        <p:spPr>
          <a:xfrm flipH="1">
            <a:off x="2195736" y="3753036"/>
            <a:ext cx="1080120" cy="7560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940152" y="2780928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2" idx="3"/>
          </p:cNvCxnSpPr>
          <p:nvPr/>
        </p:nvCxnSpPr>
        <p:spPr>
          <a:xfrm>
            <a:off x="5940152" y="3753036"/>
            <a:ext cx="1224136" cy="7560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2" idx="2"/>
            <a:endCxn id="9" idx="0"/>
          </p:cNvCxnSpPr>
          <p:nvPr/>
        </p:nvCxnSpPr>
        <p:spPr>
          <a:xfrm>
            <a:off x="4608004" y="4869160"/>
            <a:ext cx="36004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220072" y="332656"/>
            <a:ext cx="3168352" cy="187220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  <a:t>ИСТОРИКИ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dirty="0" smtClean="0">
                <a:solidFill>
                  <a:srgbClr val="800000"/>
                </a:solidFill>
                <a:latin typeface="+mj-lt"/>
              </a:rPr>
              <a:t>Изучают историю Освенцима. Создают презентацию.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348880"/>
            <a:ext cx="3816424" cy="201622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b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  <a:t>РЕЖИССЁРЫ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sz="1600" dirty="0" smtClean="0">
                <a:solidFill>
                  <a:srgbClr val="800000"/>
                </a:solidFill>
              </a:rPr>
              <a:t>Находят фотографии  на тему Освенцима.</a:t>
            </a:r>
          </a:p>
          <a:p>
            <a:pPr algn="ctr"/>
            <a:r>
              <a:rPr lang="ru-RU" sz="1600" dirty="0" smtClean="0">
                <a:solidFill>
                  <a:srgbClr val="800000"/>
                </a:solidFill>
              </a:rPr>
              <a:t>Подбирают соответствующее музыкальное сопровождение.</a:t>
            </a:r>
          </a:p>
          <a:p>
            <a:pPr algn="ctr"/>
            <a:r>
              <a:rPr lang="ru-RU" sz="1600" dirty="0" smtClean="0">
                <a:solidFill>
                  <a:srgbClr val="800000"/>
                </a:solidFill>
              </a:rPr>
              <a:t>Создают видеофильм. 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4797152"/>
            <a:ext cx="3600400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  <a:t>КОРРЕСПОНДЕНТЫ</a:t>
            </a:r>
          </a:p>
          <a:p>
            <a:pPr algn="ctr"/>
            <a:r>
              <a:rPr lang="ru-RU" dirty="0" smtClean="0">
                <a:solidFill>
                  <a:srgbClr val="800000"/>
                </a:solidFill>
              </a:rPr>
              <a:t>Пишут письма на немецком  языке (с переводом) своим сверстникам в Германию; пишут письмо  сверстникам в Польшу. 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6056" y="4509120"/>
            <a:ext cx="3384376" cy="201622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  <a:t>СОЦИОЛОГИ</a:t>
            </a:r>
          </a:p>
          <a:p>
            <a:pPr algn="ctr"/>
            <a:r>
              <a:rPr lang="ru-RU" sz="1600" dirty="0" smtClean="0">
                <a:solidFill>
                  <a:srgbClr val="800000"/>
                </a:solidFill>
              </a:rPr>
              <a:t>Составляют  опросный лист..</a:t>
            </a:r>
          </a:p>
          <a:p>
            <a:pPr algn="ctr"/>
            <a:r>
              <a:rPr lang="ru-RU" sz="1600" dirty="0" smtClean="0">
                <a:solidFill>
                  <a:srgbClr val="800000"/>
                </a:solidFill>
              </a:rPr>
              <a:t>Проводят  социологический опрос среди учащихся, учителей и родителей. Анализируют результаты опроса. Оформляют отчёт-презентацию.</a:t>
            </a:r>
            <a:endParaRPr lang="ru-RU" sz="1600" dirty="0">
              <a:solidFill>
                <a:srgbClr val="8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6016" y="2348880"/>
            <a:ext cx="3672408" cy="201622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990033"/>
                </a:solidFill>
                <a:latin typeface="Bookman Old Style" pitchFamily="18" charset="0"/>
              </a:rPr>
              <a:t>БИБЛИОГРАФЫ</a:t>
            </a:r>
          </a:p>
          <a:p>
            <a:pPr algn="ctr"/>
            <a:r>
              <a:rPr lang="ru-RU" sz="1600" dirty="0" smtClean="0">
                <a:solidFill>
                  <a:srgbClr val="800000"/>
                </a:solidFill>
              </a:rPr>
              <a:t>Создают подборку художественных произведений об Освенциме, о концентрационных лагерях.</a:t>
            </a:r>
          </a:p>
          <a:p>
            <a:pPr algn="ctr"/>
            <a:r>
              <a:rPr lang="ru-RU" sz="1600" dirty="0" smtClean="0">
                <a:solidFill>
                  <a:srgbClr val="800000"/>
                </a:solidFill>
              </a:rPr>
              <a:t>Оформляют аннотации.</a:t>
            </a:r>
          </a:p>
          <a:p>
            <a:pPr algn="ctr"/>
            <a:r>
              <a:rPr lang="ru-RU" sz="1600" dirty="0" smtClean="0">
                <a:solidFill>
                  <a:srgbClr val="800000"/>
                </a:solidFill>
              </a:rPr>
              <a:t>Создают отчёт-презентацию.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332656"/>
            <a:ext cx="3456384" cy="187220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660033"/>
                </a:solidFill>
                <a:latin typeface="Bookman Old Style" pitchFamily="18" charset="0"/>
              </a:rPr>
              <a:t>ВЫБИРАЙ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660033"/>
                </a:solidFill>
                <a:latin typeface="Bookman Old Style" pitchFamily="18" charset="0"/>
              </a:rPr>
              <a:t>ГРУППУ!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1450504" cy="6250706"/>
          </a:xfrm>
        </p:spPr>
        <p:txBody>
          <a:bodyPr vert="vert270">
            <a:normAutofit/>
          </a:bodyPr>
          <a:lstStyle/>
          <a:p>
            <a:r>
              <a:rPr lang="ru-RU" sz="4900" b="1" dirty="0" smtClean="0">
                <a:solidFill>
                  <a:srgbClr val="800000"/>
                </a:solidFill>
                <a:latin typeface="Bookman Old Style" pitchFamily="18" charset="0"/>
              </a:rPr>
              <a:t>ПРОДУКТ</a:t>
            </a:r>
            <a:r>
              <a:rPr lang="ru-RU" sz="3200" b="1" dirty="0" smtClean="0">
                <a:solidFill>
                  <a:srgbClr val="800000"/>
                </a:solidFill>
                <a:latin typeface="Bookman Old Style" pitchFamily="18" charset="0"/>
              </a:rPr>
              <a:t> ДЕЯТЕЛЬНОСТИ ГРУПП</a:t>
            </a:r>
            <a:endParaRPr lang="ru-RU" sz="3200" b="1" dirty="0">
              <a:solidFill>
                <a:srgbClr val="800000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9792" y="188640"/>
            <a:ext cx="6048672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Группа  «ИСТОРИКИ»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Презентация </a:t>
            </a:r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</a:rPr>
              <a:t>«Освенцим – лагерь смерти».</a:t>
            </a:r>
            <a:endParaRPr lang="ru-RU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99792" y="1484784"/>
            <a:ext cx="6048672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0066"/>
                </a:solidFill>
                <a:latin typeface="Bookman Old Style" pitchFamily="18" charset="0"/>
              </a:rPr>
              <a:t>Группа  «РЕЖИССЁРЫ»</a:t>
            </a:r>
          </a:p>
          <a:p>
            <a:pPr algn="ctr"/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Фильм </a:t>
            </a:r>
            <a:r>
              <a:rPr lang="ru-RU" i="1" dirty="0" smtClean="0">
                <a:solidFill>
                  <a:srgbClr val="660066"/>
                </a:solidFill>
                <a:latin typeface="Bookman Old Style" pitchFamily="18" charset="0"/>
              </a:rPr>
              <a:t>«Внимая ужасам Освенцима…»</a:t>
            </a:r>
            <a:endParaRPr lang="ru-RU" i="1" dirty="0">
              <a:solidFill>
                <a:srgbClr val="660066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71800" y="2780928"/>
            <a:ext cx="6048672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0033"/>
                </a:solidFill>
                <a:latin typeface="Bookman Old Style" pitchFamily="18" charset="0"/>
              </a:rPr>
              <a:t>Группа  «КОРРЕСПОНДЕНТЫ»</a:t>
            </a:r>
          </a:p>
          <a:p>
            <a:pPr algn="ctr"/>
            <a:r>
              <a:rPr lang="ru-RU" b="1" dirty="0" smtClean="0">
                <a:solidFill>
                  <a:srgbClr val="660033"/>
                </a:solidFill>
                <a:latin typeface="Bookman Old Style" pitchFamily="18" charset="0"/>
              </a:rPr>
              <a:t>Письма </a:t>
            </a:r>
            <a:r>
              <a:rPr lang="ru-RU" dirty="0" smtClean="0">
                <a:solidFill>
                  <a:srgbClr val="660033"/>
                </a:solidFill>
                <a:latin typeface="Bookman Old Style" pitchFamily="18" charset="0"/>
              </a:rPr>
              <a:t>сверстникам в Германию (на немецком языке с переводом)  и Польшу.</a:t>
            </a:r>
            <a:endParaRPr lang="ru-RU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71800" y="4077072"/>
            <a:ext cx="6048672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Bookman Old Style" pitchFamily="18" charset="0"/>
              </a:rPr>
              <a:t>Группа  «БИБЛИОГРАФЫ»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Презентация </a:t>
            </a: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i="1" dirty="0" smtClean="0">
                <a:solidFill>
                  <a:srgbClr val="000066"/>
                </a:solidFill>
                <a:latin typeface="Bookman Old Style" pitchFamily="18" charset="0"/>
              </a:rPr>
              <a:t>«Ад</a:t>
            </a:r>
            <a:r>
              <a:rPr lang="ru-RU" i="1" smtClean="0">
                <a:solidFill>
                  <a:srgbClr val="000066"/>
                </a:solidFill>
                <a:latin typeface="Bookman Old Style" pitchFamily="18" charset="0"/>
              </a:rPr>
              <a:t>,  увековеченный  в </a:t>
            </a:r>
            <a:r>
              <a:rPr lang="ru-RU" i="1" dirty="0" smtClean="0">
                <a:solidFill>
                  <a:srgbClr val="000066"/>
                </a:solidFill>
                <a:latin typeface="Bookman Old Style" pitchFamily="18" charset="0"/>
              </a:rPr>
              <a:t>слове».</a:t>
            </a:r>
            <a:endParaRPr lang="ru-RU" i="1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71800" y="5517232"/>
            <a:ext cx="6048672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  <a:latin typeface="Bookman Old Style" pitchFamily="18" charset="0"/>
              </a:rPr>
              <a:t>Группа  «СОЦИОЛОГИ»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Bookman Old Style" pitchFamily="18" charset="0"/>
              </a:rPr>
              <a:t>Диаграммы </a:t>
            </a:r>
            <a:r>
              <a:rPr lang="ru-RU" dirty="0" smtClean="0">
                <a:solidFill>
                  <a:srgbClr val="800000"/>
                </a:solidFill>
                <a:latin typeface="Bookman Old Style" pitchFamily="18" charset="0"/>
              </a:rPr>
              <a:t>результатов  социологического опроса  в  формате  презентации.</a:t>
            </a:r>
            <a:endParaRPr lang="ru-RU" dirty="0">
              <a:solidFill>
                <a:srgbClr val="800000"/>
              </a:solidFill>
              <a:latin typeface="Bookman Old Style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763688" y="3212976"/>
            <a:ext cx="1008112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763688" y="836712"/>
            <a:ext cx="936104" cy="22322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763688" y="2132856"/>
            <a:ext cx="936104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1"/>
          </p:cNvCxnSpPr>
          <p:nvPr/>
        </p:nvCxnSpPr>
        <p:spPr>
          <a:xfrm>
            <a:off x="1763688" y="3212976"/>
            <a:ext cx="1008112" cy="28443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835696" y="321297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920880" cy="46085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800000"/>
                </a:solidFill>
                <a:latin typeface="Bookman Old Style" pitchFamily="18" charset="0"/>
              </a:rPr>
              <a:t>ИТОГИ  подведём </a:t>
            </a:r>
            <a:br>
              <a:rPr lang="ru-RU" b="1" dirty="0" smtClean="0">
                <a:solidFill>
                  <a:srgbClr val="80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800000"/>
                </a:solidFill>
                <a:latin typeface="Bookman Old Style" pitchFamily="18" charset="0"/>
              </a:rPr>
              <a:t>на  конференции </a:t>
            </a:r>
            <a:r>
              <a:rPr lang="ru-RU" sz="4800" b="1" i="1" dirty="0" smtClean="0">
                <a:solidFill>
                  <a:srgbClr val="800000"/>
                </a:solidFill>
                <a:latin typeface="Bookman Old Style" pitchFamily="18" charset="0"/>
              </a:rPr>
              <a:t>«ОСВЕНЦИМ: </a:t>
            </a:r>
            <a:br>
              <a:rPr lang="ru-RU" sz="4800" b="1" i="1" dirty="0" smtClean="0">
                <a:solidFill>
                  <a:srgbClr val="800000"/>
                </a:solidFill>
                <a:latin typeface="Bookman Old Style" pitchFamily="18" charset="0"/>
              </a:rPr>
            </a:br>
            <a:r>
              <a:rPr lang="ru-RU" sz="4800" b="1" i="1" dirty="0" smtClean="0">
                <a:solidFill>
                  <a:srgbClr val="800000"/>
                </a:solidFill>
                <a:latin typeface="Bookman Old Style" pitchFamily="18" charset="0"/>
              </a:rPr>
              <a:t>уроки истории»</a:t>
            </a:r>
            <a:endParaRPr lang="ru-RU" sz="4800" b="1" i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34563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6000" b="1" dirty="0" smtClean="0">
                <a:solidFill>
                  <a:srgbClr val="660033"/>
                </a:solidFill>
                <a:latin typeface="Bookman Old Style" pitchFamily="18" charset="0"/>
              </a:rPr>
              <a:t>Желаем </a:t>
            </a:r>
            <a:br>
              <a:rPr lang="ru-RU" sz="6000" b="1" dirty="0" smtClean="0">
                <a:solidFill>
                  <a:srgbClr val="660033"/>
                </a:solidFill>
                <a:latin typeface="Bookman Old Style" pitchFamily="18" charset="0"/>
              </a:rPr>
            </a:br>
            <a:r>
              <a:rPr lang="ru-RU" sz="6000" b="1" dirty="0" smtClean="0">
                <a:solidFill>
                  <a:srgbClr val="660033"/>
                </a:solidFill>
                <a:latin typeface="Bookman Old Style" pitchFamily="18" charset="0"/>
              </a:rPr>
              <a:t>успехов в проекте! </a:t>
            </a:r>
            <a:endParaRPr lang="ru-RU" sz="600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3" name="Рисунок 2" descr="http://900igr.net/datas/psikhologija/Tolerantnost-v-literature/0004-004-Osoznanie-togo-chto-vse-ljudi-raznye.jpg"/>
          <p:cNvPicPr/>
          <p:nvPr/>
        </p:nvPicPr>
        <p:blipFill>
          <a:blip r:embed="rId4" cstate="print"/>
          <a:srcRect l="7668" t="21266" r="50200" b="14405"/>
          <a:stretch>
            <a:fillRect/>
          </a:stretch>
        </p:blipFill>
        <p:spPr bwMode="auto">
          <a:xfrm>
            <a:off x="2339752" y="3284984"/>
            <a:ext cx="44644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416824" cy="53146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</a:rPr>
              <a:t>27 января 1945 года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Знакома ли вам эта дата?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(Ответы учащихся)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7200800" cy="603468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Е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жегодно 27 января отмечается  Международный день памяти жертв Холокоста.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Bookman Old Style" pitchFamily="18" charset="0"/>
              </a:rPr>
              <a:t>27 января 1945 года советскими войсками был освобождён нацистский концлагерь смерти в Освенциме.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416824" cy="531460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ЗАДУМЫВАЛСЯ  ли ты когда-нибудь над тем, насколько знакома тема концлагерей в целом (и в частности  - Освенцима)  современному молодому поколению?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416824" cy="531460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Как ты  ДУМАЕШЬ, концлагеря – это явление только страшного исторического прошлого? Или история может повториться?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7416824" cy="495456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Как ты ДУМАЕШЬ, стоит ли затрагивать и исследовать тему концлагерей в целом (и в частности – Освенцима)?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416824" cy="53146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ЗНАЕШЬ  ли ты, как в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художественных произведениях отражена тема Освенцима?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7416824" cy="495456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Как ты ДУМАЕШЬ, способно ли современное поколение сопереживать страданиям людей, оказавшимся более 70-ти лет назад в концлагерях? 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340768"/>
            <a:ext cx="7416824" cy="524259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ХОЧЕШЬ  ли ты найти ответ на главный вопрос: 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800000"/>
                </a:solidFill>
                <a:latin typeface="Bookman Old Style" pitchFamily="18" charset="0"/>
              </a:rPr>
              <a:t>«В состоянии ли человечество  учиться на </a:t>
            </a:r>
            <a:r>
              <a:rPr lang="ru-RU" b="1" i="1" dirty="0" smtClean="0">
                <a:solidFill>
                  <a:srgbClr val="800000"/>
                </a:solidFill>
                <a:latin typeface="Bookman Old Style" pitchFamily="18" charset="0"/>
              </a:rPr>
              <a:t> </a:t>
            </a:r>
            <a:r>
              <a:rPr lang="ru-RU" b="1" i="1" dirty="0" smtClean="0">
                <a:solidFill>
                  <a:srgbClr val="800000"/>
                </a:solidFill>
                <a:latin typeface="Bookman Old Style" pitchFamily="18" charset="0"/>
              </a:rPr>
              <a:t>собственных ошибках?»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297</Words>
  <Application>Microsoft Office PowerPoint</Application>
  <PresentationFormat>Экран (4:3)</PresentationFormat>
  <Paragraphs>56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Прокомментируйте  слова  Аристотеля</vt:lpstr>
      <vt:lpstr>27 января 1945 года Знакома ли вам эта дата? (Ответы учащихся) </vt:lpstr>
      <vt:lpstr> Ежегодно 27 января отмечается  Международный день памяти жертв Холокоста.  27 января 1945 года советскими войсками был освобождён нацистский концлагерь смерти в Освенциме. </vt:lpstr>
      <vt:lpstr>ЗАДУМЫВАЛСЯ  ли ты когда-нибудь над тем, насколько знакома тема концлагерей в целом (и в частности  - Освенцима)  современному молодому поколению? </vt:lpstr>
      <vt:lpstr>Как ты  ДУМАЕШЬ, концлагеря – это явление только страшного исторического прошлого? Или история может повториться?  </vt:lpstr>
      <vt:lpstr>Как ты ДУМАЕШЬ, стоит ли затрагивать и исследовать тему концлагерей в целом (и в частности – Освенцима)?  </vt:lpstr>
      <vt:lpstr>ЗНАЕШЬ  ли ты, как в художественных произведениях отражена тема Освенцима?  </vt:lpstr>
      <vt:lpstr>Как ты ДУМАЕШЬ, способно ли современное поколение сопереживать страданиям людей, оказавшимся более 70-ти лет назад в концлагерях?   </vt:lpstr>
      <vt:lpstr> ХОЧЕШЬ  ли ты найти ответ на главный вопрос:  «В состоянии ли человечество  учиться на  собственных ошибках?»  </vt:lpstr>
      <vt:lpstr>ПРИГЛАШАЕМ  в  ПРОЕКТ  «По  НИМ звонит колокол!?»                         Руководители проекта:                                       Горчакова Ирина Владимировна,                                   учитель русского языка и литературы;                                                    Бобрицкая Елена Ивановна,                                                        учитель немецкого языка  </vt:lpstr>
      <vt:lpstr>ПРЕДЛАГАЕМ   ПОРАБОТАТЬ В ГРУППАХ</vt:lpstr>
      <vt:lpstr>Слайд 12</vt:lpstr>
      <vt:lpstr>ПРОДУКТ ДЕЯТЕЛЬНОСТИ ГРУПП</vt:lpstr>
      <vt:lpstr>ИТОГИ  подведём  на  конференции «ОСВЕНЦИМ:  уроки истории»</vt:lpstr>
      <vt:lpstr>Желаем  успехов в проекте!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Когда забывают войну, начинается новая.  Память - главный враг войны.                 Аристотель</dc:title>
  <dc:creator>AdMiN</dc:creator>
  <cp:lastModifiedBy>AdMiN</cp:lastModifiedBy>
  <cp:revision>13</cp:revision>
  <dcterms:created xsi:type="dcterms:W3CDTF">2016-03-13T14:35:30Z</dcterms:created>
  <dcterms:modified xsi:type="dcterms:W3CDTF">2016-03-26T14:56:46Z</dcterms:modified>
</cp:coreProperties>
</file>