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4" r:id="rId17"/>
    <p:sldId id="273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60"/>
  </p:normalViewPr>
  <p:slideViewPr>
    <p:cSldViewPr>
      <p:cViewPr varScale="1">
        <p:scale>
          <a:sx n="66" d="100"/>
          <a:sy n="66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5081-596C-4EED-B82C-0349C9EA6FFB}" type="datetimeFigureOut">
              <a:rPr lang="ru-RU" smtClean="0"/>
              <a:pPr/>
              <a:t>30.06.2019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2A37-8D26-48D0-84A5-083AC9D73C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5081-596C-4EED-B82C-0349C9EA6FFB}" type="datetimeFigureOut">
              <a:rPr lang="ru-RU" smtClean="0"/>
              <a:pPr/>
              <a:t>30.06.2019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2A37-8D26-48D0-84A5-083AC9D73C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5081-596C-4EED-B82C-0349C9EA6FFB}" type="datetimeFigureOut">
              <a:rPr lang="ru-RU" smtClean="0"/>
              <a:pPr/>
              <a:t>30.06.2019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2A37-8D26-48D0-84A5-083AC9D73C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5081-596C-4EED-B82C-0349C9EA6FFB}" type="datetimeFigureOut">
              <a:rPr lang="ru-RU" smtClean="0"/>
              <a:pPr/>
              <a:t>30.06.2019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2A37-8D26-48D0-84A5-083AC9D73C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5081-596C-4EED-B82C-0349C9EA6FFB}" type="datetimeFigureOut">
              <a:rPr lang="ru-RU" smtClean="0"/>
              <a:pPr/>
              <a:t>30.06.2019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2A37-8D26-48D0-84A5-083AC9D73C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5081-596C-4EED-B82C-0349C9EA6FFB}" type="datetimeFigureOut">
              <a:rPr lang="ru-RU" smtClean="0"/>
              <a:pPr/>
              <a:t>30.06.2019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2A37-8D26-48D0-84A5-083AC9D73C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5081-596C-4EED-B82C-0349C9EA6FFB}" type="datetimeFigureOut">
              <a:rPr lang="ru-RU" smtClean="0"/>
              <a:pPr/>
              <a:t>30.06.2019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2A37-8D26-48D0-84A5-083AC9D73C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5081-596C-4EED-B82C-0349C9EA6FFB}" type="datetimeFigureOut">
              <a:rPr lang="ru-RU" smtClean="0"/>
              <a:pPr/>
              <a:t>30.06.2019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2A37-8D26-48D0-84A5-083AC9D73C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5081-596C-4EED-B82C-0349C9EA6FFB}" type="datetimeFigureOut">
              <a:rPr lang="ru-RU" smtClean="0"/>
              <a:pPr/>
              <a:t>30.06.2019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2A37-8D26-48D0-84A5-083AC9D73C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5081-596C-4EED-B82C-0349C9EA6FFB}" type="datetimeFigureOut">
              <a:rPr lang="ru-RU" smtClean="0"/>
              <a:pPr/>
              <a:t>30.06.2019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2A37-8D26-48D0-84A5-083AC9D73C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5081-596C-4EED-B82C-0349C9EA6FFB}" type="datetimeFigureOut">
              <a:rPr lang="ru-RU" smtClean="0"/>
              <a:pPr/>
              <a:t>30.06.2019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2A37-8D26-48D0-84A5-083AC9D73C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85081-596C-4EED-B82C-0349C9EA6FFB}" type="datetimeFigureOut">
              <a:rPr lang="ru-RU" smtClean="0"/>
              <a:pPr/>
              <a:t>30.06.2019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A2A37-8D26-48D0-84A5-083AC9D73C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7.jpeg"/><Relationship Id="rId4" Type="http://schemas.openxmlformats.org/officeDocument/2006/relationships/image" Target="../media/image8.jpeg"/><Relationship Id="rId9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116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18722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Презентация для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дошкольников</a:t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«</a:t>
            </a:r>
            <a:r>
              <a:rPr lang="ru-RU" sz="4900" b="1" dirty="0" smtClean="0">
                <a:solidFill>
                  <a:srgbClr val="C00000"/>
                </a:solidFill>
                <a:latin typeface="Monotype Corsiva" pitchFamily="66" charset="0"/>
              </a:rPr>
              <a:t>Рязанская </a:t>
            </a:r>
            <a:r>
              <a:rPr lang="ru-RU" sz="4900" b="1" dirty="0" smtClean="0">
                <a:solidFill>
                  <a:srgbClr val="C00000"/>
                </a:solidFill>
                <a:latin typeface="Monotype Corsiva" pitchFamily="66" charset="0"/>
              </a:rPr>
              <a:t>народная </a:t>
            </a:r>
            <a:r>
              <a:rPr lang="ru-RU" sz="4900" b="1" dirty="0" smtClean="0">
                <a:solidFill>
                  <a:srgbClr val="C00000"/>
                </a:solidFill>
                <a:latin typeface="Monotype Corsiva" pitchFamily="66" charset="0"/>
              </a:rPr>
              <a:t>игрушка»</a:t>
            </a:r>
            <a:r>
              <a:rPr lang="ru-RU" sz="49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49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endParaRPr lang="ru-RU" sz="49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013176"/>
            <a:ext cx="8424936" cy="1440160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Разработана воспитателем ВКК  </a:t>
            </a:r>
          </a:p>
          <a:p>
            <a:pPr algn="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Щелкуновой М.Ю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г.Рязань,2019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http://ryazantourism.ru/uploads/images/mk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132856"/>
            <a:ext cx="475252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307" y="0"/>
            <a:ext cx="9214307" cy="702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4048" y="1600200"/>
            <a:ext cx="3888432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r>
              <a:rPr lang="ru-RU" i="1" dirty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     Игрушки </a:t>
            </a:r>
            <a:r>
              <a:rPr lang="ru-RU" i="1" dirty="0">
                <a:solidFill>
                  <a:srgbClr val="002060"/>
                </a:solidFill>
              </a:rPr>
              <a:t>традиционно заливались зелёной глазурью, чтобы еще больше подчеркнуть выразительность форм.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5" descr="http://ic.pics.livejournal.com/ludmila_belykh/32431448/1389311/1389311_original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413995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ttp://ilikol.users.photofile.ru/photo/ilikol/96246257/xlarge/1132394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4123439"/>
            <a:ext cx="4104456" cy="2734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307" y="0"/>
            <a:ext cx="9214307" cy="702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4104456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 В росписи игрушки всё выглядит </a:t>
            </a:r>
            <a:r>
              <a:rPr lang="ru-RU" i="1" dirty="0">
                <a:solidFill>
                  <a:srgbClr val="002060"/>
                </a:solidFill>
              </a:rPr>
              <a:t>очень просто и незамысловато: </a:t>
            </a:r>
            <a:r>
              <a:rPr lang="ru-RU" i="1" dirty="0" err="1">
                <a:solidFill>
                  <a:srgbClr val="002060"/>
                </a:solidFill>
              </a:rPr>
              <a:t>полосочки</a:t>
            </a:r>
            <a:r>
              <a:rPr lang="ru-RU" i="1" dirty="0">
                <a:solidFill>
                  <a:srgbClr val="002060"/>
                </a:solidFill>
              </a:rPr>
              <a:t>, зигзагообразные линии складываются в простой орнамент. Иногда наносятся точки, прямо по глине палочкой. Чаще всего в виде бус у женских фигур.</a:t>
            </a:r>
          </a:p>
        </p:txBody>
      </p:sp>
      <p:pic>
        <p:nvPicPr>
          <p:cNvPr id="5" name="Содержимое 6" descr="http://dostoyanie.info/wp-content/uploads/2015/12/01-13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84784"/>
            <a:ext cx="4176464" cy="2675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http://photo.qip.ru/photo/ilikol/96246257/xlarge/113239372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4167315"/>
            <a:ext cx="4038600" cy="2690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307" y="0"/>
            <a:ext cx="9214307" cy="702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124744"/>
            <a:ext cx="4536504" cy="532859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</a:t>
            </a:r>
          </a:p>
          <a:p>
            <a:pPr>
              <a:buNone/>
            </a:pPr>
            <a:r>
              <a:rPr lang="ru-RU" sz="3100" i="1" dirty="0" smtClean="0">
                <a:solidFill>
                  <a:srgbClr val="002060"/>
                </a:solidFill>
              </a:rPr>
              <a:t>       Женщины почти </a:t>
            </a:r>
            <a:r>
              <a:rPr lang="ru-RU" sz="3100" i="1" dirty="0">
                <a:solidFill>
                  <a:srgbClr val="002060"/>
                </a:solidFill>
              </a:rPr>
              <a:t>не отличаются </a:t>
            </a:r>
            <a:r>
              <a:rPr lang="ru-RU" sz="3100" i="1" dirty="0" smtClean="0">
                <a:solidFill>
                  <a:srgbClr val="002060"/>
                </a:solidFill>
              </a:rPr>
              <a:t>от мужчин. </a:t>
            </a:r>
            <a:r>
              <a:rPr lang="ru-RU" sz="3100" i="1" dirty="0">
                <a:solidFill>
                  <a:srgbClr val="002060"/>
                </a:solidFill>
              </a:rPr>
              <a:t>Такое же </a:t>
            </a:r>
            <a:r>
              <a:rPr lang="ru-RU" sz="3100" i="1" dirty="0" err="1">
                <a:solidFill>
                  <a:srgbClr val="002060"/>
                </a:solidFill>
              </a:rPr>
              <a:t>колоколообразное</a:t>
            </a:r>
            <a:r>
              <a:rPr lang="ru-RU" sz="3100" i="1" dirty="0">
                <a:solidFill>
                  <a:srgbClr val="002060"/>
                </a:solidFill>
              </a:rPr>
              <a:t> тело и вытянутая голова. Только у </a:t>
            </a:r>
            <a:r>
              <a:rPr lang="ru-RU" sz="3100" i="1" dirty="0" smtClean="0">
                <a:solidFill>
                  <a:srgbClr val="002060"/>
                </a:solidFill>
              </a:rPr>
              <a:t>мужчин — </a:t>
            </a:r>
            <a:r>
              <a:rPr lang="ru-RU" sz="3100" i="1" dirty="0">
                <a:solidFill>
                  <a:srgbClr val="002060"/>
                </a:solidFill>
              </a:rPr>
              <a:t>как правило, гармошка в руках. А вот у </a:t>
            </a:r>
            <a:r>
              <a:rPr lang="ru-RU" sz="3100" i="1" dirty="0" smtClean="0">
                <a:solidFill>
                  <a:srgbClr val="002060"/>
                </a:solidFill>
              </a:rPr>
              <a:t>женщин в </a:t>
            </a:r>
            <a:r>
              <a:rPr lang="ru-RU" sz="3100" i="1" dirty="0">
                <a:solidFill>
                  <a:srgbClr val="002060"/>
                </a:solidFill>
              </a:rPr>
              <a:t>руках или близнецы, что хороший символ удвоения достатка, или, на сложенные впереди руки, опирается большая грудь, это — «Баба-оберег», «Мать-кормилица».</a:t>
            </a:r>
          </a:p>
        </p:txBody>
      </p:sp>
      <p:pic>
        <p:nvPicPr>
          <p:cNvPr id="6" name="Содержимое 5" descr="http://s4.drugiegoroda.ru/7/677/67654-_DSC7377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484784"/>
            <a:ext cx="4032448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307" y="0"/>
            <a:ext cx="9214307" cy="702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</a:t>
            </a:r>
            <a:r>
              <a:rPr lang="ru-RU" i="1" dirty="0" smtClean="0">
                <a:solidFill>
                  <a:srgbClr val="002060"/>
                </a:solidFill>
              </a:rPr>
              <a:t>В промысле много </a:t>
            </a:r>
            <a:r>
              <a:rPr lang="ru-RU" i="1" dirty="0">
                <a:solidFill>
                  <a:srgbClr val="002060"/>
                </a:solidFill>
              </a:rPr>
              <a:t>свистулек, которые здесь называют «</a:t>
            </a:r>
            <a:r>
              <a:rPr lang="ru-RU" i="1" dirty="0" err="1">
                <a:solidFill>
                  <a:srgbClr val="002060"/>
                </a:solidFill>
              </a:rPr>
              <a:t>улютки</a:t>
            </a:r>
            <a:r>
              <a:rPr lang="ru-RU" i="1" dirty="0">
                <a:solidFill>
                  <a:srgbClr val="002060"/>
                </a:solidFill>
              </a:rPr>
              <a:t>». Они в виде привычных домашних животных — собачек, лошадок, кисок, птичек. </a:t>
            </a:r>
          </a:p>
        </p:txBody>
      </p:sp>
      <p:pic>
        <p:nvPicPr>
          <p:cNvPr id="5" name="Содержимое 4" descr="http://s0.drugiegoroda.ru/7/677/67650-_DSC7378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495" y="1600200"/>
            <a:ext cx="3839505" cy="47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307" y="0"/>
            <a:ext cx="9214307" cy="702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412776"/>
            <a:ext cx="4392488" cy="49685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 </a:t>
            </a:r>
            <a:r>
              <a:rPr lang="ru-RU" i="1" dirty="0" err="1" smtClean="0">
                <a:solidFill>
                  <a:srgbClr val="002060"/>
                </a:solidFill>
              </a:rPr>
              <a:t>Сапожковская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>
                <a:solidFill>
                  <a:srgbClr val="002060"/>
                </a:solidFill>
              </a:rPr>
              <a:t>глиняная игрушка хранится во многих музеях России и за рубежом. Она представляет большой искусствоведческий, исторический, археологический интерес. 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   В </a:t>
            </a:r>
            <a:r>
              <a:rPr lang="ru-RU" i="1" dirty="0">
                <a:solidFill>
                  <a:srgbClr val="002060"/>
                </a:solidFill>
              </a:rPr>
              <a:t>том числе, она интересна тем, что не изменила своему образу за несколько сотен лет, существования </a:t>
            </a:r>
            <a:r>
              <a:rPr lang="ru-RU" i="1" dirty="0" smtClean="0">
                <a:solidFill>
                  <a:srgbClr val="002060"/>
                </a:solidFill>
              </a:rPr>
              <a:t>гончарного </a:t>
            </a:r>
            <a:r>
              <a:rPr lang="ru-RU" i="1" dirty="0">
                <a:solidFill>
                  <a:srgbClr val="002060"/>
                </a:solidFill>
              </a:rPr>
              <a:t>промысла в </a:t>
            </a:r>
            <a:r>
              <a:rPr lang="ru-RU" i="1" dirty="0" err="1">
                <a:solidFill>
                  <a:srgbClr val="002060"/>
                </a:solidFill>
              </a:rPr>
              <a:t>Сапожковском</a:t>
            </a:r>
            <a:r>
              <a:rPr lang="ru-RU" i="1" dirty="0">
                <a:solidFill>
                  <a:srgbClr val="002060"/>
                </a:solidFill>
              </a:rPr>
              <a:t> районе.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7" descr="«Баба-оберег», Александро-Прасковьинка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556792"/>
            <a:ext cx="3456384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307" y="0"/>
            <a:ext cx="9214307" cy="702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24136"/>
          </a:xfrm>
        </p:spPr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  <a:latin typeface="Monotype Corsiva" pitchFamily="66" charset="0"/>
              </a:rPr>
              <a:t>Вырковская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  (</a:t>
            </a:r>
            <a:r>
              <a:rPr lang="ru-RU" sz="4000" b="1" dirty="0" err="1" smtClean="0">
                <a:solidFill>
                  <a:srgbClr val="C00000"/>
                </a:solidFill>
                <a:latin typeface="Monotype Corsiva" pitchFamily="66" charset="0"/>
              </a:rPr>
              <a:t>Касимовская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) игрушка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4536504" cy="4896544"/>
          </a:xfrm>
        </p:spPr>
        <p:txBody>
          <a:bodyPr/>
          <a:lstStyle/>
          <a:p>
            <a:pPr>
              <a:buNone/>
            </a:pPr>
            <a:r>
              <a:rPr lang="ru-RU" sz="2800" i="1" dirty="0" smtClean="0">
                <a:solidFill>
                  <a:srgbClr val="002060"/>
                </a:solidFill>
              </a:rPr>
              <a:t>       </a:t>
            </a:r>
          </a:p>
          <a:p>
            <a:pPr>
              <a:buNone/>
            </a:pPr>
            <a:r>
              <a:rPr lang="ru-RU" sz="2800" i="1" dirty="0">
                <a:solidFill>
                  <a:srgbClr val="002060"/>
                </a:solidFill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</a:rPr>
              <a:t>       В </a:t>
            </a:r>
            <a:r>
              <a:rPr lang="ru-RU" sz="2800" i="1" dirty="0">
                <a:solidFill>
                  <a:srgbClr val="002060"/>
                </a:solidFill>
              </a:rPr>
              <a:t>деревне </a:t>
            </a:r>
            <a:r>
              <a:rPr lang="ru-RU" sz="2800" i="1" dirty="0" err="1">
                <a:solidFill>
                  <a:srgbClr val="002060"/>
                </a:solidFill>
              </a:rPr>
              <a:t>Вырково</a:t>
            </a:r>
            <a:r>
              <a:rPr lang="ru-RU" sz="2800" i="1" dirty="0">
                <a:solidFill>
                  <a:srgbClr val="002060"/>
                </a:solidFill>
              </a:rPr>
              <a:t> </a:t>
            </a:r>
            <a:r>
              <a:rPr lang="ru-RU" sz="2800" i="1" dirty="0" err="1">
                <a:solidFill>
                  <a:srgbClr val="002060"/>
                </a:solidFill>
              </a:rPr>
              <a:t>Касимовского</a:t>
            </a:r>
            <a:r>
              <a:rPr lang="ru-RU" sz="2800" i="1" dirty="0">
                <a:solidFill>
                  <a:srgbClr val="002060"/>
                </a:solidFill>
              </a:rPr>
              <a:t> района игрушкой стали заниматься в начале XX века, и сейчас это место является одним из современных центров народного промысла</a:t>
            </a:r>
            <a:r>
              <a:rPr lang="ru-RU" sz="2800" i="1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" name="Picture 2" descr="http://cultobzor.ru/wp-content/uploads/2015/07/02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476424"/>
            <a:ext cx="3795845" cy="5165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214307" cy="702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032448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     В </a:t>
            </a:r>
            <a:r>
              <a:rPr lang="ru-RU" i="1" dirty="0">
                <a:solidFill>
                  <a:srgbClr val="002060"/>
                </a:solidFill>
              </a:rPr>
              <a:t>20 км от </a:t>
            </a:r>
            <a:r>
              <a:rPr lang="ru-RU" i="1" dirty="0" smtClean="0">
                <a:solidFill>
                  <a:srgbClr val="002060"/>
                </a:solidFill>
              </a:rPr>
              <a:t>города </a:t>
            </a:r>
            <a:r>
              <a:rPr lang="ru-RU" i="1" dirty="0" err="1">
                <a:solidFill>
                  <a:srgbClr val="002060"/>
                </a:solidFill>
              </a:rPr>
              <a:t>Касимова</a:t>
            </a:r>
            <a:r>
              <a:rPr lang="ru-RU" i="1" dirty="0">
                <a:solidFill>
                  <a:srgbClr val="002060"/>
                </a:solidFill>
              </a:rPr>
              <a:t> в близи села </a:t>
            </a:r>
            <a:r>
              <a:rPr lang="ru-RU" i="1" dirty="0" err="1">
                <a:solidFill>
                  <a:srgbClr val="002060"/>
                </a:solidFill>
              </a:rPr>
              <a:t>Сынтул</a:t>
            </a:r>
            <a:r>
              <a:rPr lang="ru-RU" i="1" dirty="0">
                <a:solidFill>
                  <a:srgbClr val="002060"/>
                </a:solidFill>
              </a:rPr>
              <a:t> есть небольшая деревенька под названием </a:t>
            </a:r>
            <a:r>
              <a:rPr lang="ru-RU" i="1" dirty="0" err="1">
                <a:solidFill>
                  <a:srgbClr val="002060"/>
                </a:solidFill>
              </a:rPr>
              <a:t>Вырково</a:t>
            </a:r>
            <a:r>
              <a:rPr lang="ru-RU" i="1" dirty="0">
                <a:solidFill>
                  <a:srgbClr val="002060"/>
                </a:solidFill>
              </a:rPr>
              <a:t>.</a:t>
            </a:r>
            <a:r>
              <a:rPr lang="ru-RU" b="1" i="1" dirty="0">
                <a:solidFill>
                  <a:srgbClr val="002060"/>
                </a:solidFill>
              </a:rPr>
              <a:t> </a:t>
            </a:r>
            <a:endParaRPr lang="ru-RU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      </a:t>
            </a:r>
            <a:r>
              <a:rPr lang="ru-RU" i="1" dirty="0" smtClean="0">
                <a:solidFill>
                  <a:srgbClr val="002060"/>
                </a:solidFill>
              </a:rPr>
              <a:t>Более </a:t>
            </a:r>
            <a:r>
              <a:rPr lang="ru-RU" i="1" dirty="0">
                <a:solidFill>
                  <a:srgbClr val="002060"/>
                </a:solidFill>
              </a:rPr>
              <a:t>200 лет жили в </a:t>
            </a:r>
            <a:r>
              <a:rPr lang="ru-RU" i="1" dirty="0" err="1">
                <a:solidFill>
                  <a:srgbClr val="002060"/>
                </a:solidFill>
              </a:rPr>
              <a:t>Выркове</a:t>
            </a:r>
            <a:r>
              <a:rPr lang="ru-RU" i="1" dirty="0">
                <a:solidFill>
                  <a:srgbClr val="002060"/>
                </a:solidFill>
              </a:rPr>
              <a:t> гончары. И было их не двое, не трое, вся деревня лепила горшки и кувшины, делала квасники и свистульки.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4008" y="1600201"/>
            <a:ext cx="4248472" cy="4709120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8" name="Рисунок 7" descr="http://cultobzor.ru/wp-content/uploads/2015/07/036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556792"/>
            <a:ext cx="4861048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307" y="0"/>
            <a:ext cx="9214307" cy="702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i="1" dirty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      </a:t>
            </a:r>
          </a:p>
          <a:p>
            <a:pPr>
              <a:buNone/>
            </a:pPr>
            <a:r>
              <a:rPr lang="ru-RU" i="1" dirty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     </a:t>
            </a:r>
            <a:r>
              <a:rPr lang="ru-RU" i="1" dirty="0" err="1" smtClean="0">
                <a:solidFill>
                  <a:srgbClr val="002060"/>
                </a:solidFill>
              </a:rPr>
              <a:t>Вырковские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>
                <a:solidFill>
                  <a:srgbClr val="002060"/>
                </a:solidFill>
              </a:rPr>
              <a:t>фигурки динамичны, с характерным вытянутым силуэтом, особое внимание мастера </a:t>
            </a:r>
            <a:r>
              <a:rPr lang="ru-RU" i="1" dirty="0" smtClean="0">
                <a:solidFill>
                  <a:srgbClr val="002060"/>
                </a:solidFill>
              </a:rPr>
              <a:t>уделяют </a:t>
            </a:r>
            <a:r>
              <a:rPr lang="ru-RU" i="1" dirty="0">
                <a:solidFill>
                  <a:srgbClr val="002060"/>
                </a:solidFill>
              </a:rPr>
              <a:t>жестам и позам людей.</a:t>
            </a:r>
            <a:endParaRPr lang="ru-RU" dirty="0"/>
          </a:p>
        </p:txBody>
      </p:sp>
      <p:pic>
        <p:nvPicPr>
          <p:cNvPr id="9" name="Содержимое 8" descr="http://www.museum.ru/imgB.asp?23035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88840"/>
            <a:ext cx="4320480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214307" cy="702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1412776"/>
            <a:ext cx="4546848" cy="471338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i="1" dirty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       В </a:t>
            </a:r>
            <a:r>
              <a:rPr lang="ru-RU" i="1" dirty="0" err="1">
                <a:solidFill>
                  <a:srgbClr val="002060"/>
                </a:solidFill>
              </a:rPr>
              <a:t>Выркове</a:t>
            </a:r>
            <a:r>
              <a:rPr lang="ru-RU" i="1" dirty="0">
                <a:solidFill>
                  <a:srgbClr val="002060"/>
                </a:solidFill>
              </a:rPr>
              <a:t> мастерами становились исключительно мужчины. Женщин держали на подхвате, доверяя им самую простую работу. Каждая мать в деревне обязательно лепила для своих детей глиняные игрушки. Мальчишек начинали учить гончарному делу лет с 11. Дети лепили в основном игрушки — свистульки в виде коньков, петушков, медведей. </a:t>
            </a:r>
          </a:p>
        </p:txBody>
      </p:sp>
      <p:pic>
        <p:nvPicPr>
          <p:cNvPr id="5" name="Содержимое 5" descr="https://im2-tub-ru.yandex.net/i?id=2cd51923e25b79bb94200ad17aa2de05&amp;n=33&amp;h=215&amp;w=178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916832"/>
            <a:ext cx="2880319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4307" cy="702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5616624" cy="470912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i="1" dirty="0" smtClean="0">
                <a:solidFill>
                  <a:srgbClr val="002060"/>
                </a:solidFill>
              </a:rPr>
              <a:t>В </a:t>
            </a:r>
            <a:r>
              <a:rPr lang="ru-RU" i="1" dirty="0" err="1">
                <a:solidFill>
                  <a:srgbClr val="002060"/>
                </a:solidFill>
              </a:rPr>
              <a:t>Выркове</a:t>
            </a:r>
            <a:r>
              <a:rPr lang="ru-RU" i="1" dirty="0">
                <a:solidFill>
                  <a:srgbClr val="002060"/>
                </a:solidFill>
              </a:rPr>
              <a:t> игрушки никогда не расписывали, а покрывали зеленой поливой. Перед обжигом в горнах их сушили на сковородах в печах. Глиняные игрушки называли «сопелками», «</a:t>
            </a:r>
            <a:r>
              <a:rPr lang="ru-RU" i="1" dirty="0" err="1">
                <a:solidFill>
                  <a:srgbClr val="002060"/>
                </a:solidFill>
              </a:rPr>
              <a:t>гудухами</a:t>
            </a:r>
            <a:r>
              <a:rPr lang="ru-RU" i="1" dirty="0">
                <a:solidFill>
                  <a:srgbClr val="002060"/>
                </a:solidFill>
              </a:rPr>
              <a:t>», «</a:t>
            </a:r>
            <a:r>
              <a:rPr lang="ru-RU" i="1" dirty="0" err="1">
                <a:solidFill>
                  <a:srgbClr val="002060"/>
                </a:solidFill>
              </a:rPr>
              <a:t>улютками</a:t>
            </a:r>
            <a:r>
              <a:rPr lang="ru-RU" i="1" dirty="0" smtClean="0">
                <a:solidFill>
                  <a:srgbClr val="002060"/>
                </a:solidFill>
              </a:rPr>
              <a:t>».</a:t>
            </a:r>
            <a:endParaRPr lang="ru-RU" i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С </a:t>
            </a:r>
            <a:r>
              <a:rPr lang="ru-RU" i="1" dirty="0">
                <a:solidFill>
                  <a:srgbClr val="002060"/>
                </a:solidFill>
              </a:rPr>
              <a:t>этими игрушками не расставалась деревенская ребятня, упоительно насвистывая с утра до вечера.</a:t>
            </a:r>
          </a:p>
          <a:p>
            <a:endParaRPr lang="ru-RU" dirty="0"/>
          </a:p>
        </p:txBody>
      </p:sp>
      <p:pic>
        <p:nvPicPr>
          <p:cNvPr id="5" name="Рисунок 4" descr="http://www.korely.ru/heritage/collections/data/keram/data-provider/ip.php?id=113888%5Cac001001.spf&amp;w=233&amp;h=17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924944"/>
            <a:ext cx="3347864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307" y="0"/>
            <a:ext cx="9214307" cy="6957781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  <a:latin typeface="Monotype Corsiva" pitchFamily="66" charset="0"/>
              </a:rPr>
              <a:t>Пощуповская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 глиняная игрушка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</a:t>
            </a:r>
            <a:r>
              <a:rPr lang="ru-RU" i="1" dirty="0" err="1" smtClean="0">
                <a:solidFill>
                  <a:srgbClr val="002060"/>
                </a:solidFill>
              </a:rPr>
              <a:t>Пощуповская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игрушка -  </a:t>
            </a:r>
            <a:r>
              <a:rPr lang="ru-RU" i="1" dirty="0" smtClean="0">
                <a:solidFill>
                  <a:srgbClr val="002060"/>
                </a:solidFill>
              </a:rPr>
              <a:t>авторская, а значит неповторимая.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Родилась она в старинном Рязанском селе – </a:t>
            </a:r>
            <a:r>
              <a:rPr lang="ru-RU" i="1" dirty="0" err="1" smtClean="0">
                <a:solidFill>
                  <a:srgbClr val="002060"/>
                </a:solidFill>
              </a:rPr>
              <a:t>Пощупово</a:t>
            </a:r>
            <a:r>
              <a:rPr lang="ru-RU" i="1" dirty="0" smtClean="0">
                <a:solidFill>
                  <a:srgbClr val="002060"/>
                </a:solidFill>
              </a:rPr>
              <a:t>, в семейной мастерской художников Ивановых.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10" name="Содержимое 9" descr="Сказочный музей Пощуповской игрушки фото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484784"/>
            <a:ext cx="3744416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214307" cy="702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258816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2800" dirty="0" smtClean="0">
                <a:solidFill>
                  <a:srgbClr val="002060"/>
                </a:solidFill>
              </a:rPr>
              <a:t>Такие </a:t>
            </a:r>
            <a:r>
              <a:rPr lang="ru-RU" sz="2800" dirty="0">
                <a:solidFill>
                  <a:srgbClr val="002060"/>
                </a:solidFill>
              </a:rPr>
              <a:t>игрушки теперь можно увидеть </a:t>
            </a:r>
            <a:r>
              <a:rPr lang="ru-RU" sz="2800" dirty="0" smtClean="0">
                <a:solidFill>
                  <a:srgbClr val="002060"/>
                </a:solidFill>
              </a:rPr>
              <a:t>не только в </a:t>
            </a:r>
            <a:r>
              <a:rPr lang="ru-RU" sz="2800" dirty="0" err="1" smtClean="0">
                <a:solidFill>
                  <a:srgbClr val="002060"/>
                </a:solidFill>
              </a:rPr>
              <a:t>Касимовском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краеведческом музее, а и в </a:t>
            </a:r>
            <a:r>
              <a:rPr lang="ru-RU" sz="2800" dirty="0">
                <a:solidFill>
                  <a:srgbClr val="002060"/>
                </a:solidFill>
              </a:rPr>
              <a:t>Загорском музее игрушек и даже в Эрмитаже в Санкт-Петербурге есть игрушки </a:t>
            </a:r>
            <a:r>
              <a:rPr lang="ru-RU" sz="2800" dirty="0" err="1">
                <a:solidFill>
                  <a:srgbClr val="002060"/>
                </a:solidFill>
              </a:rPr>
              <a:t>вырковских</a:t>
            </a:r>
            <a:r>
              <a:rPr lang="ru-RU" sz="2800" dirty="0">
                <a:solidFill>
                  <a:srgbClr val="002060"/>
                </a:solidFill>
              </a:rPr>
              <a:t> мастеров.</a:t>
            </a:r>
          </a:p>
          <a:p>
            <a:pPr>
              <a:buNone/>
            </a:pPr>
            <a:r>
              <a:rPr lang="ru-RU" sz="2800" dirty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8" descr="http://www.museum.ru/imgB.asp?23035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988840"/>
            <a:ext cx="4248472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181"/>
            <a:ext cx="9144000" cy="68116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Игра с триггерами 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«Найди  </a:t>
            </a:r>
            <a:r>
              <a:rPr lang="ru-RU" sz="4000" b="1" dirty="0" err="1" smtClean="0">
                <a:solidFill>
                  <a:srgbClr val="C00000"/>
                </a:solidFill>
                <a:latin typeface="Monotype Corsiva" pitchFamily="66" charset="0"/>
              </a:rPr>
              <a:t>П</a:t>
            </a:r>
            <a:r>
              <a:rPr lang="ru-RU" sz="4000" b="1" dirty="0" err="1" smtClean="0">
                <a:solidFill>
                  <a:srgbClr val="C00000"/>
                </a:solidFill>
                <a:latin typeface="Monotype Corsiva" pitchFamily="66" charset="0"/>
              </a:rPr>
              <a:t>ощуповские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  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игрушки»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Пощупово семья" descr="Сказочный музей Пощуповской игрушки фото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84784"/>
            <a:ext cx="2304256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Пощупово мышка" descr="4546994-6e70898c077e2810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3861048"/>
            <a:ext cx="165618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Пощупово коллекция" descr="https://s3-eu-west-1.amazonaws.com/media.agentika.com/user/84a63c24-0cfa-4bb7-8a5b-521ee2f70840.jpe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1628800"/>
            <a:ext cx="302433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апожковская 1" descr="http://ilikol.users.photofile.ru/photo/ilikol/96246257/xlarge/1132394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4581128"/>
            <a:ext cx="2485859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апожковская 2" descr="«Баба-оберег», Александро-Прасковьинка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1556792"/>
            <a:ext cx="201622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Касимовская бычок" descr="https://im2-tub-ru.yandex.net/i?id=2cd51923e25b79bb94200ad17aa2de05&amp;n=33&amp;h=215&amp;w=178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3933056"/>
            <a:ext cx="2016224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Касимовские игрушки" descr="http://www.museum.ru/imgB.asp?23035"/>
          <p:cNvPicPr>
            <a:picLocks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32240" y="3717032"/>
            <a:ext cx="2232248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214307" cy="702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48880"/>
            <a:ext cx="8229600" cy="180020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>Спасибо за внимание</a:t>
            </a:r>
            <a:endParaRPr lang="ru-RU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307" y="0"/>
            <a:ext cx="9214307" cy="695778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0072" y="1484784"/>
            <a:ext cx="3466728" cy="47525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Все герои традиционно – русские животные.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Особенно любимы коты, собаки, ежи, поросята, зайцы, ежата, сказочные персонажи. У каждого свой характер, свой наряд.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scene3d>
            <a:camera prst="perspectiveContrastingRightFacing"/>
            <a:lightRig rig="threePt" dir="t"/>
          </a:scene3d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9" name="Рисунок 8" descr="4547368-20d208dc2537f68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2"/>
            <a:ext cx="4608512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307" y="0"/>
            <a:ext cx="9214307" cy="695778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Содержимое 5" descr="4546986-67596c5ec670be8c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484784"/>
            <a:ext cx="388843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3970784" cy="460851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i="1" dirty="0" smtClean="0">
                <a:solidFill>
                  <a:srgbClr val="002060"/>
                </a:solidFill>
              </a:rPr>
              <a:t>Нередко они живут семьями и заняты воспитанием малышей. Поэтому </a:t>
            </a:r>
            <a:r>
              <a:rPr lang="ru-RU" i="1" dirty="0" err="1" smtClean="0">
                <a:solidFill>
                  <a:srgbClr val="002060"/>
                </a:solidFill>
              </a:rPr>
              <a:t>Пощуповскую</a:t>
            </a:r>
            <a:r>
              <a:rPr lang="ru-RU" i="1" dirty="0" smtClean="0">
                <a:solidFill>
                  <a:srgbClr val="002060"/>
                </a:solidFill>
              </a:rPr>
              <a:t> игрушку называют семейной.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 Она отличается тонким юмором, добротой, несёт радость детям и взрослым.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" name="Содержимое 5" descr="http://www.fantasyway.ru/Images/Products/tourtype_6_35255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933056"/>
            <a:ext cx="4038600" cy="2680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307" y="0"/>
            <a:ext cx="9214307" cy="695778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7" name="Содержимое 7" descr="https://s3-eu-west-1.amazonaws.com/media.agentika.com/user/84a63c24-0cfa-4bb7-8a5b-521ee2f70840.jpe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4320480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 anchor="t"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              </a:t>
            </a:r>
            <a:r>
              <a:rPr lang="ru-RU" i="1" dirty="0" smtClean="0">
                <a:solidFill>
                  <a:srgbClr val="002060"/>
                </a:solidFill>
              </a:rPr>
              <a:t>Игрушки изготавливаются из глины. </a:t>
            </a:r>
            <a:r>
              <a:rPr lang="ru-RU" i="1" dirty="0" err="1" smtClean="0">
                <a:solidFill>
                  <a:srgbClr val="002060"/>
                </a:solidFill>
              </a:rPr>
              <a:t>Пощуповская</a:t>
            </a:r>
            <a:r>
              <a:rPr lang="ru-RU" i="1" dirty="0" smtClean="0">
                <a:solidFill>
                  <a:srgbClr val="002060"/>
                </a:solidFill>
              </a:rPr>
              <a:t> глина пластичная, неповторимых оттенков: чёрная, белая, красная.</a:t>
            </a:r>
          </a:p>
          <a:p>
            <a:pPr>
              <a:buNone/>
            </a:pPr>
            <a:endParaRPr lang="ru-RU" i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В старину из местных глин делалась посуда, охра шла на роспись храмов.</a:t>
            </a:r>
            <a:endParaRPr lang="ru-RU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307" y="0"/>
            <a:ext cx="9214307" cy="695778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i="1" dirty="0" smtClean="0">
                <a:solidFill>
                  <a:srgbClr val="002060"/>
                </a:solidFill>
              </a:rPr>
              <a:t>Как и раньше, игрушка обжигается в русской печи.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Сочетание обливной керамики с оригинальной матовой росписью – находка художников.</a:t>
            </a:r>
            <a:endParaRPr lang="ru-RU" i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Каждая игрушка уникальна.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4546994-6e70898c077e2810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42370"/>
            <a:ext cx="4038600" cy="3041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307" y="0"/>
            <a:ext cx="9214307" cy="695778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412776"/>
            <a:ext cx="4248472" cy="489654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/>
              <a:t> </a:t>
            </a:r>
            <a:r>
              <a:rPr lang="ru-RU" i="1" dirty="0" smtClean="0">
                <a:solidFill>
                  <a:srgbClr val="002060"/>
                </a:solidFill>
              </a:rPr>
              <a:t>      Все </a:t>
            </a:r>
            <a:r>
              <a:rPr lang="ru-RU" i="1" dirty="0">
                <a:solidFill>
                  <a:srgbClr val="002060"/>
                </a:solidFill>
              </a:rPr>
              <a:t>персонажи </a:t>
            </a:r>
            <a:r>
              <a:rPr lang="ru-RU" i="1" dirty="0" smtClean="0">
                <a:solidFill>
                  <a:srgbClr val="002060"/>
                </a:solidFill>
              </a:rPr>
              <a:t> музея живут </a:t>
            </a:r>
            <a:r>
              <a:rPr lang="ru-RU" i="1" dirty="0">
                <a:solidFill>
                  <a:srgbClr val="002060"/>
                </a:solidFill>
              </a:rPr>
              <a:t>не на полках, а среди оригинальных предметов старины — чугунных горшков и печных ухватов, коробов и купеческих сундуков, деревянных гребней и раритетных прялок</a:t>
            </a:r>
            <a:r>
              <a:rPr lang="ru-RU" i="1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endParaRPr lang="ru-RU" i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 Этот </a:t>
            </a:r>
            <a:r>
              <a:rPr lang="ru-RU" i="1" dirty="0">
                <a:solidFill>
                  <a:srgbClr val="002060"/>
                </a:solidFill>
              </a:rPr>
              <a:t>небольшой, но очень уютный и добрый частный музей </a:t>
            </a:r>
            <a:r>
              <a:rPr lang="ru-RU" i="1" dirty="0" smtClean="0">
                <a:solidFill>
                  <a:srgbClr val="002060"/>
                </a:solidFill>
              </a:rPr>
              <a:t>интересен детям и взрослым.</a:t>
            </a:r>
            <a:r>
              <a:rPr lang="ru-RU" i="1" dirty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5" descr="http://www.fantasyway.ru/Images/Products/Konctantinovo_Posipovo_151635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844824"/>
            <a:ext cx="4752528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307" y="0"/>
            <a:ext cx="9214307" cy="6957781"/>
          </a:xfrm>
          <a:prstGeom prst="rect">
            <a:avLst/>
          </a:prstGeom>
          <a:noFill/>
        </p:spPr>
      </p:pic>
      <p:pic>
        <p:nvPicPr>
          <p:cNvPr id="4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307" y="0"/>
            <a:ext cx="9214307" cy="702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  <a:latin typeface="Monotype Corsiva" pitchFamily="66" charset="0"/>
              </a:rPr>
              <a:t>Сапожковская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  игрушка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90864" cy="4525963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      </a:t>
            </a:r>
          </a:p>
          <a:p>
            <a:pPr>
              <a:buNone/>
            </a:pPr>
            <a:r>
              <a:rPr lang="ru-RU" sz="2800" i="1" dirty="0">
                <a:solidFill>
                  <a:srgbClr val="002060"/>
                </a:solidFill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</a:rPr>
              <a:t>     </a:t>
            </a:r>
            <a:r>
              <a:rPr lang="ru-RU" sz="2800" i="1" dirty="0" err="1" smtClean="0">
                <a:solidFill>
                  <a:srgbClr val="002060"/>
                </a:solidFill>
              </a:rPr>
              <a:t>Сапожковская</a:t>
            </a:r>
            <a:r>
              <a:rPr lang="ru-RU" sz="2800" i="1" dirty="0" smtClean="0">
                <a:solidFill>
                  <a:srgbClr val="002060"/>
                </a:solidFill>
              </a:rPr>
              <a:t> </a:t>
            </a:r>
            <a:r>
              <a:rPr lang="ru-RU" sz="2800" i="1" dirty="0">
                <a:solidFill>
                  <a:srgbClr val="002060"/>
                </a:solidFill>
              </a:rPr>
              <a:t>игрушка родом из деревни </a:t>
            </a:r>
            <a:r>
              <a:rPr lang="ru-RU" sz="2800" i="1" dirty="0" err="1">
                <a:solidFill>
                  <a:srgbClr val="002060"/>
                </a:solidFill>
              </a:rPr>
              <a:t>Александра-Прасковьинка</a:t>
            </a:r>
            <a:r>
              <a:rPr lang="ru-RU" sz="2800" i="1" dirty="0">
                <a:solidFill>
                  <a:srgbClr val="002060"/>
                </a:solidFill>
              </a:rPr>
              <a:t>, которую в народе до сих пор называют Глинки, в прошлом она широко славилась своими гончарными изделиями.</a:t>
            </a:r>
            <a:r>
              <a:rPr lang="ru-RU" sz="2800" i="1" dirty="0" smtClean="0">
                <a:solidFill>
                  <a:srgbClr val="002060"/>
                </a:solidFill>
              </a:rPr>
              <a:t> </a:t>
            </a:r>
            <a:endParaRPr lang="ru-RU" sz="2800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http://s4.drugiegoroda.ru/7/677/67654-_DSC737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772816"/>
            <a:ext cx="3794252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аргарита\Documents\фон для программ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307" y="0"/>
            <a:ext cx="9214307" cy="702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1600200"/>
            <a:ext cx="3898776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</a:t>
            </a:r>
            <a:r>
              <a:rPr lang="ru-RU" i="1" dirty="0" err="1" smtClean="0">
                <a:solidFill>
                  <a:srgbClr val="002060"/>
                </a:solidFill>
              </a:rPr>
              <a:t>Сапожковские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>
                <a:solidFill>
                  <a:srgbClr val="002060"/>
                </a:solidFill>
              </a:rPr>
              <a:t>мастера формам изделий придавали больше значения, чем </a:t>
            </a:r>
            <a:r>
              <a:rPr lang="ru-RU" i="1" dirty="0" smtClean="0">
                <a:solidFill>
                  <a:srgbClr val="002060"/>
                </a:solidFill>
              </a:rPr>
              <a:t>цвету.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 Их </a:t>
            </a:r>
            <a:r>
              <a:rPr lang="ru-RU" i="1" dirty="0">
                <a:solidFill>
                  <a:srgbClr val="002060"/>
                </a:solidFill>
              </a:rPr>
              <a:t>игрушки монументальны и статичны, с нерасчлененной формой, приземистых пропорций: свистульки-"</a:t>
            </a:r>
            <a:r>
              <a:rPr lang="ru-RU" i="1" dirty="0" err="1">
                <a:solidFill>
                  <a:srgbClr val="002060"/>
                </a:solidFill>
              </a:rPr>
              <a:t>улютки</a:t>
            </a:r>
            <a:r>
              <a:rPr lang="ru-RU" i="1" dirty="0">
                <a:solidFill>
                  <a:srgbClr val="002060"/>
                </a:solidFill>
              </a:rPr>
              <a:t>" в виде птичек и всадников, женские фигуры с детьми</a:t>
            </a:r>
            <a:r>
              <a:rPr lang="ru-RU" dirty="0"/>
              <a:t>. </a:t>
            </a:r>
          </a:p>
        </p:txBody>
      </p:sp>
      <p:pic>
        <p:nvPicPr>
          <p:cNvPr id="6" name="Содержимое 5" descr="http://photo.qip.ru/photo/ilikol/96246257/xlarge/113237713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060848"/>
            <a:ext cx="4644008" cy="3528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614</Words>
  <Application>Microsoft Office PowerPoint</Application>
  <PresentationFormat>Экран (4:3)</PresentationFormat>
  <Paragraphs>51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для дошкольников «Рязанская народная игрушка» </vt:lpstr>
      <vt:lpstr>Пощуповская глиняная игрушка</vt:lpstr>
      <vt:lpstr>Слайд 3</vt:lpstr>
      <vt:lpstr> </vt:lpstr>
      <vt:lpstr>Слайд 5</vt:lpstr>
      <vt:lpstr>Слайд 6</vt:lpstr>
      <vt:lpstr>Слайд 7</vt:lpstr>
      <vt:lpstr>Сапожковская  игрушка</vt:lpstr>
      <vt:lpstr>Слайд 9</vt:lpstr>
      <vt:lpstr>Слайд 10</vt:lpstr>
      <vt:lpstr>Слайд 11</vt:lpstr>
      <vt:lpstr>Слайд 12</vt:lpstr>
      <vt:lpstr>Слайд 13</vt:lpstr>
      <vt:lpstr>Слайд 14</vt:lpstr>
      <vt:lpstr>Вырковская  (Касимовская) игрушка</vt:lpstr>
      <vt:lpstr>Слайд 16</vt:lpstr>
      <vt:lpstr>Слайд 17</vt:lpstr>
      <vt:lpstr>Слайд 18</vt:lpstr>
      <vt:lpstr>Слайд 19</vt:lpstr>
      <vt:lpstr>Слайд 20</vt:lpstr>
      <vt:lpstr>Игра с триггерами  «Найди  Пощуповские  игрушки»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дошкольников</dc:title>
  <dc:creator>маргарита</dc:creator>
  <cp:lastModifiedBy>маргарита</cp:lastModifiedBy>
  <cp:revision>35</cp:revision>
  <dcterms:created xsi:type="dcterms:W3CDTF">2017-01-22T09:06:52Z</dcterms:created>
  <dcterms:modified xsi:type="dcterms:W3CDTF">2019-06-30T16:04:39Z</dcterms:modified>
</cp:coreProperties>
</file>