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35"/>
  </p:handoutMasterIdLst>
  <p:sldIdLst>
    <p:sldId id="282" r:id="rId2"/>
    <p:sldId id="283" r:id="rId3"/>
    <p:sldId id="256" r:id="rId4"/>
    <p:sldId id="284" r:id="rId5"/>
    <p:sldId id="276" r:id="rId6"/>
    <p:sldId id="285" r:id="rId7"/>
    <p:sldId id="271" r:id="rId8"/>
    <p:sldId id="257" r:id="rId9"/>
    <p:sldId id="286" r:id="rId10"/>
    <p:sldId id="287" r:id="rId11"/>
    <p:sldId id="289" r:id="rId12"/>
    <p:sldId id="272" r:id="rId13"/>
    <p:sldId id="277" r:id="rId14"/>
    <p:sldId id="264" r:id="rId15"/>
    <p:sldId id="263" r:id="rId16"/>
    <p:sldId id="290" r:id="rId17"/>
    <p:sldId id="291" r:id="rId18"/>
    <p:sldId id="269" r:id="rId19"/>
    <p:sldId id="280" r:id="rId20"/>
    <p:sldId id="281" r:id="rId21"/>
    <p:sldId id="292" r:id="rId22"/>
    <p:sldId id="293" r:id="rId23"/>
    <p:sldId id="294" r:id="rId24"/>
    <p:sldId id="295" r:id="rId25"/>
    <p:sldId id="296" r:id="rId26"/>
    <p:sldId id="297" r:id="rId27"/>
    <p:sldId id="278" r:id="rId28"/>
    <p:sldId id="279" r:id="rId29"/>
    <p:sldId id="299" r:id="rId30"/>
    <p:sldId id="300" r:id="rId31"/>
    <p:sldId id="270" r:id="rId32"/>
    <p:sldId id="275" r:id="rId33"/>
    <p:sldId id="301" r:id="rId3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me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66"/>
    <a:srgbClr val="FDC7F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35EA6-CCBA-4B00-9F98-484054BC7A9A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4A11A-064A-4B99-B8D8-7DC6962A8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885E3E-BB76-4D84-B8EE-32649FF2B5C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83ED9D-974C-4326-88A9-AAAC9ADD23E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slide" Target="slide18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4;&#1086;&#1084;\Desktop\11.2018%20&#1089;&#1077;&#1084;&#1080;&#1085;&#1072;&#1088;%20&#1052;&#1054;\2018%20&#1089;&#1077;&#1084;&#1080;&#1085;&#1072;&#1088;%20&#1073;&#1080;&#1086;&#1083;&#1086;&#1075;&#1080;&#1103;%20&#1041;&#1052;&#1048;\11.2018%206&#1040;%20&#1082;&#1083;&#1072;&#1089;&#1089;%20&#1091;&#1088;&#1086;&#1082;%20&#1041;&#1052;&#1048;\&#1092;&#1080;&#1079;&#1084;&#1080;&#1085;&#1091;&#1090;&#1082;&#1072;%20&#1091;&#1090;&#1103;&#1090;&#1072;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4;&#1086;&#1084;\Desktop\11.2018%20&#1089;&#1077;&#1084;&#1080;&#1085;&#1072;&#1088;%20&#1052;&#1054;\2018%20&#1089;&#1077;&#1084;&#1080;&#1085;&#1072;&#1088;%20&#1073;&#1080;&#1086;&#1083;&#1086;&#1075;&#1080;&#1103;%20&#1041;&#1052;&#1048;\11.2018%206&#1040;%20&#1082;&#1083;&#1072;&#1089;&#1089;%20&#1091;&#1088;&#1086;&#1082;%20&#1041;&#1052;&#1048;\&#1074;&#1072;&#1083;&#1100;&#1089;%20&#1094;&#1074;&#1077;&#1090;&#1086;&#1074;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5" descr="12003_my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44" y="428604"/>
            <a:ext cx="6972990" cy="52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4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562117"/>
            <a:ext cx="1912755" cy="200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140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-37474"/>
            <a:ext cx="9144000" cy="689547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736"/>
            <a:ext cx="8358246" cy="2214578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Решение заданий по теме «Лист»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5572140"/>
            <a:ext cx="6309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Подготовка к ГИА</a:t>
            </a:r>
            <a:endParaRPr lang="ru-RU" sz="5400" b="1" cap="none" spc="0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дяные лили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858180" cy="3714776"/>
          </a:xfrm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Цветы, цветы… как много их,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И </a:t>
            </a:r>
            <a:r>
              <a:rPr lang="ru-RU" sz="2800" b="1" dirty="0" err="1" smtClean="0">
                <a:solidFill>
                  <a:srgbClr val="002060"/>
                </a:solidFill>
              </a:rPr>
              <a:t>розовых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голубых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Как мотыльков на тонких стеблях,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Цветы, цветы…везде, везде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Нам улыбаются весь день,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Живую радугу колебля…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>(Г.К. Суворов)</a:t>
            </a:r>
            <a:br>
              <a:rPr lang="ru-RU" sz="2800" i="1" dirty="0" smtClean="0">
                <a:solidFill>
                  <a:srgbClr val="002060"/>
                </a:solidFill>
              </a:rPr>
            </a:br>
            <a:endParaRPr lang="ru-RU" sz="2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71480"/>
            <a:ext cx="9144000" cy="2308324"/>
          </a:xfrm>
          <a:prstGeom prst="rect">
            <a:avLst/>
          </a:prstGeom>
          <a:solidFill>
            <a:srgbClr val="FDC7F5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Цветок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видоизмененный укороченный побег, служащий для семенного размножения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teacher\Desktop\скачанные файлы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071810"/>
            <a:ext cx="2619375" cy="18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eacher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071810"/>
            <a:ext cx="242886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eacher\Desktop\forget-me-no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7879"/>
            <a:ext cx="3429030" cy="300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teacher\Desktop\скачанные файлы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5661248"/>
            <a:ext cx="936104" cy="10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774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Юлия\Desktop\егэ 2013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8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28926" y="5500702"/>
            <a:ext cx="3286148" cy="85725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Главные части цветка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6000744"/>
            <a:ext cx="2500330" cy="85725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тычинка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8" y="6000744"/>
            <a:ext cx="2500330" cy="85725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пестик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214290"/>
            <a:ext cx="9144000" cy="17078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Пестик</a:t>
            </a:r>
            <a:r>
              <a:rPr lang="ru-RU" sz="4400" b="1" dirty="0" smtClean="0">
                <a:solidFill>
                  <a:srgbClr val="FFFF00"/>
                </a:solidFill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</a:rPr>
              <a:t>– женская часть цветка, из которого развивается плод.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000240"/>
            <a:ext cx="240042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643438" y="2000240"/>
            <a:ext cx="321471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рыльце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000372"/>
            <a:ext cx="3143272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столбик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500570"/>
            <a:ext cx="3071834" cy="8572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завязь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1643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 fontScale="925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Тычинка</a:t>
            </a:r>
            <a:r>
              <a:rPr lang="ru-RU" sz="4400" b="1" dirty="0" smtClean="0">
                <a:solidFill>
                  <a:srgbClr val="FFFF00"/>
                </a:solidFill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</a:rPr>
              <a:t>– мужская часть цветка, участвующая в размножении.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342902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357554" y="2428868"/>
            <a:ext cx="2143140" cy="92869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пыльник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4214818"/>
            <a:ext cx="2500330" cy="10715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тычиночная нить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786058"/>
            <a:ext cx="284273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572264" y="5214950"/>
            <a:ext cx="185738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пыльца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Юлия\Desktop\егэ 2013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8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28926" y="5286388"/>
            <a:ext cx="3286148" cy="121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Стеблевая часть цветка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6000744"/>
            <a:ext cx="3214678" cy="85725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цветоножка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322" y="6072206"/>
            <a:ext cx="3214678" cy="785794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цветоложе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Юлия\Desktop\егэ 2013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8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857892"/>
            <a:ext cx="9144000" cy="64291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ВЕНЧИК + ЧАШЕЧКА = ОКОЛОЦВЕТНИК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Венчик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– защищенная чашелистиками часть цветка, состоящая из лепестков.</a:t>
            </a:r>
            <a:endParaRPr lang="ru-RU" sz="3600" dirty="0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1714488"/>
            <a:ext cx="9072562" cy="4286280"/>
            <a:chOff x="0" y="2357430"/>
            <a:chExt cx="9072562" cy="364333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57488" y="2357430"/>
              <a:ext cx="3286148" cy="85725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ВЕНЧИК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0" y="3996932"/>
              <a:ext cx="4286248" cy="2003836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u="sng" dirty="0" smtClean="0">
                  <a:solidFill>
                    <a:schemeClr val="tx1"/>
                  </a:solidFill>
                </a:rPr>
                <a:t>Сростнолепестной </a:t>
              </a:r>
              <a:r>
                <a:rPr lang="ru-RU" sz="3200" dirty="0" smtClean="0">
                  <a:solidFill>
                    <a:schemeClr val="tx1"/>
                  </a:solidFill>
                </a:rPr>
                <a:t>–</a:t>
              </a:r>
              <a:r>
                <a:rPr lang="ru-RU" sz="2400" dirty="0" smtClean="0">
                  <a:solidFill>
                    <a:schemeClr val="tx1"/>
                  </a:solidFill>
                </a:rPr>
                <a:t>образованный сросшимися лепестками 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4357686" y="3936210"/>
              <a:ext cx="4714876" cy="206455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u="sng" dirty="0" smtClean="0">
                  <a:solidFill>
                    <a:schemeClr val="tx1"/>
                  </a:solidFill>
                </a:rPr>
                <a:t>Раздельнолепестной </a:t>
              </a:r>
              <a:r>
                <a:rPr lang="ru-RU" sz="3200" dirty="0" smtClean="0">
                  <a:solidFill>
                    <a:schemeClr val="tx1"/>
                  </a:solidFill>
                </a:rPr>
                <a:t>–</a:t>
              </a:r>
              <a:r>
                <a:rPr lang="ru-RU" sz="2400" dirty="0" smtClean="0">
                  <a:solidFill>
                    <a:schemeClr val="tx1"/>
                  </a:solidFill>
                </a:rPr>
                <a:t>образованный отдельными лепестками 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Стрелка влево 7"/>
            <p:cNvSpPr/>
            <p:nvPr/>
          </p:nvSpPr>
          <p:spPr>
            <a:xfrm rot="19536895">
              <a:off x="1709236" y="3454970"/>
              <a:ext cx="1214446" cy="357190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лево 8"/>
            <p:cNvSpPr/>
            <p:nvPr/>
          </p:nvSpPr>
          <p:spPr>
            <a:xfrm rot="13237197">
              <a:off x="6042157" y="3424103"/>
              <a:ext cx="1214446" cy="357190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Юлия\Desktop\егэ 2013\Рисунок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356" y="0"/>
            <a:ext cx="92123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43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28652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err="1" smtClean="0">
                <a:solidFill>
                  <a:schemeClr val="tx1"/>
                </a:solidFill>
              </a:rPr>
              <a:t>слонтритонрысь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err="1" smtClean="0">
                <a:solidFill>
                  <a:schemeClr val="tx1"/>
                </a:solidFill>
              </a:rPr>
              <a:t>ондатраенот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err="1" smtClean="0">
                <a:solidFill>
                  <a:schemeClr val="tx1"/>
                </a:solidFill>
              </a:rPr>
              <a:t>нандуибисельцапля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err="1" smtClean="0">
                <a:solidFill>
                  <a:schemeClr val="tx1"/>
                </a:solidFill>
              </a:rPr>
              <a:t>воронаежевика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err="1" smtClean="0">
                <a:solidFill>
                  <a:schemeClr val="tx1"/>
                </a:solidFill>
              </a:rPr>
              <a:t>тополькактусастра</a:t>
            </a:r>
            <a:r>
              <a:rPr lang="ru-RU" sz="7200" b="1" dirty="0" smtClean="0">
                <a:solidFill>
                  <a:schemeClr val="tx1"/>
                </a:solidFill>
              </a:rPr>
              <a:t/>
            </a:r>
            <a:br>
              <a:rPr lang="ru-RU" sz="7200" b="1" dirty="0" smtClean="0">
                <a:solidFill>
                  <a:schemeClr val="tx1"/>
                </a:solidFill>
              </a:rPr>
            </a:b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Юлия\Desktop\егэ 2013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46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1438" y="500042"/>
            <a:ext cx="9072562" cy="4357718"/>
            <a:chOff x="0" y="2357430"/>
            <a:chExt cx="9072562" cy="370406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57488" y="2357430"/>
              <a:ext cx="3286148" cy="85725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ЦВЕТЫ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0" y="4239822"/>
              <a:ext cx="4286248" cy="176094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u="sng" dirty="0" smtClean="0">
                  <a:solidFill>
                    <a:schemeClr val="tx1"/>
                  </a:solidFill>
                </a:rPr>
                <a:t>Тычиночные </a:t>
              </a:r>
              <a:r>
                <a:rPr lang="ru-RU" sz="4000" dirty="0" smtClean="0">
                  <a:solidFill>
                    <a:schemeClr val="tx1"/>
                  </a:solidFill>
                </a:rPr>
                <a:t>–</a:t>
              </a:r>
              <a:r>
                <a:rPr lang="ru-RU" sz="3200" dirty="0" smtClean="0">
                  <a:solidFill>
                    <a:schemeClr val="tx1"/>
                  </a:solidFill>
                </a:rPr>
                <a:t>мужские</a:t>
              </a:r>
              <a:endParaRPr lang="ru-RU" sz="3200" dirty="0">
                <a:solidFill>
                  <a:schemeClr val="tx1"/>
                </a:solidFill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4357686" y="4239822"/>
              <a:ext cx="4714876" cy="182166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u="sng" dirty="0" smtClean="0">
                  <a:solidFill>
                    <a:schemeClr val="tx1"/>
                  </a:solidFill>
                </a:rPr>
                <a:t>Пестичные </a:t>
              </a:r>
              <a:r>
                <a:rPr lang="ru-RU" sz="4000" dirty="0" smtClean="0">
                  <a:solidFill>
                    <a:schemeClr val="tx1"/>
                  </a:solidFill>
                </a:rPr>
                <a:t>–</a:t>
              </a:r>
            </a:p>
            <a:p>
              <a:pPr algn="ctr"/>
              <a:r>
                <a:rPr lang="ru-RU" sz="3200" dirty="0" smtClean="0">
                  <a:solidFill>
                    <a:schemeClr val="tx1"/>
                  </a:solidFill>
                </a:rPr>
                <a:t>женские</a:t>
              </a:r>
              <a:endParaRPr lang="ru-RU" sz="3200" dirty="0">
                <a:solidFill>
                  <a:schemeClr val="tx1"/>
                </a:solidFill>
              </a:endParaRPr>
            </a:p>
          </p:txBody>
        </p:sp>
        <p:sp>
          <p:nvSpPr>
            <p:cNvPr id="8" name="Стрелка влево 7"/>
            <p:cNvSpPr/>
            <p:nvPr/>
          </p:nvSpPr>
          <p:spPr>
            <a:xfrm rot="19536895">
              <a:off x="1709236" y="3454970"/>
              <a:ext cx="1214446" cy="357190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лево 8"/>
            <p:cNvSpPr/>
            <p:nvPr/>
          </p:nvSpPr>
          <p:spPr>
            <a:xfrm rot="13237197">
              <a:off x="6042157" y="3424103"/>
              <a:ext cx="1214446" cy="357190"/>
            </a:xfrm>
            <a:prstGeom prst="lef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-37474"/>
            <a:ext cx="9144000" cy="689547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500034" y="785794"/>
            <a:ext cx="8358246" cy="1000132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ФИЗМИНУТКА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8" name="Picture 25" descr="12003_my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214554"/>
            <a:ext cx="5429256" cy="406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физминутка утя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500958" y="5143512"/>
            <a:ext cx="1090618" cy="1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85860"/>
            <a:ext cx="4500594" cy="175432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50800"/>
                <a:solidFill>
                  <a:srgbClr val="FF0000"/>
                </a:solidFill>
                <a:effectLst/>
              </a:rPr>
              <a:t>КРАСНАЯ КНИГА</a:t>
            </a:r>
          </a:p>
          <a:p>
            <a:pPr algn="ctr"/>
            <a:r>
              <a:rPr lang="ru-RU" sz="3600" b="1" dirty="0" smtClean="0">
                <a:ln w="50800"/>
                <a:solidFill>
                  <a:srgbClr val="FF0000"/>
                </a:solidFill>
              </a:rPr>
              <a:t>Ставропольского края</a:t>
            </a:r>
            <a:endParaRPr lang="ru-RU" sz="36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pic>
        <p:nvPicPr>
          <p:cNvPr id="7" name="Рисунок 6" descr="Изображение 010.jpg"/>
          <p:cNvPicPr>
            <a:picLocks noChangeAspect="1"/>
          </p:cNvPicPr>
          <p:nvPr/>
        </p:nvPicPr>
        <p:blipFill>
          <a:blip r:embed="rId2"/>
          <a:srcRect b="2248"/>
          <a:stretch>
            <a:fillRect/>
          </a:stretch>
        </p:blipFill>
        <p:spPr bwMode="auto">
          <a:xfrm>
            <a:off x="4532313" y="642938"/>
            <a:ext cx="4611687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9" name="Rectangle 17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1"/>
            <a:ext cx="4357688" cy="5286388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КОВЫЛЬ </a:t>
            </a:r>
            <a:r>
              <a:rPr lang="ru-RU" sz="36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Вид,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исчезающий</a:t>
            </a: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в связи с освоением территорий (орошение, распашка </a:t>
            </a: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целины, </a:t>
            </a: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неумеренный ранневесенний выпас, степные пожары) . </a:t>
            </a:r>
            <a:endParaRPr lang="ru-RU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</a:p>
        </p:txBody>
      </p:sp>
      <p:pic>
        <p:nvPicPr>
          <p:cNvPr id="13316" name="Picture 21" descr="КОВЫЛЬ ПЕРИСТЫЙ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40" y="1000108"/>
            <a:ext cx="5000660" cy="5268552"/>
          </a:xfrm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8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8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8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6" name="Rectangle 16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5000625" y="2332037"/>
            <a:ext cx="4143375" cy="4525963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ПИОН  УЗКОЛИСТНЫЙ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Редкий вид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внесен в красную книгу России и Ставропольского края.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Распашка степей, массовый обрыв цветков на букеты, перегрузка кормовых угодий, степные пожары.</a:t>
            </a:r>
          </a:p>
        </p:txBody>
      </p:sp>
      <p:pic>
        <p:nvPicPr>
          <p:cNvPr id="14339" name="Picture 23" descr="ПИОН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b="4134"/>
          <a:stretch>
            <a:fillRect/>
          </a:stretch>
        </p:blipFill>
        <p:spPr>
          <a:xfrm>
            <a:off x="214282" y="214290"/>
            <a:ext cx="5067939" cy="5097479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4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ия\Desktop\егэ 2013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teacher\Desktop\0026-026-Formula-tsvet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428736"/>
            <a:ext cx="6096011" cy="4572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94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ия\Desktop\егэ 2013\Рисунок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14290"/>
            <a:ext cx="8767267" cy="61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02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Юлия\Desktop\егэ 2013\Рисунок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90" y="0"/>
            <a:ext cx="9081782" cy="68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32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дяные лили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429684" cy="4071942"/>
          </a:xfrm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5400" dirty="0" smtClean="0">
                <a:solidFill>
                  <a:srgbClr val="FF0066"/>
                </a:solidFill>
              </a:rPr>
              <a:t>Лабораторная работа</a:t>
            </a:r>
            <a:br>
              <a:rPr lang="ru-RU" sz="5400" dirty="0" smtClean="0">
                <a:solidFill>
                  <a:srgbClr val="FF0066"/>
                </a:solidFill>
              </a:rPr>
            </a:br>
            <a:r>
              <a:rPr lang="ru-RU" sz="5400" dirty="0" smtClean="0">
                <a:solidFill>
                  <a:srgbClr val="FF0066"/>
                </a:solidFill>
              </a:rPr>
              <a:t>«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Строение цветка»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</a:t>
            </a:r>
            <a:r>
              <a:rPr lang="ru-RU" sz="4800" i="1" dirty="0" smtClean="0">
                <a:solidFill>
                  <a:srgbClr val="002060"/>
                </a:solidFill>
              </a:rPr>
              <a:t/>
            </a:r>
            <a:br>
              <a:rPr lang="ru-RU" sz="4800" i="1" dirty="0" smtClean="0">
                <a:solidFill>
                  <a:srgbClr val="002060"/>
                </a:solidFill>
              </a:rPr>
            </a:br>
            <a:endParaRPr lang="ru-RU" sz="48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28670"/>
            <a:ext cx="9144000" cy="4857784"/>
          </a:xfrm>
        </p:spPr>
        <p:txBody>
          <a:bodyPr>
            <a:noAutofit/>
          </a:bodyPr>
          <a:lstStyle/>
          <a:p>
            <a:pPr algn="ctr"/>
            <a:r>
              <a:rPr lang="ru-RU" sz="6000" u="sng" dirty="0" smtClean="0">
                <a:solidFill>
                  <a:srgbClr val="FFFF00"/>
                </a:solidFill>
              </a:rPr>
              <a:t>С</a:t>
            </a:r>
            <a:r>
              <a:rPr lang="ru-RU" sz="6000" dirty="0" smtClean="0">
                <a:solidFill>
                  <a:srgbClr val="FFFF00"/>
                </a:solidFill>
              </a:rPr>
              <a:t>лон </a:t>
            </a:r>
            <a:r>
              <a:rPr lang="ru-RU" sz="6000" u="sng" dirty="0" smtClean="0">
                <a:solidFill>
                  <a:srgbClr val="FFFF00"/>
                </a:solidFill>
              </a:rPr>
              <a:t>Т</a:t>
            </a:r>
            <a:r>
              <a:rPr lang="ru-RU" sz="6000" dirty="0" smtClean="0">
                <a:solidFill>
                  <a:srgbClr val="FFFF00"/>
                </a:solidFill>
              </a:rPr>
              <a:t>ритон </a:t>
            </a:r>
            <a:r>
              <a:rPr lang="ru-RU" sz="6000" u="sng" dirty="0" smtClean="0">
                <a:solidFill>
                  <a:srgbClr val="FFFF00"/>
                </a:solidFill>
              </a:rPr>
              <a:t>Р</a:t>
            </a:r>
            <a:r>
              <a:rPr lang="ru-RU" sz="6000" dirty="0" smtClean="0">
                <a:solidFill>
                  <a:srgbClr val="FFFF00"/>
                </a:solidFill>
              </a:rPr>
              <a:t>ысь </a:t>
            </a:r>
            <a:r>
              <a:rPr lang="ru-RU" sz="6000" u="sng" dirty="0" smtClean="0">
                <a:solidFill>
                  <a:srgbClr val="FFFF00"/>
                </a:solidFill>
              </a:rPr>
              <a:t>О</a:t>
            </a:r>
            <a:r>
              <a:rPr lang="ru-RU" sz="6000" dirty="0" smtClean="0">
                <a:solidFill>
                  <a:srgbClr val="FFFF00"/>
                </a:solidFill>
              </a:rPr>
              <a:t>ндатра </a:t>
            </a:r>
            <a:r>
              <a:rPr lang="ru-RU" sz="6000" u="sng" dirty="0" smtClean="0">
                <a:solidFill>
                  <a:srgbClr val="FFFF00"/>
                </a:solidFill>
              </a:rPr>
              <a:t>Е</a:t>
            </a:r>
            <a:r>
              <a:rPr lang="ru-RU" sz="6000" dirty="0" smtClean="0">
                <a:solidFill>
                  <a:srgbClr val="FFFF00"/>
                </a:solidFill>
              </a:rPr>
              <a:t>нот </a:t>
            </a:r>
            <a:r>
              <a:rPr lang="ru-RU" sz="6000" u="sng" dirty="0" smtClean="0">
                <a:solidFill>
                  <a:srgbClr val="FFFF00"/>
                </a:solidFill>
              </a:rPr>
              <a:t>Н</a:t>
            </a:r>
            <a:r>
              <a:rPr lang="ru-RU" sz="6000" dirty="0" smtClean="0">
                <a:solidFill>
                  <a:srgbClr val="FFFF00"/>
                </a:solidFill>
              </a:rPr>
              <a:t>анду </a:t>
            </a:r>
            <a:r>
              <a:rPr lang="ru-RU" sz="6000" u="sng" dirty="0" smtClean="0">
                <a:solidFill>
                  <a:srgbClr val="FFFF00"/>
                </a:solidFill>
              </a:rPr>
              <a:t>И</a:t>
            </a:r>
            <a:r>
              <a:rPr lang="ru-RU" sz="6000" dirty="0" smtClean="0">
                <a:solidFill>
                  <a:srgbClr val="FFFF00"/>
                </a:solidFill>
              </a:rPr>
              <a:t>бис </a:t>
            </a:r>
            <a:r>
              <a:rPr lang="ru-RU" sz="6000" u="sng" dirty="0" smtClean="0">
                <a:solidFill>
                  <a:srgbClr val="FFFF00"/>
                </a:solidFill>
              </a:rPr>
              <a:t>Е</a:t>
            </a:r>
            <a:r>
              <a:rPr lang="ru-RU" sz="6000" dirty="0" smtClean="0">
                <a:solidFill>
                  <a:srgbClr val="FFFF00"/>
                </a:solidFill>
              </a:rPr>
              <a:t>ль</a:t>
            </a:r>
            <a:br>
              <a:rPr lang="ru-RU" sz="6000" dirty="0" smtClean="0">
                <a:solidFill>
                  <a:srgbClr val="FFFF00"/>
                </a:solidFill>
              </a:rPr>
            </a:br>
            <a:r>
              <a:rPr lang="ru-RU" sz="6000" u="sng" dirty="0" smtClean="0">
                <a:solidFill>
                  <a:srgbClr val="FFFF00"/>
                </a:solidFill>
              </a:rPr>
              <a:t>Ц</a:t>
            </a:r>
            <a:r>
              <a:rPr lang="ru-RU" sz="6000" dirty="0" smtClean="0">
                <a:solidFill>
                  <a:srgbClr val="FFFF00"/>
                </a:solidFill>
              </a:rPr>
              <a:t>апля </a:t>
            </a:r>
            <a:r>
              <a:rPr lang="ru-RU" sz="6000" u="sng" dirty="0" smtClean="0">
                <a:solidFill>
                  <a:srgbClr val="FFFF00"/>
                </a:solidFill>
              </a:rPr>
              <a:t>В</a:t>
            </a:r>
            <a:r>
              <a:rPr lang="ru-RU" sz="6000" dirty="0" smtClean="0">
                <a:solidFill>
                  <a:srgbClr val="FFFF00"/>
                </a:solidFill>
              </a:rPr>
              <a:t>орона </a:t>
            </a:r>
            <a:r>
              <a:rPr lang="ru-RU" sz="6000" u="sng" dirty="0" smtClean="0">
                <a:solidFill>
                  <a:srgbClr val="FFFF00"/>
                </a:solidFill>
              </a:rPr>
              <a:t>Е</a:t>
            </a:r>
            <a:r>
              <a:rPr lang="ru-RU" sz="6000" dirty="0" smtClean="0">
                <a:solidFill>
                  <a:srgbClr val="FFFF00"/>
                </a:solidFill>
              </a:rPr>
              <a:t>жевика </a:t>
            </a:r>
            <a:r>
              <a:rPr lang="ru-RU" sz="6000" u="sng" dirty="0" smtClean="0">
                <a:solidFill>
                  <a:srgbClr val="FFFF00"/>
                </a:solidFill>
              </a:rPr>
              <a:t>Т</a:t>
            </a:r>
            <a:r>
              <a:rPr lang="ru-RU" sz="6000" dirty="0" smtClean="0">
                <a:solidFill>
                  <a:srgbClr val="FFFF00"/>
                </a:solidFill>
              </a:rPr>
              <a:t>ополь </a:t>
            </a:r>
            <a:r>
              <a:rPr lang="ru-RU" sz="6000" u="sng" dirty="0" smtClean="0">
                <a:solidFill>
                  <a:srgbClr val="FFFF00"/>
                </a:solidFill>
              </a:rPr>
              <a:t>К</a:t>
            </a:r>
            <a:r>
              <a:rPr lang="ru-RU" sz="6000" dirty="0" smtClean="0">
                <a:solidFill>
                  <a:srgbClr val="FFFF00"/>
                </a:solidFill>
              </a:rPr>
              <a:t>актус </a:t>
            </a:r>
            <a:r>
              <a:rPr lang="ru-RU" sz="6000" u="sng" dirty="0" smtClean="0">
                <a:solidFill>
                  <a:srgbClr val="FFFF00"/>
                </a:solidFill>
              </a:rPr>
              <a:t>А</a:t>
            </a:r>
            <a:r>
              <a:rPr lang="ru-RU" sz="6000" dirty="0" smtClean="0">
                <a:solidFill>
                  <a:srgbClr val="FFFF00"/>
                </a:solidFill>
              </a:rPr>
              <a:t>стра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00430" y="2500306"/>
            <a:ext cx="2071702" cy="20002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 rot="5400000">
            <a:off x="3175539" y="324891"/>
            <a:ext cx="2664296" cy="2014514"/>
          </a:xfrm>
          <a:prstGeom prst="ellipse">
            <a:avLst/>
          </a:prstGeom>
          <a:solidFill>
            <a:srgbClr val="FDC7F5">
              <a:alpha val="9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9407682">
            <a:off x="5384139" y="1738445"/>
            <a:ext cx="3038712" cy="1845315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941516">
            <a:off x="618816" y="1878475"/>
            <a:ext cx="3049146" cy="1826795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2222556">
            <a:off x="2064187" y="3830549"/>
            <a:ext cx="1852994" cy="296767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865985">
            <a:off x="4663527" y="4382465"/>
            <a:ext cx="3206024" cy="185979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57554" y="1000108"/>
            <a:ext cx="216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Строение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 rot="20029287">
            <a:off x="5415505" y="2298419"/>
            <a:ext cx="2783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Определение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 rot="1572487">
            <a:off x="850126" y="2302059"/>
            <a:ext cx="251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Виды цветков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8235985">
            <a:off x="1589600" y="4756923"/>
            <a:ext cx="2552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Лабораторная работа </a:t>
            </a:r>
          </a:p>
        </p:txBody>
      </p:sp>
      <p:sp>
        <p:nvSpPr>
          <p:cNvPr id="15" name="TextBox 14"/>
          <p:cNvSpPr txBox="1"/>
          <p:nvPr/>
        </p:nvSpPr>
        <p:spPr>
          <a:xfrm rot="3151221">
            <a:off x="4858397" y="478081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Формула цветка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3000372"/>
            <a:ext cx="2071702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Цель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53670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450059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4400" b="1" dirty="0" smtClean="0"/>
              <a:t>ДОМАШНЕЕ ЗАДАНИЕ </a:t>
            </a:r>
          </a:p>
          <a:p>
            <a:pPr algn="ctr"/>
            <a:r>
              <a:rPr lang="ru-RU" sz="4400" dirty="0" smtClean="0"/>
              <a:t>Прочитать параграф </a:t>
            </a:r>
          </a:p>
          <a:p>
            <a:pPr algn="ctr">
              <a:buNone/>
            </a:pPr>
            <a:r>
              <a:rPr lang="ru-RU" sz="4400" dirty="0" smtClean="0"/>
              <a:t>«Строение цветка»</a:t>
            </a:r>
          </a:p>
          <a:p>
            <a:pPr algn="ctr">
              <a:buNone/>
            </a:pPr>
            <a:r>
              <a:rPr lang="ru-RU" sz="4400" dirty="0" smtClean="0"/>
              <a:t>в учебнике;</a:t>
            </a:r>
          </a:p>
          <a:p>
            <a:pPr algn="ctr"/>
            <a:r>
              <a:rPr lang="ru-RU" sz="4400" dirty="0" smtClean="0"/>
              <a:t>Подготовить сообщение </a:t>
            </a:r>
            <a:endParaRPr lang="ru-RU" sz="4400" dirty="0" smtClean="0"/>
          </a:p>
          <a:p>
            <a:pPr algn="ctr"/>
            <a:r>
              <a:rPr lang="ru-RU" sz="4400" dirty="0" smtClean="0"/>
              <a:t>« </a:t>
            </a:r>
            <a:r>
              <a:rPr lang="ru-RU" sz="4400" dirty="0" smtClean="0"/>
              <a:t>Легенды о цветах», «Цветы-рекордсмены</a:t>
            </a:r>
            <a:r>
              <a:rPr lang="ru-RU" sz="4400" dirty="0" smtClean="0"/>
              <a:t>»</a:t>
            </a:r>
          </a:p>
          <a:p>
            <a:pPr algn="ctr"/>
            <a:r>
              <a:rPr lang="ru-RU" sz="4400" dirty="0" smtClean="0"/>
              <a:t>Аппликация </a:t>
            </a:r>
            <a:r>
              <a:rPr lang="ru-RU" sz="4400" smtClean="0"/>
              <a:t>«Цветок»</a:t>
            </a:r>
            <a:endParaRPr lang="ru-RU" sz="4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7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00298" y="571480"/>
            <a:ext cx="4613379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3313" name="Picture 1" descr="C:\Users\Дом\Desktop\img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838092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7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428736"/>
            <a:ext cx="9144000" cy="470898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FFFF00">
                <a:alpha val="66000"/>
              </a:srgb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Удивляйся окружающему </a:t>
            </a:r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тебя миру, </a:t>
            </a:r>
          </a:p>
          <a:p>
            <a:pPr algn="ctr"/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ведь </a:t>
            </a:r>
            <a:r>
              <a:rPr lang="ru-RU" sz="6000" b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удивление – это </a:t>
            </a:r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путь к познанию.</a:t>
            </a:r>
          </a:p>
          <a:p>
            <a:pPr algn="ctr"/>
            <a:r>
              <a:rPr lang="ru-RU" sz="6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8286808" cy="2786082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FFFF00"/>
                </a:solidFill>
              </a:rPr>
              <a:t>Строение цветка</a:t>
            </a:r>
            <a:endParaRPr lang="ru-RU" sz="9600" dirty="0">
              <a:solidFill>
                <a:srgbClr val="FFFF00"/>
              </a:solidFill>
            </a:endParaRPr>
          </a:p>
        </p:txBody>
      </p:sp>
      <p:pic>
        <p:nvPicPr>
          <p:cNvPr id="6" name="Picture 9" descr="4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3071810"/>
            <a:ext cx="3357586" cy="351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ия\Desktop\егэ 2013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942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-37474"/>
            <a:ext cx="9144000" cy="689547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428596" y="857232"/>
            <a:ext cx="8286808" cy="428628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Строение и значение цветка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0"/>
            <a:ext cx="4083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урока: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вальс цвет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10" y="5715016"/>
            <a:ext cx="804866" cy="804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00430" y="2500306"/>
            <a:ext cx="2071702" cy="20002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 rot="5400000">
            <a:off x="3175539" y="324891"/>
            <a:ext cx="2664296" cy="2014514"/>
          </a:xfrm>
          <a:prstGeom prst="ellipse">
            <a:avLst/>
          </a:prstGeom>
          <a:solidFill>
            <a:srgbClr val="FDC7F5">
              <a:alpha val="9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9407682">
            <a:off x="5384139" y="1738445"/>
            <a:ext cx="3038712" cy="1845315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941516">
            <a:off x="618816" y="1878475"/>
            <a:ext cx="3049146" cy="1826795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2222556">
            <a:off x="2064187" y="3830549"/>
            <a:ext cx="1852994" cy="296767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865985">
            <a:off x="4663527" y="4382465"/>
            <a:ext cx="3206024" cy="185979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57554" y="1000108"/>
            <a:ext cx="216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Строение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 rot="20029287">
            <a:off x="5415505" y="2298419"/>
            <a:ext cx="2783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Определение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 rot="1572487">
            <a:off x="850126" y="2302059"/>
            <a:ext cx="251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Виды цветков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8235985">
            <a:off x="1589600" y="4756923"/>
            <a:ext cx="2552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Лабораторная работа </a:t>
            </a:r>
          </a:p>
        </p:txBody>
      </p:sp>
      <p:sp>
        <p:nvSpPr>
          <p:cNvPr id="15" name="TextBox 14"/>
          <p:cNvSpPr txBox="1"/>
          <p:nvPr/>
        </p:nvSpPr>
        <p:spPr>
          <a:xfrm rot="3151221">
            <a:off x="4858397" y="4780818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Формула цветка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3000372"/>
            <a:ext cx="2071702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Цель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53670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Задачи урока: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</p:spPr>
        <p:txBody>
          <a:bodyPr>
            <a:normAutofit lnSpcReduction="10000"/>
          </a:bodyPr>
          <a:lstStyle/>
          <a:p>
            <a:r>
              <a:rPr lang="ru-RU" u="sng" dirty="0" smtClean="0"/>
              <a:t>Образовательные: </a:t>
            </a:r>
          </a:p>
          <a:p>
            <a:r>
              <a:rPr lang="ru-RU" dirty="0" smtClean="0"/>
              <a:t>1) изучить особенности строения цветка, раскрыть биологическое значение его частей </a:t>
            </a:r>
          </a:p>
          <a:p>
            <a:r>
              <a:rPr lang="ru-RU" dirty="0" smtClean="0"/>
              <a:t>2) рассмотреть многообразие цветков</a:t>
            </a:r>
          </a:p>
          <a:p>
            <a:r>
              <a:rPr lang="ru-RU" u="sng" dirty="0" smtClean="0"/>
              <a:t>Развивающие:</a:t>
            </a:r>
            <a:r>
              <a:rPr lang="ru-RU" dirty="0" smtClean="0"/>
              <a:t> </a:t>
            </a:r>
          </a:p>
          <a:p>
            <a:r>
              <a:rPr lang="ru-RU" dirty="0" smtClean="0"/>
              <a:t>1) продолжить формирование у учащихся умений и навыков работы с </a:t>
            </a:r>
            <a:r>
              <a:rPr lang="ru-RU" dirty="0" smtClean="0"/>
              <a:t>биологическим материалом;</a:t>
            </a:r>
            <a:endParaRPr lang="ru-RU" dirty="0" smtClean="0"/>
          </a:p>
          <a:p>
            <a:r>
              <a:rPr lang="ru-RU" dirty="0" smtClean="0"/>
              <a:t>2) развивать у учащихся внимательность, умение делать выводы, обобщать, находить сходство и </a:t>
            </a:r>
            <a:r>
              <a:rPr lang="ru-RU" dirty="0" smtClean="0"/>
              <a:t>различия;</a:t>
            </a:r>
            <a:endParaRPr lang="ru-RU" dirty="0" smtClean="0"/>
          </a:p>
          <a:p>
            <a:r>
              <a:rPr lang="ru-RU" u="sng" dirty="0" smtClean="0"/>
              <a:t>Воспитательные:</a:t>
            </a:r>
            <a:r>
              <a:rPr lang="ru-RU" dirty="0" smtClean="0"/>
              <a:t> </a:t>
            </a:r>
          </a:p>
          <a:p>
            <a:r>
              <a:rPr lang="ru-RU" dirty="0" smtClean="0"/>
              <a:t>1) раскрыть </a:t>
            </a:r>
            <a:r>
              <a:rPr lang="ru-RU" dirty="0" smtClean="0"/>
              <a:t>ценность цветков;</a:t>
            </a:r>
            <a:endParaRPr lang="ru-RU" dirty="0" smtClean="0"/>
          </a:p>
          <a:p>
            <a:r>
              <a:rPr lang="ru-RU" dirty="0" smtClean="0"/>
              <a:t>2) показать необходимость бережного отношения и охраны </a:t>
            </a:r>
            <a:r>
              <a:rPr lang="ru-RU" dirty="0" smtClean="0"/>
              <a:t>растений;</a:t>
            </a:r>
            <a:endParaRPr lang="ru-RU" dirty="0" smtClean="0"/>
          </a:p>
          <a:p>
            <a:r>
              <a:rPr lang="ru-RU" dirty="0" smtClean="0"/>
              <a:t>3) воспитывать любовь к </a:t>
            </a:r>
            <a:r>
              <a:rPr lang="ru-RU" dirty="0" smtClean="0"/>
              <a:t>природе.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komp\Desktop\4256639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928670"/>
            <a:ext cx="500066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ОРГАНЫ ЦВЕТКОВОГО РАСТЕНИЯ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466</TotalTime>
  <Words>329</Words>
  <Application>Microsoft Office PowerPoint</Application>
  <PresentationFormat>Экран (4:3)</PresentationFormat>
  <Paragraphs>79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Слайд 1</vt:lpstr>
      <vt:lpstr>          слонтритонрысь ондатраенот нандуибисельцапля воронаежевика тополькактусастра </vt:lpstr>
      <vt:lpstr>Слон Тритон Рысь Ондатра Енот Нанду Ибис Ель Цапля Ворона Ежевика Тополь Кактус Астра</vt:lpstr>
      <vt:lpstr>Строение цветка</vt:lpstr>
      <vt:lpstr>Слайд 5</vt:lpstr>
      <vt:lpstr>Строение и значение цветка</vt:lpstr>
      <vt:lpstr>Слайд 7</vt:lpstr>
      <vt:lpstr>Задачи урока:</vt:lpstr>
      <vt:lpstr>Слайд 9</vt:lpstr>
      <vt:lpstr>Решение заданий по теме «Лист»</vt:lpstr>
      <vt:lpstr>Цветы, цветы… как много их, И розовых, и голубых, Как мотыльков на тонких стеблях, Цветы, цветы…везде, везде Нам улыбаются весь день, Живую радугу колебля…  (Г.К. Суворов)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ФИЗМИНУТКА</vt:lpstr>
      <vt:lpstr>Слайд 23</vt:lpstr>
      <vt:lpstr>Слайд 24</vt:lpstr>
      <vt:lpstr>Слайд 25</vt:lpstr>
      <vt:lpstr>Слайд 26</vt:lpstr>
      <vt:lpstr>Слайд 27</vt:lpstr>
      <vt:lpstr>Слайд 28</vt:lpstr>
      <vt:lpstr>        Лабораторная работа «Строение цветка»    </vt:lpstr>
      <vt:lpstr>Слайд 30</vt:lpstr>
      <vt:lpstr>Слайд 31</vt:lpstr>
      <vt:lpstr>Слайд 32</vt:lpstr>
      <vt:lpstr>Слайд 33</vt:lpstr>
    </vt:vector>
  </TitlesOfParts>
  <Company>Дементьев и 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Дом</cp:lastModifiedBy>
  <cp:revision>52</cp:revision>
  <dcterms:created xsi:type="dcterms:W3CDTF">2009-11-07T14:49:08Z</dcterms:created>
  <dcterms:modified xsi:type="dcterms:W3CDTF">2018-11-24T14:58:48Z</dcterms:modified>
</cp:coreProperties>
</file>