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1" r:id="rId3"/>
    <p:sldId id="267" r:id="rId4"/>
    <p:sldId id="266" r:id="rId5"/>
    <p:sldId id="268" r:id="rId6"/>
    <p:sldId id="270" r:id="rId7"/>
    <p:sldId id="277" r:id="rId8"/>
    <p:sldId id="271" r:id="rId9"/>
    <p:sldId id="279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CCFFFF"/>
    <a:srgbClr val="9966FF"/>
    <a:srgbClr val="CC66FF"/>
    <a:srgbClr val="D8C2DC"/>
    <a:srgbClr val="E6F066"/>
    <a:srgbClr val="1F0A3E"/>
    <a:srgbClr val="6C3084"/>
    <a:srgbClr val="48000E"/>
    <a:srgbClr val="5A3C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1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6477000" cy="2362200"/>
          </a:xfrm>
        </p:spPr>
        <p:txBody>
          <a:bodyPr/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267200"/>
            <a:ext cx="48006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19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600200"/>
            <a:ext cx="3619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391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75053D9-EE91-4DCE-B697-982582E184EE}" type="datetimeFigureOut">
              <a:rPr lang="ru-RU" smtClean="0"/>
              <a:t>29.06.2023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7D9A653-BA1C-4249-9153-DBA28D2346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860032" y="4221087"/>
            <a:ext cx="410086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b="1" dirty="0" smtClean="0">
              <a:solidFill>
                <a:srgbClr val="1F0A3E"/>
              </a:solidFill>
              <a:latin typeface="Comic Sans MS" pitchFamily="66" charset="0"/>
            </a:endParaRPr>
          </a:p>
          <a:p>
            <a:pPr algn="ctr"/>
            <a:endParaRPr lang="ru-RU" sz="2400" b="1" dirty="0">
              <a:solidFill>
                <a:srgbClr val="1F0A3E"/>
              </a:solidFill>
              <a:latin typeface="Comic Sans MS" pitchFamily="66" charset="0"/>
            </a:endParaRPr>
          </a:p>
          <a:p>
            <a:pPr algn="r"/>
            <a:endParaRPr lang="ru-RU" sz="1600" b="1" dirty="0" smtClean="0">
              <a:solidFill>
                <a:srgbClr val="1F0A3E"/>
              </a:solidFill>
              <a:latin typeface="Comic Sans MS" pitchFamily="66" charset="0"/>
            </a:endParaRPr>
          </a:p>
          <a:p>
            <a:pPr algn="r"/>
            <a:endParaRPr lang="ru-RU" sz="1600" b="1" dirty="0" smtClean="0">
              <a:solidFill>
                <a:srgbClr val="1F0A3E"/>
              </a:solidFill>
              <a:latin typeface="Comic Sans MS" pitchFamily="66" charset="0"/>
            </a:endParaRPr>
          </a:p>
          <a:p>
            <a:pPr algn="r"/>
            <a:endParaRPr lang="ru-RU" sz="1600" b="1" dirty="0" smtClean="0">
              <a:solidFill>
                <a:srgbClr val="1F0A3E"/>
              </a:solidFill>
              <a:latin typeface="Comic Sans MS" pitchFamily="66" charset="0"/>
            </a:endParaRPr>
          </a:p>
          <a:p>
            <a:pPr algn="r"/>
            <a:endParaRPr lang="ru-RU" sz="1600" b="1" dirty="0" smtClean="0">
              <a:solidFill>
                <a:srgbClr val="1F0A3E"/>
              </a:solidFill>
              <a:latin typeface="Comic Sans MS" pitchFamily="66" charset="0"/>
            </a:endParaRPr>
          </a:p>
          <a:p>
            <a:pPr algn="r"/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           Автор: Новикова И. Ф.</a:t>
            </a:r>
          </a:p>
          <a:p>
            <a:pPr algn="r"/>
            <a:r>
              <a:rPr lang="ru-RU" sz="1600" b="1" dirty="0">
                <a:solidFill>
                  <a:srgbClr val="1F0A3E"/>
                </a:solidFill>
                <a:latin typeface="Comic Sans MS" pitchFamily="66" charset="0"/>
              </a:rPr>
              <a:t>у</a:t>
            </a:r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читель русского языка и литературы</a:t>
            </a:r>
          </a:p>
          <a:p>
            <a:pPr algn="r"/>
            <a:r>
              <a:rPr lang="ru-RU" sz="1600" b="1" dirty="0" smtClean="0">
                <a:solidFill>
                  <a:srgbClr val="1F0A3E"/>
                </a:solidFill>
                <a:latin typeface="Comic Sans MS" pitchFamily="66" charset="0"/>
              </a:rPr>
              <a:t>МБОУ «СОШ № 25» г. Абакан</a:t>
            </a:r>
            <a:endParaRPr lang="ru-RU" sz="1600" b="1" dirty="0">
              <a:solidFill>
                <a:srgbClr val="1F0A3E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3337" y="293272"/>
            <a:ext cx="742799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Урок-игра по произведению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древнерусской литературы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Повесть 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Петре и Февронии </a:t>
            </a:r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Муромских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9" name="Picture 5" descr="C:\Users\BNU\Desktop\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81" y="2702455"/>
            <a:ext cx="5004048" cy="2814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BNU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2676360"/>
            <a:ext cx="2912880" cy="2912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4657" y="404664"/>
            <a:ext cx="521867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внимание!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BNU\Desktop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88131"/>
            <a:ext cx="3852764" cy="3852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32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1"/>
          <p:cNvSpPr>
            <a:spLocks noChangeArrowheads="1"/>
          </p:cNvSpPr>
          <p:nvPr/>
        </p:nvSpPr>
        <p:spPr bwMode="auto">
          <a:xfrm>
            <a:off x="251520" y="1058253"/>
            <a:ext cx="849694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Игра проходит в три раунда. В каждом раунде участвует три игрока. По итогам трех раундов определяются финалисты, которые участвуют в финале игры.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Общая тема игры – содержание произведения древнерусской литературы «Повесть о Петре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Февронии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Муромских», именно с ней связываются вопросы всех туров. После объявления общей темы  зачитывается вопрос, который виден и на экране. Также вы увидите табло с зашифрованным на нем словом. Задача каждого игрока – разгадать слово быстрее, чем это сделают его соперники, и заработать как можно больше очков.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Все игроки по очереди крутят барабан. Поочередность того, кто будет крутить барабан первым, вторым, третьим определяется по договоренности. Например, в первом туре первым крутит барабан игрок из команды №1, вторым – из команды №2, третьим – из команды №3. Во втором туре – 231, в третьем -312 соответственно.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Каждому участнику  в ходе игры может выпасть сектор с числом очков, которые он заработает, при условии, что отгадает букву или  целое слово, или же может выпасть специальный сектор.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843808" y="332656"/>
            <a:ext cx="388843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игры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6732240" y="6165304"/>
            <a:ext cx="2304256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0429"/>
            <a:ext cx="3168353" cy="769441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Поле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чудес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1" grpId="0"/>
      <p:bldP spid="3" grpId="0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437056" y="260648"/>
            <a:ext cx="4464496" cy="432048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Условные знаки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6588224" y="6104769"/>
            <a:ext cx="2304256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165420"/>
            <a:ext cx="475252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5436096" y="1124744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36096" y="2132856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436096" y="3140968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36096" y="4149080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36096" y="5157192"/>
            <a:ext cx="3096344" cy="7200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2915816" y="1484784"/>
            <a:ext cx="2448272" cy="288032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436096" y="1196752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Comic Sans MS" pitchFamily="66" charset="0"/>
                <a:ea typeface="Roboto Slab" pitchFamily="2" charset="0"/>
              </a:rPr>
              <a:t>Набранные игроком очки удваиваются, если он верно назовёт букву .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4427984" y="2564904"/>
            <a:ext cx="1008112" cy="144016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5508104" y="2204864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Очки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, набранные игроком, сгорают, а ход переходит к следующему игроку. </a:t>
            </a:r>
            <a:endParaRPr lang="ru-RU" sz="1200" dirty="0">
              <a:solidFill>
                <a:schemeClr val="tx1"/>
              </a:solidFill>
              <a:latin typeface="Comic Sans MS" pitchFamily="66" charset="0"/>
              <a:ea typeface="Roboto Slab" pitchFamily="2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1317121" y="3573016"/>
            <a:ext cx="4104456" cy="1872208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 flipH="1">
            <a:off x="5508104" y="321297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Comic Sans MS" pitchFamily="66" charset="0"/>
                <a:ea typeface="Roboto Slab" pitchFamily="2" charset="0"/>
              </a:rPr>
              <a:t>Количество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очков, 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которые получает игрок за правильно угаданную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букву или целое слово</a:t>
            </a:r>
            <a:endParaRPr lang="ru-RU" sz="1200" dirty="0">
              <a:latin typeface="Comic Sans MS" pitchFamily="66" charset="0"/>
              <a:ea typeface="Roboto Slab" pitchFamily="2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 flipH="1">
            <a:off x="5508104" y="5157192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Comic Sans MS" pitchFamily="66" charset="0"/>
                <a:ea typeface="Roboto Slab" pitchFamily="2" charset="0"/>
              </a:rPr>
              <a:t> Игрок может открыть любую букву </a:t>
            </a:r>
            <a:r>
              <a:rPr lang="ru-RU" sz="1200" dirty="0" smtClean="0">
                <a:latin typeface="Comic Sans MS" pitchFamily="66" charset="0"/>
                <a:ea typeface="Roboto Slab" pitchFamily="2" charset="0"/>
              </a:rPr>
              <a:t> </a:t>
            </a:r>
            <a:r>
              <a:rPr lang="ru-RU" sz="1200" dirty="0">
                <a:latin typeface="Comic Sans MS" pitchFamily="66" charset="0"/>
                <a:ea typeface="Roboto Slab" pitchFamily="2" charset="0"/>
              </a:rPr>
              <a:t>(если эта буква встречается несколько раз, то открываются все)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 flipV="1">
            <a:off x="4133646" y="4682753"/>
            <a:ext cx="1230442" cy="36004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427984" y="3356992"/>
            <a:ext cx="1008112" cy="1588"/>
          </a:xfrm>
          <a:prstGeom prst="straightConnector1">
            <a:avLst/>
          </a:prstGeom>
          <a:ln w="25400">
            <a:solidFill>
              <a:srgbClr val="5A3C7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 flipH="1">
            <a:off x="5508104" y="4221088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Comic Sans MS" pitchFamily="66" charset="0"/>
              </a:rPr>
              <a:t>Игрок может </a:t>
            </a:r>
            <a:r>
              <a:rPr lang="ru-RU" sz="1200" dirty="0" smtClean="0">
                <a:latin typeface="Comic Sans MS" pitchFamily="66" charset="0"/>
              </a:rPr>
              <a:t>забрать приз и выйти из игры  </a:t>
            </a:r>
            <a:r>
              <a:rPr lang="ru-RU" sz="1200" dirty="0">
                <a:latin typeface="Comic Sans MS" pitchFamily="66" charset="0"/>
              </a:rPr>
              <a:t>или продолжить </a:t>
            </a:r>
            <a:r>
              <a:rPr lang="ru-RU" sz="1200" dirty="0" smtClean="0">
                <a:latin typeface="Comic Sans MS" pitchFamily="66" charset="0"/>
              </a:rPr>
              <a:t>игру</a:t>
            </a:r>
            <a:endParaRPr lang="ru-RU" sz="1200" dirty="0">
              <a:latin typeface="Comic Sans MS" pitchFamily="66" charset="0"/>
              <a:ea typeface="Roboto Slab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216677" y="91951"/>
            <a:ext cx="3168353" cy="769441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Поле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чудес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9" grpId="0" animBg="1"/>
      <p:bldP spid="10" grpId="0" animBg="1"/>
      <p:bldP spid="11" grpId="0" animBg="1"/>
      <p:bldP spid="12" grpId="0" animBg="1"/>
      <p:bldP spid="19" grpId="0"/>
      <p:bldP spid="22" grpId="0"/>
      <p:bldP spid="33" grpId="0"/>
      <p:bldP spid="34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171277"/>
              </p:ext>
            </p:extLst>
          </p:nvPr>
        </p:nvGraphicFramePr>
        <p:xfrm>
          <a:off x="1187624" y="1124744"/>
          <a:ext cx="6912768" cy="3204176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576064"/>
                <a:gridCol w="576064"/>
                <a:gridCol w="576064"/>
                <a:gridCol w="575824"/>
                <a:gridCol w="576304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>
                        <a:alpha val="6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>
                        <a:alpha val="6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>
                        <a:alpha val="6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3084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>
                        <a:alpha val="6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>
                        <a:alpha val="64000"/>
                      </a:srgb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35896" y="260648"/>
            <a:ext cx="2068195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I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тур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-243408"/>
            <a:ext cx="3032887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I 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тур</a:t>
            </a:r>
            <a:r>
              <a:rPr lang="en-US" sz="10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10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-252536" y="2380849"/>
            <a:ext cx="4752528" cy="4608512"/>
            <a:chOff x="-818172" y="2321435"/>
            <a:chExt cx="5821523" cy="5924249"/>
          </a:xfrm>
        </p:grpSpPr>
        <p:sp>
          <p:nvSpPr>
            <p:cNvPr id="10" name="TextBox 9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818172" y="2321435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Скругленная прямоугольная выноска 13"/>
          <p:cNvSpPr/>
          <p:nvPr/>
        </p:nvSpPr>
        <p:spPr>
          <a:xfrm>
            <a:off x="4337299" y="4869160"/>
            <a:ext cx="4627189" cy="1672497"/>
          </a:xfrm>
          <a:prstGeom prst="wedgeRoundRectCallout">
            <a:avLst>
              <a:gd name="adj1" fmla="val 18182"/>
              <a:gd name="adj2" fmla="val -77184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 </a:t>
            </a:r>
            <a:r>
              <a:rPr lang="ru-RU" sz="3200" b="1" dirty="0">
                <a:solidFill>
                  <a:schemeClr val="tx1"/>
                </a:solidFill>
              </a:rPr>
              <a:t>Название села, где жила мудрая девушка </a:t>
            </a:r>
            <a:r>
              <a:rPr lang="ru-RU" sz="3200" b="1" dirty="0" err="1">
                <a:solidFill>
                  <a:schemeClr val="tx1"/>
                </a:solidFill>
              </a:rPr>
              <a:t>Феврония</a:t>
            </a:r>
            <a:r>
              <a:rPr lang="ru-RU" sz="3200" b="1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297979" y="3792375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91581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Л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49188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1F0A3E"/>
                </a:solidFill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с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400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к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007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о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1F0A3E"/>
                </a:solidFill>
              </a:rPr>
              <a:t>в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37220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о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7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566017"/>
              </p:ext>
            </p:extLst>
          </p:nvPr>
        </p:nvGraphicFramePr>
        <p:xfrm>
          <a:off x="1187624" y="1124744"/>
          <a:ext cx="6912768" cy="3240120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576064"/>
                <a:gridCol w="576064"/>
                <a:gridCol w="576064"/>
                <a:gridCol w="575824"/>
                <a:gridCol w="576304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04450" y="260648"/>
            <a:ext cx="2331087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II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тур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-243408"/>
            <a:ext cx="3032887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II 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тур</a:t>
            </a:r>
            <a:r>
              <a:rPr lang="en-US" sz="10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10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-252536" y="2527705"/>
            <a:ext cx="4752528" cy="4608512"/>
            <a:chOff x="-818172" y="2321435"/>
            <a:chExt cx="5821523" cy="5924249"/>
          </a:xfrm>
        </p:grpSpPr>
        <p:sp>
          <p:nvSpPr>
            <p:cNvPr id="10" name="TextBox 9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818172" y="2321435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Скругленная прямоугольная выноска 13"/>
          <p:cNvSpPr/>
          <p:nvPr/>
        </p:nvSpPr>
        <p:spPr>
          <a:xfrm>
            <a:off x="4337299" y="5085184"/>
            <a:ext cx="4627189" cy="1440160"/>
          </a:xfrm>
          <a:prstGeom prst="wedgeRoundRectCallout">
            <a:avLst>
              <a:gd name="adj1" fmla="val 18182"/>
              <a:gd name="adj2" fmla="val -77184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Чем вылечила </a:t>
            </a:r>
            <a:r>
              <a:rPr lang="ru-RU" sz="3200" b="1" dirty="0" smtClean="0">
                <a:solidFill>
                  <a:schemeClr val="tx1"/>
                </a:solidFill>
              </a:rPr>
              <a:t>Петра </a:t>
            </a:r>
            <a:r>
              <a:rPr lang="ru-RU" sz="3200" b="1" dirty="0">
                <a:solidFill>
                  <a:schemeClr val="tx1"/>
                </a:solidFill>
              </a:rPr>
              <a:t>мудрая </a:t>
            </a:r>
            <a:r>
              <a:rPr lang="ru-RU" sz="3200" b="1" dirty="0" err="1" smtClean="0">
                <a:solidFill>
                  <a:schemeClr val="tx1"/>
                </a:solidFill>
              </a:rPr>
              <a:t>Феврония</a:t>
            </a:r>
            <a:r>
              <a:rPr lang="ru-RU" sz="3200" b="1" dirty="0" smtClean="0">
                <a:solidFill>
                  <a:schemeClr val="tx1"/>
                </a:solidFill>
              </a:rPr>
              <a:t>?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321075" y="3933056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936753" y="2204864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06074" y="2204864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к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070011" y="2204864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в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581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х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49188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л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е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400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б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007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н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1F0A3E"/>
                </a:solidFill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231762" y="2204864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с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400238" y="1625636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я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376264" y="2204864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з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69993" y="22017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833490" y="2204864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к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409554" y="2204864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а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>
                      <p:stCondLst>
                        <p:cond delay="0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4" grpId="0" uiExpand="1" build="allAtOnce" animBg="1"/>
      <p:bldP spid="19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4" grpId="0" animBg="1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465541"/>
              </p:ext>
            </p:extLst>
          </p:nvPr>
        </p:nvGraphicFramePr>
        <p:xfrm>
          <a:off x="1187624" y="1124744"/>
          <a:ext cx="6912768" cy="3240120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576064"/>
                <a:gridCol w="576064"/>
                <a:gridCol w="576064"/>
                <a:gridCol w="575824"/>
                <a:gridCol w="576304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73004" y="260648"/>
            <a:ext cx="2593980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III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тур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-243408"/>
            <a:ext cx="3032887" cy="1631216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III 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 тур</a:t>
            </a:r>
            <a:r>
              <a:rPr lang="en-US" sz="10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10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-252536" y="2259644"/>
            <a:ext cx="4752528" cy="4608512"/>
            <a:chOff x="-818172" y="2321435"/>
            <a:chExt cx="5821523" cy="5924249"/>
          </a:xfrm>
        </p:grpSpPr>
        <p:sp>
          <p:nvSpPr>
            <p:cNvPr id="10" name="TextBox 9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818172" y="2321435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Скругленная прямоугольная выноска 13"/>
          <p:cNvSpPr/>
          <p:nvPr/>
        </p:nvSpPr>
        <p:spPr>
          <a:xfrm>
            <a:off x="4211960" y="4889581"/>
            <a:ext cx="4752529" cy="1800200"/>
          </a:xfrm>
          <a:prstGeom prst="wedgeRoundRectCallout">
            <a:avLst>
              <a:gd name="adj1" fmla="val 19972"/>
              <a:gd name="adj2" fmla="val -73640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Что вышивала </a:t>
            </a:r>
            <a:r>
              <a:rPr lang="ru-RU" sz="3200" b="1" dirty="0" err="1" smtClean="0">
                <a:solidFill>
                  <a:schemeClr val="tx1"/>
                </a:solidFill>
              </a:rPr>
              <a:t>Феврония</a:t>
            </a:r>
            <a:r>
              <a:rPr lang="ru-RU" sz="3200" b="1" dirty="0" smtClean="0">
                <a:solidFill>
                  <a:schemeClr val="tx1"/>
                </a:solidFill>
              </a:rPr>
              <a:t> для </a:t>
            </a:r>
            <a:r>
              <a:rPr lang="ru-RU" sz="3200" b="1" dirty="0">
                <a:solidFill>
                  <a:schemeClr val="tx1"/>
                </a:solidFill>
              </a:rPr>
              <a:t>храма </a:t>
            </a:r>
            <a:r>
              <a:rPr lang="ru-RU" sz="2800" b="1" dirty="0" smtClean="0">
                <a:solidFill>
                  <a:schemeClr val="tx1"/>
                </a:solidFill>
              </a:rPr>
              <a:t>Богородицы, когда </a:t>
            </a:r>
            <a:r>
              <a:rPr lang="ru-RU" sz="2800" b="1" dirty="0">
                <a:solidFill>
                  <a:schemeClr val="tx1"/>
                </a:solidFill>
              </a:rPr>
              <a:t>Петр собрался умирать</a:t>
            </a:r>
            <a:r>
              <a:rPr lang="ru-RU" sz="2800" b="1" dirty="0" smtClean="0">
                <a:solidFill>
                  <a:schemeClr val="tx1"/>
                </a:solidFill>
              </a:rPr>
              <a:t>?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302398" y="3645024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91581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в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49188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о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з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400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д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007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У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</a:rPr>
              <a:t>х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124" y="896526"/>
            <a:ext cx="849694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 </a:t>
            </a:r>
            <a:endParaRPr lang="ru-RU" sz="3200" dirty="0"/>
          </a:p>
          <a:p>
            <a:pPr algn="ctr"/>
            <a:r>
              <a:rPr lang="ru-RU" sz="3600" b="1" dirty="0"/>
              <a:t>Чадолюбивые </a:t>
            </a:r>
            <a:r>
              <a:rPr lang="ru-RU" sz="3600" b="1" dirty="0" smtClean="0"/>
              <a:t> </a:t>
            </a:r>
            <a:endParaRPr lang="ru-RU" sz="3600" b="1" dirty="0"/>
          </a:p>
          <a:p>
            <a:pPr algn="ctr"/>
            <a:r>
              <a:rPr lang="ru-RU" sz="3600" b="1" dirty="0"/>
              <a:t>Искони </a:t>
            </a:r>
            <a:r>
              <a:rPr lang="ru-RU" sz="3600" b="1" dirty="0" smtClean="0"/>
              <a:t> </a:t>
            </a:r>
            <a:endParaRPr lang="ru-RU" sz="3600" b="1" dirty="0"/>
          </a:p>
          <a:p>
            <a:pPr algn="ctr"/>
            <a:r>
              <a:rPr lang="ru-RU" sz="3600" b="1" dirty="0"/>
              <a:t>Пронырство </a:t>
            </a:r>
            <a:r>
              <a:rPr lang="ru-RU" sz="3600" b="1" dirty="0" smtClean="0"/>
              <a:t> </a:t>
            </a:r>
            <a:endParaRPr lang="ru-RU" sz="3600" b="1" dirty="0"/>
          </a:p>
          <a:p>
            <a:pPr algn="ctr"/>
            <a:r>
              <a:rPr lang="ru-RU" sz="3600" b="1" dirty="0"/>
              <a:t>Наветы </a:t>
            </a:r>
            <a:r>
              <a:rPr lang="ru-RU" sz="3600" b="1" dirty="0" smtClean="0"/>
              <a:t> </a:t>
            </a:r>
          </a:p>
          <a:p>
            <a:pPr algn="ctr"/>
            <a:r>
              <a:rPr lang="ru-RU" sz="3600" b="1" dirty="0" smtClean="0"/>
              <a:t>Благочестивый</a:t>
            </a:r>
            <a:r>
              <a:rPr lang="ru-RU" sz="3600" b="1" dirty="0"/>
              <a:t> </a:t>
            </a:r>
            <a:r>
              <a:rPr lang="ru-RU" sz="3600" b="1" dirty="0" smtClean="0"/>
              <a:t> </a:t>
            </a:r>
            <a:endParaRPr lang="ru-RU" sz="3600" b="1" dirty="0"/>
          </a:p>
          <a:p>
            <a:pPr algn="ctr"/>
            <a:r>
              <a:rPr lang="ru-RU" sz="3600" b="1" dirty="0"/>
              <a:t>Блаженный 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8640"/>
            <a:ext cx="83795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«Из древнерусского словаря»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383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0373"/>
              </p:ext>
            </p:extLst>
          </p:nvPr>
        </p:nvGraphicFramePr>
        <p:xfrm>
          <a:off x="1187624" y="1124744"/>
          <a:ext cx="6912768" cy="3240120"/>
        </p:xfrm>
        <a:graphic>
          <a:graphicData uri="http://schemas.openxmlformats.org/drawingml/2006/table">
            <a:tbl>
              <a:tblPr>
                <a:effectLst>
                  <a:outerShdw blurRad="254000" dist="889000" dir="5400000" sx="80000" sy="80000" algn="t" rotWithShape="0">
                    <a:srgbClr val="7030A0">
                      <a:alpha val="60000"/>
                    </a:srgbClr>
                  </a:outerShdw>
                </a:effectLst>
                <a:tableStyleId>{5C22544A-7EE6-4342-B048-85BDC9FD1C3A}</a:tableStyleId>
              </a:tblPr>
              <a:tblGrid>
                <a:gridCol w="576064"/>
                <a:gridCol w="576064"/>
                <a:gridCol w="576064"/>
                <a:gridCol w="575824"/>
                <a:gridCol w="576304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504056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1F0A3E"/>
                        </a:solidFill>
                        <a:effectLst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7030A0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89837" y="260648"/>
            <a:ext cx="2560317" cy="92333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</p:spPr>
        <p:txBody>
          <a:bodyPr wrap="none" rtlCol="0">
            <a:spAutoFit/>
            <a:sp3d>
              <a:bevelT w="0" h="0"/>
              <a:contourClr>
                <a:srgbClr val="7030A0"/>
              </a:contourClr>
            </a:sp3d>
          </a:bodyPr>
          <a:lstStyle/>
          <a:p>
            <a:pPr algn="ctr"/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en-US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   </a:t>
            </a:r>
            <a:r>
              <a:rPr lang="ru-RU" sz="5400" dirty="0" smtClean="0">
                <a:ln w="254000" cap="sq">
                  <a:solidFill>
                    <a:srgbClr val="7030A0"/>
                  </a:solidFill>
                </a:ln>
                <a:solidFill>
                  <a:srgbClr val="7030A0"/>
                </a:solidFill>
                <a:latin typeface="Monotype Corsiva" pitchFamily="66" charset="0"/>
              </a:rPr>
              <a:t>Финал</a:t>
            </a:r>
            <a:endParaRPr lang="ru-RU" sz="5400" dirty="0">
              <a:ln w="254000" cap="sq">
                <a:solidFill>
                  <a:srgbClr val="7030A0"/>
                </a:solidFill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260648"/>
            <a:ext cx="3032887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Финал</a:t>
            </a:r>
            <a:endParaRPr lang="ru-RU" sz="10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-286778" y="1916832"/>
            <a:ext cx="4752528" cy="4608512"/>
            <a:chOff x="-818172" y="2321435"/>
            <a:chExt cx="5821523" cy="5924249"/>
          </a:xfrm>
        </p:grpSpPr>
        <p:sp>
          <p:nvSpPr>
            <p:cNvPr id="10" name="TextBox 9"/>
            <p:cNvSpPr txBox="1"/>
            <p:nvPr/>
          </p:nvSpPr>
          <p:spPr>
            <a:xfrm rot="15508784">
              <a:off x="3707785" y="5013928"/>
              <a:ext cx="857256" cy="443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13" dirty="0">
                  <a:solidFill>
                    <a:srgbClr val="4B5456"/>
                  </a:solidFill>
                  <a:sym typeface="Wingdings" pitchFamily="2" charset="2"/>
                </a:rPr>
                <a:t>Б</a:t>
              </a:r>
              <a:endParaRPr lang="ru-RU" sz="1013" dirty="0">
                <a:solidFill>
                  <a:srgbClr val="4B5456"/>
                </a:solidFill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-818172" y="2321435"/>
              <a:ext cx="5821523" cy="592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Скругленная прямоугольная выноска 13"/>
          <p:cNvSpPr/>
          <p:nvPr/>
        </p:nvSpPr>
        <p:spPr>
          <a:xfrm>
            <a:off x="4499992" y="4653136"/>
            <a:ext cx="4392488" cy="2016224"/>
          </a:xfrm>
          <a:prstGeom prst="wedgeRoundRectCallout">
            <a:avLst>
              <a:gd name="adj1" fmla="val 19588"/>
              <a:gd name="adj2" fmla="val -60309"/>
              <a:gd name="adj3" fmla="val 16667"/>
            </a:avLst>
          </a:prstGeom>
          <a:solidFill>
            <a:srgbClr val="D8C2DC"/>
          </a:solidFill>
          <a:ln>
            <a:solidFill>
              <a:srgbClr val="6C30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Какое </a:t>
            </a:r>
            <a:r>
              <a:rPr lang="ru-RU" sz="2400" b="1" dirty="0">
                <a:solidFill>
                  <a:schemeClr val="tx1"/>
                </a:solidFill>
              </a:rPr>
              <a:t>количество льна </a:t>
            </a:r>
            <a:r>
              <a:rPr lang="ru-RU" sz="2400" b="1" dirty="0" smtClean="0">
                <a:solidFill>
                  <a:schemeClr val="tx1"/>
                </a:solidFill>
              </a:rPr>
              <a:t>Петр послал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Февронии, чтобы она сделала для него </a:t>
            </a:r>
            <a:r>
              <a:rPr lang="ru-RU" sz="2400" b="1" dirty="0">
                <a:solidFill>
                  <a:schemeClr val="tx1"/>
                </a:solidFill>
              </a:rPr>
              <a:t>порты, полотенце и </a:t>
            </a:r>
            <a:r>
              <a:rPr lang="ru-RU" sz="2400" b="1" dirty="0" smtClean="0">
                <a:solidFill>
                  <a:schemeClr val="tx1"/>
                </a:solidFill>
              </a:rPr>
              <a:t>сорочку?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308882" y="3284984"/>
            <a:ext cx="864096" cy="720080"/>
          </a:xfrm>
          <a:prstGeom prst="straightConnector1">
            <a:avLst/>
          </a:prstGeom>
          <a:ln w="47625">
            <a:solidFill>
              <a:srgbClr val="1F0A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3491880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п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067944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у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644008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ч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20072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о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96136" y="1628800"/>
            <a:ext cx="538710" cy="576064"/>
          </a:xfrm>
          <a:prstGeom prst="rect">
            <a:avLst/>
          </a:prstGeom>
          <a:solidFill>
            <a:srgbClr val="1F0A3E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rgbClr val="1F0A3E"/>
                </a:solidFill>
                <a:effectLst/>
              </a:rPr>
              <a:t>к</a:t>
            </a:r>
            <a:endParaRPr lang="ru-RU" sz="3200" dirty="0">
              <a:solidFill>
                <a:srgbClr val="1F0A3E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7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3744416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ru-RU" sz="3200" b="1" dirty="0" smtClean="0">
                <a:latin typeface="Calibri"/>
                <a:ea typeface="Calibri"/>
                <a:cs typeface="Times New Roman"/>
              </a:rPr>
              <a:t>Вариант 1: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Дать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развернутый ответ на вопрос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«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Чему учат нас  герои древнерусской повести о Петре и </a:t>
            </a:r>
            <a:r>
              <a:rPr lang="ru-RU" sz="3200" dirty="0" err="1">
                <a:latin typeface="Calibri"/>
                <a:ea typeface="Calibri"/>
                <a:cs typeface="Times New Roman"/>
              </a:rPr>
              <a:t>Февронии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»</a:t>
            </a:r>
            <a:br>
              <a:rPr lang="ru-RU" sz="3200" dirty="0" smtClean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b="1" dirty="0" smtClean="0">
                <a:latin typeface="Calibri"/>
                <a:ea typeface="Calibri"/>
                <a:cs typeface="Times New Roman"/>
              </a:rPr>
              <a:t>Вариант 2: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Создать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иллюстрации к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повести</a:t>
            </a:r>
            <a:br>
              <a:rPr lang="ru-RU" sz="3200" dirty="0" smtClean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b="1" dirty="0" smtClean="0">
                <a:latin typeface="Calibri"/>
                <a:ea typeface="Calibri"/>
                <a:cs typeface="Times New Roman"/>
              </a:rPr>
              <a:t>Вариант 3: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Подготовить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виртуальную экскурсию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 «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В гостях у Петра и </a:t>
            </a:r>
            <a:r>
              <a:rPr lang="ru-RU" sz="3200" dirty="0" err="1">
                <a:latin typeface="Calibri"/>
                <a:ea typeface="Calibri"/>
                <a:cs typeface="Times New Roman"/>
              </a:rPr>
              <a:t>Февронии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»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260648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Варианты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домашнего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задания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6323526"/>
      </p:ext>
    </p:extLst>
  </p:cSld>
  <p:clrMapOvr>
    <a:masterClrMapping/>
  </p:clrMapOvr>
</p:sld>
</file>

<file path=ppt/theme/theme1.xml><?xml version="1.0" encoding="utf-8"?>
<a:theme xmlns:a="http://schemas.openxmlformats.org/drawingml/2006/main" name="1200054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</TotalTime>
  <Words>437</Words>
  <Application>Microsoft Office PowerPoint</Application>
  <PresentationFormat>Экран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1200054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Вариант 1: Дать развернутый ответ на вопрос «Чему учат нас  герои древнерусской повести о Петре и Февронии»  Вариант 2: Создать иллюстрации к повести  Вариант 3: Подготовить виртуальную экскурсию  «В гостях у Петра и Февронии»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Бородатова Надежда Юрьевна</cp:lastModifiedBy>
  <cp:revision>98</cp:revision>
  <dcterms:created xsi:type="dcterms:W3CDTF">2017-01-15T08:24:44Z</dcterms:created>
  <dcterms:modified xsi:type="dcterms:W3CDTF">2023-06-29T02:28:35Z</dcterms:modified>
</cp:coreProperties>
</file>