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5.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5"/>
  </p:notesMasterIdLst>
  <p:sldIdLst>
    <p:sldId id="266" r:id="rId3"/>
    <p:sldId id="256" r:id="rId4"/>
    <p:sldId id="257" r:id="rId6"/>
    <p:sldId id="258" r:id="rId7"/>
    <p:sldId id="259" r:id="rId8"/>
    <p:sldId id="260" r:id="rId9"/>
    <p:sldId id="261" r:id="rId10"/>
    <p:sldId id="262" r:id="rId11"/>
    <p:sldId id="263" r:id="rId12"/>
    <p:sldId id="264" r:id="rId13"/>
    <p:sldId id="265" r:id="rId14"/>
  </p:sldIdLst>
  <p:sldSz cx="14630400" cy="8229600"/>
  <p:notesSz cx="8229600" cy="14630400"/>
  <p:embeddedFontLst>
    <p:embeddedFont>
      <p:font typeface="SimSun" panose="02010600030101010101" pitchFamily="2" charset="-122"/>
      <p:regular r:id="rId18"/>
    </p:embeddedFont>
    <p:embeddedFont>
      <p:font typeface="Calibri" panose="020F0502020204030204"/>
      <p:regular r:id="rId19"/>
      <p:bold r:id="rId20"/>
      <p:italic r:id="rId21"/>
      <p:boldItalic r:id="rId22"/>
    </p:embeddedFont>
    <p:embeddedFont>
      <p:font typeface="Segoe UI" panose="020B0502040204020203"/>
      <p:regular r:id="rId23"/>
    </p:embeddedFont>
    <p:embeddedFont>
      <p:font typeface="Inter" panose="02000503000000020004" pitchFamily="34" charset="0"/>
      <p:bold r:id="rId24"/>
    </p:embeddedFont>
    <p:embeddedFont>
      <p:font typeface="Inter" panose="02000503000000020004" pitchFamily="34" charset="-122"/>
      <p:bold r:id="rId25"/>
    </p:embeddedFont>
    <p:embeddedFont>
      <p:font typeface="Inter" panose="02000503000000020004" pitchFamily="34" charset="-120"/>
      <p:bold r:id="rId26"/>
    </p:embeddedFont>
  </p:embeddedFont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font" Target="fonts/font9.fntdata"/><Relationship Id="rId25" Type="http://schemas.openxmlformats.org/officeDocument/2006/relationships/font" Target="fonts/font8.fntdata"/><Relationship Id="rId24" Type="http://schemas.openxmlformats.org/officeDocument/2006/relationships/font" Target="fonts/font7.fntdata"/><Relationship Id="rId23" Type="http://schemas.openxmlformats.org/officeDocument/2006/relationships/font" Target="fonts/font6.fntdata"/><Relationship Id="rId22" Type="http://schemas.openxmlformats.org/officeDocument/2006/relationships/font" Target="fonts/font5.fntdata"/><Relationship Id="rId21" Type="http://schemas.openxmlformats.org/officeDocument/2006/relationships/font" Target="fonts/font4.fntdata"/><Relationship Id="rId20" Type="http://schemas.openxmlformats.org/officeDocument/2006/relationships/font" Target="fonts/font3.fntdata"/><Relationship Id="rId2" Type="http://schemas.openxmlformats.org/officeDocument/2006/relationships/theme" Target="theme/theme1.xml"/><Relationship Id="rId19" Type="http://schemas.openxmlformats.org/officeDocument/2006/relationships/font" Target="fonts/font2.fntdata"/><Relationship Id="rId18" Type="http://schemas.openxmlformats.org/officeDocument/2006/relationships/font" Target="fonts/font1.fntdata"/><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p:spPr>
      </p:sp>
      <p:sp>
        <p:nvSpPr>
          <p:cNvPr id="3" name="Shape 1"/>
          <p:cNvSpPr/>
          <p:nvPr/>
        </p:nvSpPr>
        <p:spPr>
          <a:xfrm>
            <a:off x="0" y="0"/>
            <a:ext cx="14630400" cy="8229600"/>
          </a:xfrm>
          <a:prstGeom prst="rect">
            <a:avLst/>
          </a:prstGeom>
          <a:solidFill>
            <a:srgbClr val="FFFFFF"/>
          </a:solidFill>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p:spPr>
      </p:sp>
      <p:sp>
        <p:nvSpPr>
          <p:cNvPr id="3" name="Shape 1"/>
          <p:cNvSpPr/>
          <p:nvPr/>
        </p:nvSpPr>
        <p:spPr>
          <a:xfrm>
            <a:off x="0" y="0"/>
            <a:ext cx="14630400" cy="8229600"/>
          </a:xfrm>
          <a:prstGeom prst="rect">
            <a:avLst/>
          </a:prstGeom>
          <a:solidFill>
            <a:srgbClr val="FFFFFF"/>
          </a:solidFill>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p:spPr>
      </p:sp>
      <p:sp>
        <p:nvSpPr>
          <p:cNvPr id="3" name="Shape 1"/>
          <p:cNvSpPr/>
          <p:nvPr/>
        </p:nvSpPr>
        <p:spPr>
          <a:xfrm>
            <a:off x="0" y="0"/>
            <a:ext cx="14630400" cy="8229600"/>
          </a:xfrm>
          <a:prstGeom prst="rect">
            <a:avLst/>
          </a:prstGeom>
          <a:solidFill>
            <a:srgbClr val="FFFFFF"/>
          </a:solidFill>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p:spPr>
      </p:sp>
      <p:sp>
        <p:nvSpPr>
          <p:cNvPr id="3" name="Shape 1"/>
          <p:cNvSpPr/>
          <p:nvPr/>
        </p:nvSpPr>
        <p:spPr>
          <a:xfrm>
            <a:off x="0" y="0"/>
            <a:ext cx="14630400" cy="8229600"/>
          </a:xfrm>
          <a:prstGeom prst="rect">
            <a:avLst/>
          </a:prstGeom>
          <a:solidFill>
            <a:srgbClr val="FFFFFF"/>
          </a:solidFill>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p:spPr>
      </p:sp>
      <p:sp>
        <p:nvSpPr>
          <p:cNvPr id="3" name="Shape 1"/>
          <p:cNvSpPr/>
          <p:nvPr/>
        </p:nvSpPr>
        <p:spPr>
          <a:xfrm>
            <a:off x="0" y="0"/>
            <a:ext cx="14630400" cy="8229600"/>
          </a:xfrm>
          <a:prstGeom prst="rect">
            <a:avLst/>
          </a:prstGeom>
          <a:solidFill>
            <a:srgbClr val="FFFFFF"/>
          </a:solidFill>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p:spPr>
      </p:sp>
      <p:sp>
        <p:nvSpPr>
          <p:cNvPr id="3" name="Shape 1"/>
          <p:cNvSpPr/>
          <p:nvPr/>
        </p:nvSpPr>
        <p:spPr>
          <a:xfrm>
            <a:off x="0" y="0"/>
            <a:ext cx="14630400" cy="8229600"/>
          </a:xfrm>
          <a:prstGeom prst="rect">
            <a:avLst/>
          </a:prstGeom>
          <a:solidFill>
            <a:srgbClr val="FFFFFF"/>
          </a:solidFill>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p:spPr>
      </p:sp>
      <p:sp>
        <p:nvSpPr>
          <p:cNvPr id="3" name="Shape 1"/>
          <p:cNvSpPr/>
          <p:nvPr/>
        </p:nvSpPr>
        <p:spPr>
          <a:xfrm>
            <a:off x="0" y="0"/>
            <a:ext cx="14630400" cy="8229600"/>
          </a:xfrm>
          <a:prstGeom prst="rect">
            <a:avLst/>
          </a:prstGeom>
          <a:solidFill>
            <a:srgbClr val="FFFFFF"/>
          </a:solidFill>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p:spPr>
      </p:sp>
      <p:sp>
        <p:nvSpPr>
          <p:cNvPr id="3" name="Shape 1"/>
          <p:cNvSpPr/>
          <p:nvPr/>
        </p:nvSpPr>
        <p:spPr>
          <a:xfrm>
            <a:off x="0" y="0"/>
            <a:ext cx="14630400" cy="8229600"/>
          </a:xfrm>
          <a:prstGeom prst="rect">
            <a:avLst/>
          </a:prstGeom>
          <a:solidFill>
            <a:srgbClr val="FFFFFF"/>
          </a:solidFill>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p:spPr>
      </p:sp>
      <p:sp>
        <p:nvSpPr>
          <p:cNvPr id="3" name="Shape 1"/>
          <p:cNvSpPr/>
          <p:nvPr/>
        </p:nvSpPr>
        <p:spPr>
          <a:xfrm>
            <a:off x="0" y="0"/>
            <a:ext cx="14630400" cy="8229600"/>
          </a:xfrm>
          <a:prstGeom prst="rect">
            <a:avLst/>
          </a:prstGeom>
          <a:solidFill>
            <a:srgbClr val="FFFFFF"/>
          </a:solidFill>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p:spPr>
      </p:sp>
      <p:sp>
        <p:nvSpPr>
          <p:cNvPr id="3" name="Shape 1"/>
          <p:cNvSpPr/>
          <p:nvPr/>
        </p:nvSpPr>
        <p:spPr>
          <a:xfrm>
            <a:off x="0" y="0"/>
            <a:ext cx="14630400" cy="8229600"/>
          </a:xfrm>
          <a:prstGeom prst="rect">
            <a:avLst/>
          </a:prstGeom>
          <a:solidFill>
            <a:srgbClr val="FFFFFF"/>
          </a:solidFill>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3.xml"/><Relationship Id="rId5" Type="http://schemas.openxmlformats.org/officeDocument/2006/relationships/image" Target="../media/image7.svg"/><Relationship Id="rId4" Type="http://schemas.openxmlformats.org/officeDocument/2006/relationships/image" Target="../media/image6.png"/><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notesSlide" Target="../notesSlides/notesSlide4.xml"/><Relationship Id="rId13" Type="http://schemas.openxmlformats.org/officeDocument/2006/relationships/slideLayout" Target="../slideLayouts/slideLayout5.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9.xml"/><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sv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Текстовое поле 1"/>
          <p:cNvSpPr txBox="1"/>
          <p:nvPr/>
        </p:nvSpPr>
        <p:spPr>
          <a:xfrm>
            <a:off x="476885" y="357505"/>
            <a:ext cx="14072870" cy="7808595"/>
          </a:xfrm>
          <a:prstGeom prst="rect">
            <a:avLst/>
          </a:prstGeom>
        </p:spPr>
        <p:txBody>
          <a:bodyPr>
            <a:noAutofit/>
          </a:bodyPr>
          <a:p>
            <a:pPr marL="0" indent="0" algn="ctr" defTabSz="266700">
              <a:spcBef>
                <a:spcPct val="0"/>
              </a:spcBef>
              <a:spcAft>
                <a:spcPct val="0"/>
              </a:spcAft>
            </a:pPr>
            <a:r>
              <a:rPr lang="en-US" altLang="zh-CN" sz="2400">
                <a:latin typeface="Calibri" panose="020F0502020204030204"/>
                <a:ea typeface="SimSun" panose="02010600030101010101" pitchFamily="2" charset="-122"/>
              </a:rPr>
              <a:t>МКОУ «Береславская СШ»</a:t>
            </a:r>
            <a:endParaRPr lang="en-US" altLang="zh-CN" sz="2400">
              <a:latin typeface="Calibri" panose="020F0502020204030204"/>
              <a:ea typeface="SimSun" panose="02010600030101010101" pitchFamily="2" charset="-122"/>
            </a:endParaRPr>
          </a:p>
          <a:p>
            <a:pPr marL="0" indent="0" algn="ctr" defTabSz="266700">
              <a:spcBef>
                <a:spcPct val="0"/>
              </a:spcBef>
              <a:spcAft>
                <a:spcPct val="0"/>
              </a:spcAft>
            </a:pPr>
            <a:r>
              <a:rPr lang="en-US" altLang="zh-CN" sz="2400">
                <a:latin typeface="Calibri" panose="020F0502020204030204"/>
                <a:ea typeface="SimSun" panose="02010600030101010101" pitchFamily="2" charset="-122"/>
              </a:rPr>
              <a:t>Калачевский муниципальный район Волгоградской области</a:t>
            </a:r>
            <a:endParaRPr lang="en-US" altLang="zh-CN" sz="2400">
              <a:latin typeface="Calibri" panose="020F0502020204030204"/>
              <a:ea typeface="SimSun" panose="02010600030101010101" pitchFamily="2" charset="-122"/>
            </a:endParaRPr>
          </a:p>
          <a:p>
            <a:pPr marL="0" indent="0" algn="ctr" defTabSz="266700">
              <a:spcBef>
                <a:spcPct val="0"/>
              </a:spcBef>
              <a:spcAft>
                <a:spcPct val="0"/>
              </a:spcAft>
            </a:pPr>
            <a:r>
              <a:rPr lang="en-US" altLang="zh-CN" sz="1600">
                <a:latin typeface="Calibri" panose="020F0502020204030204"/>
                <a:ea typeface="SimSun" panose="02010600030101010101" pitchFamily="2" charset="-122"/>
              </a:rPr>
              <a:t> </a:t>
            </a:r>
            <a:endParaRPr lang="en-US" altLang="zh-CN" sz="1600">
              <a:latin typeface="Calibri" panose="020F0502020204030204"/>
              <a:ea typeface="SimSun" panose="02010600030101010101" pitchFamily="2" charset="-122"/>
            </a:endParaRPr>
          </a:p>
          <a:p>
            <a:pPr marL="0" indent="0" algn="ctr" defTabSz="266700">
              <a:spcBef>
                <a:spcPct val="0"/>
              </a:spcBef>
              <a:spcAft>
                <a:spcPct val="0"/>
              </a:spcAft>
            </a:pPr>
            <a:r>
              <a:rPr lang="en-US" altLang="zh-CN" sz="1600">
                <a:latin typeface="Calibri" panose="020F0502020204030204"/>
                <a:ea typeface="SimSun" panose="02010600030101010101" pitchFamily="2" charset="-122"/>
              </a:rPr>
              <a:t> </a:t>
            </a:r>
            <a:endParaRPr lang="en-US" altLang="zh-CN" sz="1600">
              <a:latin typeface="Calibri" panose="020F0502020204030204"/>
              <a:ea typeface="SimSun" panose="02010600030101010101" pitchFamily="2" charset="-122"/>
            </a:endParaRPr>
          </a:p>
          <a:p>
            <a:pPr marL="0" indent="0" algn="just" defTabSz="266700">
              <a:spcBef>
                <a:spcPct val="0"/>
              </a:spcBef>
              <a:spcAft>
                <a:spcPct val="0"/>
              </a:spcAft>
            </a:pPr>
            <a:r>
              <a:rPr lang="en-US" altLang="zh-CN" sz="1600">
                <a:latin typeface="Calibri" panose="020F0502020204030204"/>
                <a:ea typeface="SimSun" panose="02010600030101010101" pitchFamily="2" charset="-122"/>
              </a:rPr>
              <a:t> </a:t>
            </a:r>
            <a:endParaRPr lang="en-US" altLang="zh-CN" sz="1600">
              <a:latin typeface="Calibri" panose="020F0502020204030204"/>
              <a:ea typeface="SimSun" panose="02010600030101010101" pitchFamily="2" charset="-122"/>
            </a:endParaRPr>
          </a:p>
          <a:p>
            <a:pPr marL="0" indent="0" algn="ctr" defTabSz="266700">
              <a:spcBef>
                <a:spcPct val="0"/>
              </a:spcBef>
              <a:spcAft>
                <a:spcPct val="0"/>
              </a:spcAft>
            </a:pPr>
            <a:r>
              <a:rPr lang="en-US" altLang="zh-CN" sz="1600">
                <a:latin typeface="Calibri" panose="020F0502020204030204"/>
                <a:ea typeface="SimSun" panose="02010600030101010101" pitchFamily="2" charset="-122"/>
              </a:rPr>
              <a:t> </a:t>
            </a:r>
            <a:endParaRPr lang="en-US" altLang="zh-CN" sz="1600">
              <a:latin typeface="Calibri" panose="020F0502020204030204"/>
              <a:ea typeface="SimSun" panose="02010600030101010101" pitchFamily="2" charset="-122"/>
            </a:endParaRPr>
          </a:p>
          <a:p>
            <a:pPr marL="0" indent="0" algn="ctr" defTabSz="266700">
              <a:spcBef>
                <a:spcPct val="0"/>
              </a:spcBef>
              <a:spcAft>
                <a:spcPct val="0"/>
              </a:spcAft>
            </a:pPr>
            <a:r>
              <a:rPr lang="en-US" altLang="zh-CN" sz="1600">
                <a:latin typeface="Calibri" panose="020F0502020204030204"/>
                <a:ea typeface="SimSun" panose="02010600030101010101" pitchFamily="2" charset="-122"/>
              </a:rPr>
              <a:t> </a:t>
            </a:r>
            <a:endParaRPr lang="en-US" altLang="zh-CN" sz="1600">
              <a:latin typeface="Calibri" panose="020F0502020204030204"/>
              <a:ea typeface="SimSun" panose="02010600030101010101" pitchFamily="2" charset="-122"/>
            </a:endParaRPr>
          </a:p>
          <a:p>
            <a:pPr marL="0" indent="0" algn="ctr" defTabSz="266700">
              <a:spcBef>
                <a:spcPct val="0"/>
              </a:spcBef>
              <a:spcAft>
                <a:spcPct val="0"/>
              </a:spcAft>
            </a:pPr>
            <a:r>
              <a:rPr lang="en-US" altLang="zh-CN" sz="1600" i="1">
                <a:latin typeface="Times New Roman" panose="02020603050405020304"/>
                <a:ea typeface="SimSun" panose="02010600030101010101" pitchFamily="2" charset="-122"/>
              </a:rPr>
              <a:t> </a:t>
            </a:r>
            <a:endParaRPr lang="en-US" altLang="zh-CN" sz="1600" i="1">
              <a:latin typeface="Times New Roman" panose="02020603050405020304"/>
              <a:ea typeface="SimSun" panose="02010600030101010101" pitchFamily="2" charset="-122"/>
            </a:endParaRPr>
          </a:p>
          <a:p>
            <a:pPr algn="l" defTabSz="266700">
              <a:spcAft>
                <a:spcPct val="0"/>
              </a:spcAft>
            </a:pPr>
            <a:r>
              <a:rPr lang="en-US" altLang="zh-CN" sz="2800" b="1">
                <a:solidFill>
                  <a:srgbClr val="0F1115"/>
                </a:solidFill>
                <a:latin typeface="Segoe UI" panose="020B0502040204020203"/>
                <a:ea typeface="Segoe UI" panose="020B0502040204020203"/>
              </a:rPr>
              <a:t> </a:t>
            </a:r>
            <a:endParaRPr lang="en-US" altLang="zh-CN" sz="2800" b="1">
              <a:solidFill>
                <a:srgbClr val="0F1115"/>
              </a:solidFill>
              <a:latin typeface="Segoe UI" panose="020B0502040204020203"/>
              <a:ea typeface="Segoe UI" panose="020B0502040204020203"/>
            </a:endParaRPr>
          </a:p>
          <a:p>
            <a:pPr algn="l" defTabSz="266700">
              <a:spcAft>
                <a:spcPct val="0"/>
              </a:spcAft>
            </a:pPr>
            <a:r>
              <a:rPr lang="en-US" altLang="zh-CN" sz="2800" b="1">
                <a:solidFill>
                  <a:srgbClr val="0F1115"/>
                </a:solidFill>
                <a:latin typeface="Segoe UI" panose="020B0502040204020203"/>
                <a:ea typeface="Segoe UI" panose="020B0502040204020203"/>
              </a:rPr>
              <a:t> </a:t>
            </a:r>
            <a:endParaRPr lang="en-US" altLang="zh-CN" sz="2800" b="1">
              <a:solidFill>
                <a:srgbClr val="0F1115"/>
              </a:solidFill>
              <a:latin typeface="Segoe UI" panose="020B0502040204020203"/>
              <a:ea typeface="Segoe UI" panose="020B0502040204020203"/>
            </a:endParaRPr>
          </a:p>
          <a:p>
            <a:pPr algn="ctr" defTabSz="266700">
              <a:spcAft>
                <a:spcPct val="0"/>
              </a:spcAft>
            </a:pPr>
            <a:r>
              <a:rPr lang="en-US" altLang="zh-CN" sz="2800" b="1">
                <a:solidFill>
                  <a:srgbClr val="0F1115"/>
                </a:solidFill>
                <a:latin typeface="Segoe UI" panose="020B0502040204020203"/>
                <a:ea typeface="Segoe UI" panose="020B0502040204020203"/>
              </a:rPr>
              <a:t>Педагогический проект </a:t>
            </a:r>
            <a:endParaRPr lang="en-US" altLang="zh-CN" sz="2800" b="1">
              <a:solidFill>
                <a:srgbClr val="0F1115"/>
              </a:solidFill>
              <a:latin typeface="Segoe UI" panose="020B0502040204020203"/>
              <a:ea typeface="Segoe UI" panose="020B0502040204020203"/>
            </a:endParaRPr>
          </a:p>
          <a:p>
            <a:pPr algn="ctr" defTabSz="266700">
              <a:spcAft>
                <a:spcPct val="0"/>
              </a:spcAft>
            </a:pPr>
            <a:r>
              <a:rPr lang="en-US" altLang="zh-CN" sz="2800" b="1">
                <a:solidFill>
                  <a:srgbClr val="0F1115"/>
                </a:solidFill>
                <a:latin typeface="Segoe UI" panose="020B0502040204020203"/>
                <a:ea typeface="Segoe UI" panose="020B0502040204020203"/>
              </a:rPr>
              <a:t>«Создание интерактивных рабочих листов по математике с помощью современных цифровых инструментов»</a:t>
            </a:r>
            <a:endParaRPr lang="en-US" altLang="zh-CN" sz="2800" b="1">
              <a:solidFill>
                <a:srgbClr val="0F1115"/>
              </a:solidFill>
              <a:latin typeface="Segoe UI" panose="020B0502040204020203"/>
              <a:ea typeface="Segoe UI" panose="020B0502040204020203"/>
            </a:endParaRPr>
          </a:p>
          <a:p>
            <a:pPr algn="ctr" defTabSz="266700">
              <a:spcAft>
                <a:spcPct val="0"/>
              </a:spcAft>
            </a:pPr>
            <a:endParaRPr lang="en-US" altLang="zh-CN" sz="2800" b="1">
              <a:solidFill>
                <a:srgbClr val="0F1115"/>
              </a:solidFill>
              <a:latin typeface="Segoe UI" panose="020B0502040204020203"/>
              <a:ea typeface="Segoe UI" panose="020B0502040204020203"/>
            </a:endParaRPr>
          </a:p>
          <a:p>
            <a:pPr algn="r" defTabSz="266700">
              <a:spcAft>
                <a:spcPct val="0"/>
              </a:spcAft>
            </a:pPr>
            <a:endParaRPr lang="en-US" altLang="en-US" sz="2400">
              <a:solidFill>
                <a:srgbClr val="0F1115"/>
              </a:solidFill>
              <a:latin typeface="Segoe UI" panose="020B0502040204020203"/>
              <a:ea typeface="Segoe UI" panose="020B0502040204020203"/>
            </a:endParaRPr>
          </a:p>
          <a:p>
            <a:pPr algn="r" defTabSz="266700">
              <a:spcAft>
                <a:spcPct val="0"/>
              </a:spcAft>
            </a:pPr>
            <a:r>
              <a:rPr lang="en-US" altLang="en-US" sz="2400">
                <a:solidFill>
                  <a:srgbClr val="0F1115"/>
                </a:solidFill>
                <a:latin typeface="Segoe UI" panose="020B0502040204020203"/>
                <a:ea typeface="Segoe UI" panose="020B0502040204020203"/>
              </a:rPr>
              <a:t>учитель</a:t>
            </a:r>
            <a:r>
              <a:rPr lang="en-US" altLang="ru-RU" sz="2400">
                <a:solidFill>
                  <a:srgbClr val="0F1115"/>
                </a:solidFill>
                <a:latin typeface="Segoe UI" panose="020B0502040204020203"/>
                <a:ea typeface="Segoe UI" panose="020B0502040204020203"/>
              </a:rPr>
              <a:t> </a:t>
            </a:r>
            <a:r>
              <a:rPr lang="en-US" altLang="en-US" sz="2400">
                <a:solidFill>
                  <a:srgbClr val="0F1115"/>
                </a:solidFill>
                <a:latin typeface="Segoe UI" panose="020B0502040204020203"/>
                <a:ea typeface="Segoe UI" panose="020B0502040204020203"/>
              </a:rPr>
              <a:t>математики</a:t>
            </a:r>
            <a:endParaRPr lang="en-US" altLang="ru-RU" sz="2400">
              <a:solidFill>
                <a:srgbClr val="0F1115"/>
              </a:solidFill>
              <a:latin typeface="Segoe UI" panose="020B0502040204020203"/>
              <a:ea typeface="Segoe UI" panose="020B0502040204020203"/>
            </a:endParaRPr>
          </a:p>
          <a:p>
            <a:pPr algn="r" defTabSz="266700">
              <a:spcAft>
                <a:spcPct val="0"/>
              </a:spcAft>
            </a:pPr>
            <a:r>
              <a:rPr lang="en-US" altLang="en-US" sz="2400">
                <a:solidFill>
                  <a:srgbClr val="0F1115"/>
                </a:solidFill>
                <a:latin typeface="Segoe UI" panose="020B0502040204020203"/>
                <a:ea typeface="Segoe UI" panose="020B0502040204020203"/>
              </a:rPr>
              <a:t>Герасимова</a:t>
            </a:r>
            <a:r>
              <a:rPr lang="en-US" altLang="ru-RU" sz="2400">
                <a:solidFill>
                  <a:srgbClr val="0F1115"/>
                </a:solidFill>
                <a:latin typeface="Segoe UI" panose="020B0502040204020203"/>
                <a:ea typeface="Segoe UI" panose="020B0502040204020203"/>
              </a:rPr>
              <a:t> </a:t>
            </a:r>
            <a:r>
              <a:rPr lang="en-US" altLang="en-US" sz="2400">
                <a:solidFill>
                  <a:srgbClr val="0F1115"/>
                </a:solidFill>
                <a:latin typeface="Segoe UI" panose="020B0502040204020203"/>
                <a:ea typeface="Segoe UI" panose="020B0502040204020203"/>
              </a:rPr>
              <a:t>Анастасия</a:t>
            </a:r>
            <a:r>
              <a:rPr lang="en-US" altLang="ru-RU" sz="2400">
                <a:solidFill>
                  <a:srgbClr val="0F1115"/>
                </a:solidFill>
                <a:latin typeface="Segoe UI" panose="020B0502040204020203"/>
                <a:ea typeface="Segoe UI" panose="020B0502040204020203"/>
              </a:rPr>
              <a:t> </a:t>
            </a:r>
            <a:r>
              <a:rPr lang="en-US" altLang="en-US" sz="2400">
                <a:solidFill>
                  <a:srgbClr val="0F1115"/>
                </a:solidFill>
                <a:latin typeface="Segoe UI" panose="020B0502040204020203"/>
                <a:ea typeface="Segoe UI" panose="020B0502040204020203"/>
              </a:rPr>
              <a:t>Александровна</a:t>
            </a:r>
            <a:r>
              <a:rPr lang="en-US" altLang="ru-RU" sz="2400">
                <a:solidFill>
                  <a:srgbClr val="0F1115"/>
                </a:solidFill>
                <a:latin typeface="Segoe UI" panose="020B0502040204020203"/>
                <a:ea typeface="Segoe UI" panose="020B0502040204020203"/>
              </a:rPr>
              <a:t> </a:t>
            </a:r>
            <a:endParaRPr lang="en-US" altLang="ru-RU" sz="2400">
              <a:solidFill>
                <a:srgbClr val="0F1115"/>
              </a:solidFill>
              <a:latin typeface="Segoe UI" panose="020B0502040204020203"/>
              <a:ea typeface="Segoe UI" panose="020B0502040204020203"/>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608965" y="221615"/>
            <a:ext cx="13635355" cy="549275"/>
          </a:xfrm>
          <a:prstGeom prst="rect">
            <a:avLst/>
          </a:prstGeom>
          <a:noFill/>
        </p:spPr>
        <p:txBody>
          <a:bodyPr wrap="none" lIns="0" tIns="0" rIns="0" bIns="0" rtlCol="0" anchor="t"/>
          <a:lstStyle/>
          <a:p>
            <a:pPr marL="0" indent="0" algn="ctr">
              <a:lnSpc>
                <a:spcPts val="3200"/>
              </a:lnSpc>
              <a:buNone/>
            </a:pPr>
            <a:r>
              <a:rPr lang="en-US" sz="2550" b="1" dirty="0">
                <a:solidFill>
                  <a:srgbClr val="000000"/>
                </a:solidFill>
                <a:latin typeface="Inter Bold" pitchFamily="34" charset="0"/>
                <a:ea typeface="Inter Bold" pitchFamily="34" charset="-122"/>
                <a:cs typeface="Inter Bold" pitchFamily="34" charset="-120"/>
              </a:rPr>
              <a:t>Ожидаемые результаты и критерии результативности</a:t>
            </a:r>
            <a:endParaRPr lang="en-US" sz="2550" dirty="0"/>
          </a:p>
        </p:txBody>
      </p:sp>
      <p:sp>
        <p:nvSpPr>
          <p:cNvPr id="3" name="Text 1"/>
          <p:cNvSpPr/>
          <p:nvPr/>
        </p:nvSpPr>
        <p:spPr>
          <a:xfrm>
            <a:off x="612775" y="827405"/>
            <a:ext cx="13743940" cy="675640"/>
          </a:xfrm>
          <a:prstGeom prst="rect">
            <a:avLst/>
          </a:prstGeom>
          <a:noFill/>
        </p:spPr>
        <p:txBody>
          <a:bodyPr wrap="square" lIns="0" tIns="0" rIns="0" bIns="0" rtlCol="0" anchor="t"/>
          <a:lstStyle/>
          <a:p>
            <a:pPr marL="0" indent="0" algn="just">
              <a:lnSpc>
                <a:spcPct val="10000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Проект нацелен на достижение конкретных, измеримых результатов как для учащихся, так и для педагогов. Для оценки эффективности проекта разработаны четкие качественные и количественные критерии</a:t>
            </a:r>
            <a:r>
              <a:rPr lang="en-US" sz="1000" dirty="0">
                <a:solidFill>
                  <a:srgbClr val="272525"/>
                </a:solidFill>
                <a:latin typeface="Inter" panose="02000503000000020004" pitchFamily="34" charset="0"/>
                <a:ea typeface="Inter" panose="02000503000000020004" pitchFamily="34" charset="-122"/>
                <a:cs typeface="Inter" panose="02000503000000020004" pitchFamily="34" charset="-120"/>
              </a:rPr>
              <a:t>.</a:t>
            </a:r>
            <a:endParaRPr lang="en-US" sz="1000" dirty="0"/>
          </a:p>
        </p:txBody>
      </p:sp>
      <p:sp>
        <p:nvSpPr>
          <p:cNvPr id="4" name="Text 2"/>
          <p:cNvSpPr/>
          <p:nvPr/>
        </p:nvSpPr>
        <p:spPr>
          <a:xfrm>
            <a:off x="1238250" y="1511935"/>
            <a:ext cx="4807585" cy="408940"/>
          </a:xfrm>
          <a:prstGeom prst="rect">
            <a:avLst/>
          </a:prstGeom>
          <a:noFill/>
        </p:spPr>
        <p:txBody>
          <a:bodyPr wrap="none" lIns="0" tIns="0" rIns="0" bIns="0" rtlCol="0" anchor="t"/>
          <a:lstStyle/>
          <a:p>
            <a:pPr marL="0" indent="0" algn="ctr">
              <a:lnSpc>
                <a:spcPts val="1900"/>
              </a:lnSpc>
              <a:buNone/>
            </a:pPr>
            <a:r>
              <a:rPr lang="en-US" sz="1600" b="1" dirty="0">
                <a:solidFill>
                  <a:srgbClr val="000000"/>
                </a:solidFill>
                <a:latin typeface="Inter Bold" pitchFamily="34" charset="0"/>
                <a:ea typeface="Inter Bold" pitchFamily="34" charset="-122"/>
                <a:cs typeface="Inter Bold" pitchFamily="34" charset="-120"/>
              </a:rPr>
              <a:t>Результаты для учащихся</a:t>
            </a:r>
            <a:endParaRPr lang="en-US" sz="1600" dirty="0"/>
          </a:p>
        </p:txBody>
      </p:sp>
      <p:sp>
        <p:nvSpPr>
          <p:cNvPr id="5" name="Shape 3"/>
          <p:cNvSpPr/>
          <p:nvPr/>
        </p:nvSpPr>
        <p:spPr>
          <a:xfrm>
            <a:off x="1342549" y="2079625"/>
            <a:ext cx="292775" cy="292775"/>
          </a:xfrm>
          <a:prstGeom prst="roundRect">
            <a:avLst>
              <a:gd name="adj" fmla="val 18670"/>
            </a:avLst>
          </a:prstGeom>
          <a:solidFill>
            <a:srgbClr val="DADBF1"/>
          </a:solidFill>
          <a:ln w="7620">
            <a:solidFill>
              <a:srgbClr val="C0C1D7"/>
            </a:solidFill>
            <a:prstDash val="solid"/>
          </a:ln>
        </p:spPr>
      </p:sp>
      <p:sp>
        <p:nvSpPr>
          <p:cNvPr id="6" name="Text 4"/>
          <p:cNvSpPr/>
          <p:nvPr/>
        </p:nvSpPr>
        <p:spPr>
          <a:xfrm>
            <a:off x="1913255" y="2088515"/>
            <a:ext cx="4474210" cy="335915"/>
          </a:xfrm>
          <a:prstGeom prst="rect">
            <a:avLst/>
          </a:prstGeom>
          <a:noFill/>
        </p:spPr>
        <p:txBody>
          <a:bodyPr wrap="none" lIns="0" tIns="0" rIns="0" bIns="0" rtlCol="0" anchor="t"/>
          <a:lstStyle/>
          <a:p>
            <a:pPr marL="0" indent="0" algn="l">
              <a:lnSpc>
                <a:spcPts val="1600"/>
              </a:lnSpc>
              <a:buNone/>
            </a:pPr>
            <a:r>
              <a:rPr lang="en-US" sz="1400" b="1" dirty="0">
                <a:solidFill>
                  <a:srgbClr val="272525"/>
                </a:solidFill>
                <a:latin typeface="Inter Bold" pitchFamily="34" charset="0"/>
                <a:ea typeface="Inter Bold" pitchFamily="34" charset="-122"/>
                <a:cs typeface="Inter Bold" pitchFamily="34" charset="-120"/>
              </a:rPr>
              <a:t>Повышение мотивации к изучению математики</a:t>
            </a:r>
            <a:endParaRPr lang="en-US" sz="1400" dirty="0"/>
          </a:p>
        </p:txBody>
      </p:sp>
      <p:sp>
        <p:nvSpPr>
          <p:cNvPr id="7" name="Text 5"/>
          <p:cNvSpPr/>
          <p:nvPr/>
        </p:nvSpPr>
        <p:spPr>
          <a:xfrm>
            <a:off x="1913255" y="2417445"/>
            <a:ext cx="4991735" cy="919480"/>
          </a:xfrm>
          <a:prstGeom prst="rect">
            <a:avLst/>
          </a:prstGeom>
          <a:noFill/>
        </p:spPr>
        <p:txBody>
          <a:bodyPr wrap="square" lIns="0" tIns="0" rIns="0" bIns="0" rtlCol="0" anchor="t"/>
          <a:lstStyle/>
          <a:p>
            <a:pPr marL="0" indent="0" algn="just">
              <a:lnSpc>
                <a:spcPct val="100000"/>
              </a:lnSpc>
              <a:buNone/>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Будет отслеживаться через анкетирование, опросники и наблюдение за активностью на уроках и во внеурочной деятельности. Ожидается рост интереса к предмету.</a:t>
            </a:r>
            <a:endParaRPr lang="en-US" sz="1400" dirty="0">
              <a:latin typeface="Times New Roman" panose="02020603050405020304" charset="0"/>
              <a:cs typeface="Times New Roman" panose="02020603050405020304" charset="0"/>
            </a:endParaRPr>
          </a:p>
        </p:txBody>
      </p:sp>
      <p:sp>
        <p:nvSpPr>
          <p:cNvPr id="8" name="Shape 6"/>
          <p:cNvSpPr/>
          <p:nvPr/>
        </p:nvSpPr>
        <p:spPr>
          <a:xfrm>
            <a:off x="1342549" y="3681373"/>
            <a:ext cx="292775" cy="292775"/>
          </a:xfrm>
          <a:prstGeom prst="roundRect">
            <a:avLst>
              <a:gd name="adj" fmla="val 18670"/>
            </a:avLst>
          </a:prstGeom>
          <a:solidFill>
            <a:srgbClr val="DADBF1"/>
          </a:solidFill>
          <a:ln w="7620">
            <a:solidFill>
              <a:srgbClr val="C0C1D7"/>
            </a:solidFill>
            <a:prstDash val="solid"/>
          </a:ln>
        </p:spPr>
      </p:sp>
      <p:sp>
        <p:nvSpPr>
          <p:cNvPr id="9" name="Text 7"/>
          <p:cNvSpPr/>
          <p:nvPr/>
        </p:nvSpPr>
        <p:spPr>
          <a:xfrm>
            <a:off x="1913255" y="3718560"/>
            <a:ext cx="4991735" cy="241300"/>
          </a:xfrm>
          <a:prstGeom prst="rect">
            <a:avLst/>
          </a:prstGeom>
          <a:noFill/>
        </p:spPr>
        <p:txBody>
          <a:bodyPr wrap="none" lIns="0" tIns="0" rIns="0" bIns="0" rtlCol="0" anchor="t"/>
          <a:lstStyle/>
          <a:p>
            <a:pPr marL="0" indent="0" algn="l">
              <a:lnSpc>
                <a:spcPts val="1600"/>
              </a:lnSpc>
              <a:buNone/>
            </a:pPr>
            <a:r>
              <a:rPr lang="en-US" sz="1400" b="1" dirty="0">
                <a:solidFill>
                  <a:srgbClr val="272525"/>
                </a:solidFill>
                <a:latin typeface="Inter Bold" pitchFamily="34" charset="0"/>
                <a:ea typeface="Inter Bold" pitchFamily="34" charset="-122"/>
                <a:cs typeface="Inter Bold" pitchFamily="34" charset="-120"/>
              </a:rPr>
              <a:t>Рост качества знаний и умений</a:t>
            </a:r>
            <a:endParaRPr lang="en-US" sz="1400" dirty="0"/>
          </a:p>
        </p:txBody>
      </p:sp>
      <p:sp>
        <p:nvSpPr>
          <p:cNvPr id="10" name="Text 8"/>
          <p:cNvSpPr/>
          <p:nvPr/>
        </p:nvSpPr>
        <p:spPr>
          <a:xfrm>
            <a:off x="1913255" y="4039235"/>
            <a:ext cx="4992370" cy="919480"/>
          </a:xfrm>
          <a:prstGeom prst="rect">
            <a:avLst/>
          </a:prstGeom>
          <a:noFill/>
        </p:spPr>
        <p:txBody>
          <a:bodyPr wrap="square" lIns="0" tIns="0" rIns="0" bIns="0" rtlCol="0" anchor="t"/>
          <a:lstStyle/>
          <a:p>
            <a:pPr marL="0" indent="0" algn="just">
              <a:lnSpc>
                <a:spcPct val="100000"/>
              </a:lnSpc>
              <a:buNone/>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Измеряется по среднему баллу в контрольных срезах, результатам диагностических работ и успешности выполнения заданий различных уровней сложности. Предполагается положительная динамика.</a:t>
            </a:r>
            <a:endParaRPr lang="en-US" sz="1400" dirty="0">
              <a:latin typeface="Times New Roman" panose="02020603050405020304" charset="0"/>
              <a:cs typeface="Times New Roman" panose="02020603050405020304" charset="0"/>
            </a:endParaRPr>
          </a:p>
        </p:txBody>
      </p:sp>
      <p:sp>
        <p:nvSpPr>
          <p:cNvPr id="11" name="Shape 9"/>
          <p:cNvSpPr/>
          <p:nvPr/>
        </p:nvSpPr>
        <p:spPr>
          <a:xfrm>
            <a:off x="1342549" y="5234702"/>
            <a:ext cx="292775" cy="292775"/>
          </a:xfrm>
          <a:prstGeom prst="roundRect">
            <a:avLst>
              <a:gd name="adj" fmla="val 18670"/>
            </a:avLst>
          </a:prstGeom>
          <a:solidFill>
            <a:srgbClr val="DADBF1"/>
          </a:solidFill>
          <a:ln w="7620">
            <a:solidFill>
              <a:srgbClr val="C0C1D7"/>
            </a:solidFill>
            <a:prstDash val="solid"/>
          </a:ln>
        </p:spPr>
      </p:sp>
      <p:sp>
        <p:nvSpPr>
          <p:cNvPr id="12" name="Text 10"/>
          <p:cNvSpPr/>
          <p:nvPr/>
        </p:nvSpPr>
        <p:spPr>
          <a:xfrm>
            <a:off x="1913255" y="5317490"/>
            <a:ext cx="5243195" cy="284480"/>
          </a:xfrm>
          <a:prstGeom prst="rect">
            <a:avLst/>
          </a:prstGeom>
          <a:noFill/>
        </p:spPr>
        <p:txBody>
          <a:bodyPr wrap="square" lIns="0" tIns="0" rIns="0" bIns="0" rtlCol="0" anchor="t"/>
          <a:lstStyle/>
          <a:p>
            <a:pPr marL="0" indent="0" algn="l">
              <a:lnSpc>
                <a:spcPts val="1600"/>
              </a:lnSpc>
              <a:buNone/>
            </a:pPr>
            <a:r>
              <a:rPr lang="en-US" sz="1400" b="1" dirty="0">
                <a:solidFill>
                  <a:srgbClr val="272525"/>
                </a:solidFill>
                <a:latin typeface="Inter Bold" pitchFamily="34" charset="0"/>
                <a:ea typeface="Inter Bold" pitchFamily="34" charset="-122"/>
                <a:cs typeface="Inter Bold" pitchFamily="34" charset="-120"/>
              </a:rPr>
              <a:t>Формирование навыков самоорганизации и самопроверки</a:t>
            </a:r>
            <a:endParaRPr lang="en-US" sz="1400" dirty="0"/>
          </a:p>
        </p:txBody>
      </p:sp>
      <p:sp>
        <p:nvSpPr>
          <p:cNvPr id="13" name="Text 11"/>
          <p:cNvSpPr/>
          <p:nvPr/>
        </p:nvSpPr>
        <p:spPr>
          <a:xfrm>
            <a:off x="1913255" y="5911215"/>
            <a:ext cx="4993005" cy="1195070"/>
          </a:xfrm>
          <a:prstGeom prst="rect">
            <a:avLst/>
          </a:prstGeom>
          <a:noFill/>
        </p:spPr>
        <p:txBody>
          <a:bodyPr wrap="square" lIns="0" tIns="0" rIns="0" bIns="0" rtlCol="0" anchor="t"/>
          <a:lstStyle/>
          <a:p>
            <a:pPr marL="0" indent="0" algn="just">
              <a:lnSpc>
                <a:spcPct val="100000"/>
              </a:lnSpc>
              <a:buNone/>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Оценивается по регулярности использования блоков самоконтроля в рабочих листах, умению самостоятельно находить и исправлять ошибки, планировать свою учебную деятельность.</a:t>
            </a:r>
            <a:endParaRPr lang="en-US" sz="1400" dirty="0">
              <a:latin typeface="Times New Roman" panose="02020603050405020304" charset="0"/>
              <a:cs typeface="Times New Roman" panose="02020603050405020304" charset="0"/>
            </a:endParaRPr>
          </a:p>
        </p:txBody>
      </p:sp>
      <p:sp>
        <p:nvSpPr>
          <p:cNvPr id="14" name="Text 12"/>
          <p:cNvSpPr/>
          <p:nvPr/>
        </p:nvSpPr>
        <p:spPr>
          <a:xfrm>
            <a:off x="7481570" y="1558925"/>
            <a:ext cx="5433695" cy="304800"/>
          </a:xfrm>
          <a:prstGeom prst="rect">
            <a:avLst/>
          </a:prstGeom>
          <a:noFill/>
        </p:spPr>
        <p:txBody>
          <a:bodyPr wrap="none" lIns="0" tIns="0" rIns="0" bIns="0" rtlCol="0" anchor="t"/>
          <a:lstStyle/>
          <a:p>
            <a:pPr marL="0" indent="0" algn="ctr">
              <a:lnSpc>
                <a:spcPts val="1900"/>
              </a:lnSpc>
              <a:buNone/>
            </a:pPr>
            <a:r>
              <a:rPr lang="en-US" sz="1500" b="1" dirty="0">
                <a:solidFill>
                  <a:srgbClr val="000000"/>
                </a:solidFill>
                <a:latin typeface="Inter Bold" pitchFamily="34" charset="0"/>
                <a:ea typeface="Inter Bold" pitchFamily="34" charset="-122"/>
                <a:cs typeface="Inter Bold" pitchFamily="34" charset="-120"/>
              </a:rPr>
              <a:t>Результаты для учителя</a:t>
            </a:r>
            <a:endParaRPr lang="en-US" sz="1500" dirty="0"/>
          </a:p>
        </p:txBody>
      </p:sp>
      <p:sp>
        <p:nvSpPr>
          <p:cNvPr id="15" name="Shape 13"/>
          <p:cNvSpPr/>
          <p:nvPr/>
        </p:nvSpPr>
        <p:spPr>
          <a:xfrm>
            <a:off x="7481411" y="2078990"/>
            <a:ext cx="292775" cy="292775"/>
          </a:xfrm>
          <a:prstGeom prst="roundRect">
            <a:avLst>
              <a:gd name="adj" fmla="val 18670"/>
            </a:avLst>
          </a:prstGeom>
          <a:solidFill>
            <a:srgbClr val="DADBF1"/>
          </a:solidFill>
          <a:ln w="7620">
            <a:solidFill>
              <a:srgbClr val="C0C1D7"/>
            </a:solidFill>
            <a:prstDash val="solid"/>
          </a:ln>
        </p:spPr>
      </p:sp>
      <p:sp>
        <p:nvSpPr>
          <p:cNvPr id="16" name="Text 14"/>
          <p:cNvSpPr/>
          <p:nvPr/>
        </p:nvSpPr>
        <p:spPr>
          <a:xfrm>
            <a:off x="7904480" y="2106295"/>
            <a:ext cx="5335270" cy="558800"/>
          </a:xfrm>
          <a:prstGeom prst="rect">
            <a:avLst/>
          </a:prstGeom>
          <a:noFill/>
        </p:spPr>
        <p:txBody>
          <a:bodyPr wrap="none" lIns="0" tIns="0" rIns="0" bIns="0" rtlCol="0" anchor="t"/>
          <a:lstStyle/>
          <a:p>
            <a:pPr marL="0" indent="0" algn="l">
              <a:lnSpc>
                <a:spcPts val="1600"/>
              </a:lnSpc>
              <a:buNone/>
            </a:pPr>
            <a:r>
              <a:rPr lang="en-US" sz="1400" b="1" dirty="0">
                <a:solidFill>
                  <a:srgbClr val="272525"/>
                </a:solidFill>
                <a:latin typeface="Inter Bold" pitchFamily="34" charset="0"/>
                <a:ea typeface="Inter Bold" pitchFamily="34" charset="-122"/>
                <a:cs typeface="Inter Bold" pitchFamily="34" charset="-120"/>
              </a:rPr>
              <a:t>Создание банка авторских рабочих листов</a:t>
            </a:r>
            <a:endParaRPr lang="en-US" sz="1400" dirty="0"/>
          </a:p>
        </p:txBody>
      </p:sp>
      <p:sp>
        <p:nvSpPr>
          <p:cNvPr id="17" name="Text 15"/>
          <p:cNvSpPr/>
          <p:nvPr/>
        </p:nvSpPr>
        <p:spPr>
          <a:xfrm>
            <a:off x="7904480" y="2639060"/>
            <a:ext cx="5673725" cy="643890"/>
          </a:xfrm>
          <a:prstGeom prst="rect">
            <a:avLst/>
          </a:prstGeom>
          <a:noFill/>
        </p:spPr>
        <p:txBody>
          <a:bodyPr wrap="square" lIns="0" tIns="0" rIns="0" bIns="0" rtlCol="0" anchor="t"/>
          <a:lstStyle/>
          <a:p>
            <a:pPr marL="0" indent="0" algn="just">
              <a:lnSpc>
                <a:spcPct val="100000"/>
              </a:lnSpc>
              <a:buNone/>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Количественный показатель: не менее 20 полностью разработанных и апробированных интерактивных рабочих листов по разным темам курса математики 5-9 классов.</a:t>
            </a:r>
            <a:endParaRPr lang="en-US" sz="1400" dirty="0">
              <a:latin typeface="Times New Roman" panose="02020603050405020304" charset="0"/>
              <a:cs typeface="Times New Roman" panose="02020603050405020304" charset="0"/>
            </a:endParaRPr>
          </a:p>
        </p:txBody>
      </p:sp>
      <p:sp>
        <p:nvSpPr>
          <p:cNvPr id="18" name="Shape 16"/>
          <p:cNvSpPr/>
          <p:nvPr/>
        </p:nvSpPr>
        <p:spPr>
          <a:xfrm>
            <a:off x="7481411" y="3680103"/>
            <a:ext cx="292775" cy="292775"/>
          </a:xfrm>
          <a:prstGeom prst="roundRect">
            <a:avLst>
              <a:gd name="adj" fmla="val 18670"/>
            </a:avLst>
          </a:prstGeom>
          <a:solidFill>
            <a:srgbClr val="DADBF1"/>
          </a:solidFill>
          <a:ln w="7620">
            <a:solidFill>
              <a:srgbClr val="C0C1D7"/>
            </a:solidFill>
            <a:prstDash val="solid"/>
          </a:ln>
        </p:spPr>
      </p:sp>
      <p:sp>
        <p:nvSpPr>
          <p:cNvPr id="19" name="Text 17"/>
          <p:cNvSpPr/>
          <p:nvPr/>
        </p:nvSpPr>
        <p:spPr>
          <a:xfrm>
            <a:off x="7904480" y="3724910"/>
            <a:ext cx="5318760" cy="290830"/>
          </a:xfrm>
          <a:prstGeom prst="rect">
            <a:avLst/>
          </a:prstGeom>
          <a:noFill/>
        </p:spPr>
        <p:txBody>
          <a:bodyPr wrap="none" lIns="0" tIns="0" rIns="0" bIns="0" rtlCol="0" anchor="t"/>
          <a:lstStyle/>
          <a:p>
            <a:pPr marL="0" indent="0" algn="l">
              <a:lnSpc>
                <a:spcPts val="1600"/>
              </a:lnSpc>
              <a:buNone/>
            </a:pPr>
            <a:r>
              <a:rPr lang="en-US" sz="1400" b="1" dirty="0">
                <a:solidFill>
                  <a:srgbClr val="272525"/>
                </a:solidFill>
                <a:latin typeface="Inter Bold" pitchFamily="34" charset="0"/>
                <a:ea typeface="Inter Bold" pitchFamily="34" charset="-122"/>
                <a:cs typeface="Inter Bold" pitchFamily="34" charset="-120"/>
              </a:rPr>
              <a:t>Разработка методического пособия</a:t>
            </a:r>
            <a:endParaRPr lang="en-US" sz="1400" dirty="0"/>
          </a:p>
        </p:txBody>
      </p:sp>
      <p:sp>
        <p:nvSpPr>
          <p:cNvPr id="20" name="Text 18"/>
          <p:cNvSpPr/>
          <p:nvPr/>
        </p:nvSpPr>
        <p:spPr>
          <a:xfrm>
            <a:off x="7904480" y="4058285"/>
            <a:ext cx="5652770" cy="666115"/>
          </a:xfrm>
          <a:prstGeom prst="rect">
            <a:avLst/>
          </a:prstGeom>
          <a:noFill/>
        </p:spPr>
        <p:txBody>
          <a:bodyPr wrap="square" lIns="0" tIns="0" rIns="0" bIns="0" rtlCol="0" anchor="t"/>
          <a:lstStyle/>
          <a:p>
            <a:pPr marL="0" indent="0" algn="just">
              <a:lnSpc>
                <a:spcPct val="100000"/>
              </a:lnSpc>
              <a:buNone/>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Создание подробного руководства (инструкций) по созданию и эффективному использованию подобных интерактивных рабочих листов для коллег-педагогов.</a:t>
            </a:r>
            <a:endParaRPr lang="en-US" sz="1400" dirty="0">
              <a:latin typeface="Times New Roman" panose="02020603050405020304" charset="0"/>
              <a:cs typeface="Times New Roman" panose="02020603050405020304" charset="0"/>
            </a:endParaRPr>
          </a:p>
        </p:txBody>
      </p:sp>
      <p:sp>
        <p:nvSpPr>
          <p:cNvPr id="21" name="Shape 19"/>
          <p:cNvSpPr/>
          <p:nvPr/>
        </p:nvSpPr>
        <p:spPr>
          <a:xfrm>
            <a:off x="7481411" y="4942761"/>
            <a:ext cx="292775" cy="292775"/>
          </a:xfrm>
          <a:prstGeom prst="roundRect">
            <a:avLst>
              <a:gd name="adj" fmla="val 18670"/>
            </a:avLst>
          </a:prstGeom>
          <a:solidFill>
            <a:srgbClr val="DADBF1"/>
          </a:solidFill>
          <a:ln w="7620">
            <a:solidFill>
              <a:srgbClr val="C0C1D7"/>
            </a:solidFill>
            <a:prstDash val="solid"/>
          </a:ln>
        </p:spPr>
      </p:sp>
      <p:sp>
        <p:nvSpPr>
          <p:cNvPr id="22" name="Text 20"/>
          <p:cNvSpPr/>
          <p:nvPr/>
        </p:nvSpPr>
        <p:spPr>
          <a:xfrm>
            <a:off x="7904480" y="4987290"/>
            <a:ext cx="5294630" cy="207010"/>
          </a:xfrm>
          <a:prstGeom prst="rect">
            <a:avLst/>
          </a:prstGeom>
          <a:noFill/>
        </p:spPr>
        <p:txBody>
          <a:bodyPr wrap="none" lIns="0" tIns="0" rIns="0" bIns="0" rtlCol="0" anchor="t"/>
          <a:lstStyle/>
          <a:p>
            <a:pPr marL="0" indent="0" algn="l">
              <a:lnSpc>
                <a:spcPts val="1600"/>
              </a:lnSpc>
              <a:buNone/>
            </a:pPr>
            <a:r>
              <a:rPr lang="en-US" sz="1400" b="1" dirty="0">
                <a:solidFill>
                  <a:srgbClr val="272525"/>
                </a:solidFill>
                <a:latin typeface="Inter Bold" pitchFamily="34" charset="0"/>
                <a:ea typeface="Inter Bold" pitchFamily="34" charset="-122"/>
                <a:cs typeface="Inter Bold" pitchFamily="34" charset="-120"/>
              </a:rPr>
              <a:t>Повышение ИКТ-компетентности</a:t>
            </a:r>
            <a:endParaRPr lang="en-US" sz="1400" dirty="0"/>
          </a:p>
        </p:txBody>
      </p:sp>
      <p:sp>
        <p:nvSpPr>
          <p:cNvPr id="23" name="Text 21"/>
          <p:cNvSpPr/>
          <p:nvPr/>
        </p:nvSpPr>
        <p:spPr>
          <a:xfrm>
            <a:off x="7904480" y="5320665"/>
            <a:ext cx="5673725" cy="666115"/>
          </a:xfrm>
          <a:prstGeom prst="rect">
            <a:avLst/>
          </a:prstGeom>
          <a:noFill/>
        </p:spPr>
        <p:txBody>
          <a:bodyPr wrap="square" lIns="0" tIns="0" rIns="0" bIns="0" rtlCol="0" anchor="t"/>
          <a:lstStyle/>
          <a:p>
            <a:pPr marL="0" indent="0" algn="just">
              <a:lnSpc>
                <a:spcPct val="100000"/>
              </a:lnSpc>
              <a:buNone/>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Личное совершенствование навыков работы с цифровыми инструментами и технологиями, расширение арсенала педагогических приемов.</a:t>
            </a:r>
            <a:endParaRPr lang="en-US" sz="1400" dirty="0">
              <a:latin typeface="Times New Roman" panose="02020603050405020304" charset="0"/>
              <a:cs typeface="Times New Roman" panose="02020603050405020304" charset="0"/>
            </a:endParaRPr>
          </a:p>
        </p:txBody>
      </p:sp>
      <p:sp>
        <p:nvSpPr>
          <p:cNvPr id="24" name="Shape 22"/>
          <p:cNvSpPr/>
          <p:nvPr/>
        </p:nvSpPr>
        <p:spPr>
          <a:xfrm>
            <a:off x="7481411" y="6205418"/>
            <a:ext cx="292775" cy="292775"/>
          </a:xfrm>
          <a:prstGeom prst="roundRect">
            <a:avLst>
              <a:gd name="adj" fmla="val 18670"/>
            </a:avLst>
          </a:prstGeom>
          <a:solidFill>
            <a:srgbClr val="DADBF1"/>
          </a:solidFill>
          <a:ln w="7620">
            <a:solidFill>
              <a:srgbClr val="C0C1D7"/>
            </a:solidFill>
            <a:prstDash val="solid"/>
          </a:ln>
        </p:spPr>
      </p:sp>
      <p:sp>
        <p:nvSpPr>
          <p:cNvPr id="25" name="Text 23"/>
          <p:cNvSpPr/>
          <p:nvPr/>
        </p:nvSpPr>
        <p:spPr>
          <a:xfrm>
            <a:off x="7904480" y="6250305"/>
            <a:ext cx="4717415" cy="313690"/>
          </a:xfrm>
          <a:prstGeom prst="rect">
            <a:avLst/>
          </a:prstGeom>
          <a:noFill/>
        </p:spPr>
        <p:txBody>
          <a:bodyPr wrap="none" lIns="0" tIns="0" rIns="0" bIns="0" rtlCol="0" anchor="t"/>
          <a:lstStyle/>
          <a:p>
            <a:pPr marL="0" indent="0" algn="l">
              <a:lnSpc>
                <a:spcPts val="1600"/>
              </a:lnSpc>
              <a:buNone/>
            </a:pPr>
            <a:r>
              <a:rPr lang="en-US" sz="1400" b="1" dirty="0">
                <a:solidFill>
                  <a:srgbClr val="272525"/>
                </a:solidFill>
                <a:latin typeface="Inter Bold" pitchFamily="34" charset="0"/>
                <a:ea typeface="Inter Bold" pitchFamily="34" charset="-122"/>
                <a:cs typeface="Inter Bold" pitchFamily="34" charset="-120"/>
              </a:rPr>
              <a:t>Экономия времени на подготовке</a:t>
            </a:r>
            <a:endParaRPr lang="en-US" sz="1400" dirty="0"/>
          </a:p>
        </p:txBody>
      </p:sp>
      <p:sp>
        <p:nvSpPr>
          <p:cNvPr id="26" name="Text 24"/>
          <p:cNvSpPr/>
          <p:nvPr/>
        </p:nvSpPr>
        <p:spPr>
          <a:xfrm>
            <a:off x="7904480" y="6583680"/>
            <a:ext cx="5716270" cy="821690"/>
          </a:xfrm>
          <a:prstGeom prst="rect">
            <a:avLst/>
          </a:prstGeom>
          <a:noFill/>
        </p:spPr>
        <p:txBody>
          <a:bodyPr wrap="square" lIns="0" tIns="0" rIns="0" bIns="0" rtlCol="0" anchor="t"/>
          <a:lstStyle/>
          <a:p>
            <a:pPr marL="0" indent="0" algn="just">
              <a:lnSpc>
                <a:spcPct val="10000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В долгосрочной перспективе разработанные материалы позволят существенно сократить время учителя на подготовку к урокам, высвобождая его для более глубокой индивидуальной работы с учениками.</a:t>
            </a:r>
            <a:endParaRPr lang="en-US" sz="1600" dirty="0">
              <a:latin typeface="Times New Roman" panose="02020603050405020304" charset="0"/>
              <a:cs typeface="Times New Roman" panose="0202060305040502030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Image 6" descr="preencoded.png"/>
          <p:cNvPicPr>
            <a:picLocks noChangeAspect="1"/>
          </p:cNvPicPr>
          <p:nvPr/>
        </p:nvPicPr>
        <p:blipFill>
          <a:blip r:embed="rId1"/>
          <a:stretch>
            <a:fillRect/>
          </a:stretch>
        </p:blipFill>
        <p:spPr>
          <a:xfrm>
            <a:off x="10211633" y="330359"/>
            <a:ext cx="3465671" cy="3465671"/>
          </a:xfrm>
          <a:prstGeom prst="rect">
            <a:avLst/>
          </a:prstGeom>
        </p:spPr>
      </p:pic>
      <p:sp>
        <p:nvSpPr>
          <p:cNvPr id="31" name="Text 22"/>
          <p:cNvSpPr/>
          <p:nvPr/>
        </p:nvSpPr>
        <p:spPr>
          <a:xfrm>
            <a:off x="839470" y="341630"/>
            <a:ext cx="8258175" cy="637540"/>
          </a:xfrm>
          <a:prstGeom prst="rect">
            <a:avLst/>
          </a:prstGeom>
          <a:noFill/>
        </p:spPr>
        <p:txBody>
          <a:bodyPr wrap="none" lIns="0" tIns="0" rIns="0" bIns="0" rtlCol="0" anchor="t"/>
          <a:lstStyle/>
          <a:p>
            <a:pPr marL="0" indent="0" algn="ctr">
              <a:lnSpc>
                <a:spcPts val="1950"/>
              </a:lnSpc>
              <a:buNone/>
            </a:pPr>
            <a:r>
              <a:rPr lang="en-US" sz="2000" b="1" dirty="0">
                <a:solidFill>
                  <a:srgbClr val="000000"/>
                </a:solidFill>
                <a:latin typeface="Inter Bold" pitchFamily="34" charset="0"/>
                <a:ea typeface="Inter Bold" pitchFamily="34" charset="-122"/>
                <a:cs typeface="Inter Bold" pitchFamily="34" charset="-120"/>
              </a:rPr>
              <a:t>Заключение: Взгляд в будущее</a:t>
            </a:r>
            <a:endParaRPr lang="en-US" sz="2000" dirty="0"/>
          </a:p>
        </p:txBody>
      </p:sp>
      <p:sp>
        <p:nvSpPr>
          <p:cNvPr id="32" name="Text 23"/>
          <p:cNvSpPr/>
          <p:nvPr/>
        </p:nvSpPr>
        <p:spPr>
          <a:xfrm>
            <a:off x="493395" y="1094740"/>
            <a:ext cx="9493250" cy="870585"/>
          </a:xfrm>
          <a:prstGeom prst="rect">
            <a:avLst/>
          </a:prstGeom>
          <a:noFill/>
        </p:spPr>
        <p:txBody>
          <a:bodyPr wrap="square" lIns="0" tIns="0" rIns="0" bIns="0" rtlCol="0" anchor="t"/>
          <a:lstStyle/>
          <a:p>
            <a:pPr marL="0" indent="0" algn="just">
              <a:lnSpc>
                <a:spcPct val="10000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Представленный педагогический проект «Создание интерактивных рабочих листов по математике с помощью современных цифровых инструментов» является не просто набором материалов, а системным подходом к модернизации дидактического инструментария учителя математики.</a:t>
            </a:r>
            <a:endParaRPr lang="en-US" sz="1600" dirty="0">
              <a:latin typeface="Times New Roman" panose="02020603050405020304" charset="0"/>
              <a:cs typeface="Times New Roman" panose="02020603050405020304" charset="0"/>
            </a:endParaRPr>
          </a:p>
        </p:txBody>
      </p:sp>
      <p:sp>
        <p:nvSpPr>
          <p:cNvPr id="33" name="Text 24"/>
          <p:cNvSpPr/>
          <p:nvPr/>
        </p:nvSpPr>
        <p:spPr>
          <a:xfrm>
            <a:off x="481330" y="2070100"/>
            <a:ext cx="9499600" cy="4373245"/>
          </a:xfrm>
          <a:prstGeom prst="rect">
            <a:avLst/>
          </a:prstGeom>
          <a:noFill/>
        </p:spPr>
        <p:txBody>
          <a:bodyPr wrap="square" lIns="0" tIns="0" rIns="0" bIns="0" rtlCol="0" anchor="t"/>
          <a:lstStyle/>
          <a:p>
            <a:pPr marL="0" indent="0" algn="l">
              <a:lnSpc>
                <a:spcPct val="10000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Он гармонично сочетает в себе проверенные педагогические принципы — такие как дифференциация, активность, наглядность, рефлексия — с эффективным и, главное, уместным использованием передовых цифровых технологий. Этот симбиоз в конечном итоге направлен на достижение нескольких ключевых целей:</a:t>
            </a:r>
            <a:endParaRPr lang="en-US" sz="1600" dirty="0">
              <a:latin typeface="Times New Roman" panose="02020603050405020304" charset="0"/>
              <a:cs typeface="Times New Roman" panose="02020603050405020304" charset="0"/>
            </a:endParaRPr>
          </a:p>
        </p:txBody>
      </p:sp>
      <p:sp>
        <p:nvSpPr>
          <p:cNvPr id="34" name="Text 25"/>
          <p:cNvSpPr/>
          <p:nvPr/>
        </p:nvSpPr>
        <p:spPr>
          <a:xfrm>
            <a:off x="469900" y="3114675"/>
            <a:ext cx="9516745" cy="232410"/>
          </a:xfrm>
          <a:prstGeom prst="rect">
            <a:avLst/>
          </a:prstGeom>
          <a:noFill/>
        </p:spPr>
        <p:txBody>
          <a:bodyPr wrap="none" lIns="0" tIns="0" rIns="0" bIns="0" rtlCol="0" anchor="t"/>
          <a:lstStyle/>
          <a:p>
            <a:pPr marL="342900" indent="-342900" algn="l">
              <a:lnSpc>
                <a:spcPts val="1250"/>
              </a:lnSpc>
              <a:buSzPct val="100000"/>
              <a:buChar char="•"/>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Значительное повышение образовательных результатов учащихся.</a:t>
            </a:r>
            <a:endParaRPr lang="en-US" sz="1600" dirty="0">
              <a:latin typeface="Times New Roman" panose="02020603050405020304" charset="0"/>
              <a:cs typeface="Times New Roman" panose="02020603050405020304" charset="0"/>
            </a:endParaRPr>
          </a:p>
        </p:txBody>
      </p:sp>
      <p:sp>
        <p:nvSpPr>
          <p:cNvPr id="35" name="Text 26"/>
          <p:cNvSpPr/>
          <p:nvPr/>
        </p:nvSpPr>
        <p:spPr>
          <a:xfrm>
            <a:off x="469900" y="3346450"/>
            <a:ext cx="9552940" cy="455930"/>
          </a:xfrm>
          <a:prstGeom prst="rect">
            <a:avLst/>
          </a:prstGeom>
          <a:noFill/>
        </p:spPr>
        <p:txBody>
          <a:bodyPr wrap="none" lIns="0" tIns="0" rIns="0" bIns="0" rtlCol="0" anchor="t"/>
          <a:lstStyle/>
          <a:p>
            <a:pPr marL="342900" indent="-342900" algn="l">
              <a:lnSpc>
                <a:spcPts val="1250"/>
              </a:lnSpc>
              <a:buSzPct val="100000"/>
              <a:buChar char="•"/>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Формирование устойчивого интереса к предмету математики</a:t>
            </a:r>
            <a:r>
              <a:rPr lang="en-US" sz="750" dirty="0">
                <a:solidFill>
                  <a:srgbClr val="272525"/>
                </a:solidFill>
                <a:latin typeface="Inter" panose="02000503000000020004" pitchFamily="34" charset="0"/>
                <a:ea typeface="Inter" panose="02000503000000020004" pitchFamily="34" charset="-122"/>
                <a:cs typeface="Inter" panose="02000503000000020004" pitchFamily="34" charset="-120"/>
              </a:rPr>
              <a:t>.</a:t>
            </a:r>
            <a:endParaRPr lang="en-US" sz="750" dirty="0"/>
          </a:p>
        </p:txBody>
      </p:sp>
      <p:sp>
        <p:nvSpPr>
          <p:cNvPr id="36" name="Text 27"/>
          <p:cNvSpPr/>
          <p:nvPr/>
        </p:nvSpPr>
        <p:spPr>
          <a:xfrm>
            <a:off x="469900" y="3635375"/>
            <a:ext cx="9511665" cy="173990"/>
          </a:xfrm>
          <a:prstGeom prst="rect">
            <a:avLst/>
          </a:prstGeom>
          <a:noFill/>
        </p:spPr>
        <p:txBody>
          <a:bodyPr wrap="square" lIns="0" tIns="0" rIns="0" bIns="0" rtlCol="0" anchor="t"/>
          <a:lstStyle/>
          <a:p>
            <a:pPr marL="342900" indent="-342900" algn="l">
              <a:lnSpc>
                <a:spcPts val="1250"/>
              </a:lnSpc>
              <a:buSzPct val="100000"/>
              <a:buChar char="•"/>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Развитие у школьников критического мышления, навыков самоорганизации и цифровых компетенций</a:t>
            </a:r>
            <a:r>
              <a:rPr lang="en-US" sz="750" dirty="0">
                <a:solidFill>
                  <a:srgbClr val="272525"/>
                </a:solidFill>
                <a:latin typeface="Inter" panose="02000503000000020004" pitchFamily="34" charset="0"/>
                <a:ea typeface="Inter" panose="02000503000000020004" pitchFamily="34" charset="-122"/>
                <a:cs typeface="Inter" panose="02000503000000020004" pitchFamily="34" charset="-120"/>
              </a:rPr>
              <a:t>.</a:t>
            </a:r>
            <a:endParaRPr lang="en-US" sz="750" dirty="0"/>
          </a:p>
        </p:txBody>
      </p:sp>
      <p:sp>
        <p:nvSpPr>
          <p:cNvPr id="37" name="Text 28"/>
          <p:cNvSpPr/>
          <p:nvPr/>
        </p:nvSpPr>
        <p:spPr>
          <a:xfrm>
            <a:off x="468630" y="3928110"/>
            <a:ext cx="9505950" cy="305435"/>
          </a:xfrm>
          <a:prstGeom prst="rect">
            <a:avLst/>
          </a:prstGeom>
          <a:noFill/>
        </p:spPr>
        <p:txBody>
          <a:bodyPr wrap="square" lIns="0" tIns="0" rIns="0" bIns="0" rtlCol="0" anchor="t"/>
          <a:lstStyle/>
          <a:p>
            <a:pPr marL="342900" indent="-342900" algn="l">
              <a:lnSpc>
                <a:spcPts val="1250"/>
              </a:lnSpc>
              <a:buSzPct val="100000"/>
              <a:buChar char="•"/>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Расширение профессиональных горизонтов учителей и оптимизация их рабочего процесса.</a:t>
            </a:r>
            <a:endParaRPr lang="en-US" sz="1600" dirty="0">
              <a:latin typeface="Times New Roman" panose="02020603050405020304" charset="0"/>
              <a:cs typeface="Times New Roman" panose="02020603050405020304" charset="0"/>
            </a:endParaRPr>
          </a:p>
        </p:txBody>
      </p:sp>
      <p:sp>
        <p:nvSpPr>
          <p:cNvPr id="38" name="Text 29"/>
          <p:cNvSpPr/>
          <p:nvPr/>
        </p:nvSpPr>
        <p:spPr>
          <a:xfrm>
            <a:off x="168275" y="4495800"/>
            <a:ext cx="13371830" cy="766445"/>
          </a:xfrm>
          <a:prstGeom prst="rect">
            <a:avLst/>
          </a:prstGeom>
          <a:noFill/>
        </p:spPr>
        <p:txBody>
          <a:bodyPr wrap="square" lIns="0" tIns="0" rIns="0" bIns="0" rtlCol="0" anchor="t"/>
          <a:lstStyle/>
          <a:p>
            <a:pPr marL="0" indent="0" algn="l">
              <a:lnSpc>
                <a:spcPct val="100000"/>
              </a:lnSpc>
              <a:buNone/>
            </a:pPr>
            <a:r>
              <a:rPr lang="ru-RU" altLang="en-US" sz="1600" dirty="0">
                <a:solidFill>
                  <a:srgbClr val="272525"/>
                </a:solidFill>
                <a:latin typeface="Times New Roman" panose="02020603050405020304" charset="0"/>
                <a:ea typeface="Inter" panose="02000503000000020004" pitchFamily="34" charset="-122"/>
                <a:cs typeface="Times New Roman" panose="02020603050405020304" charset="0"/>
              </a:rPr>
              <a:t>Я</a:t>
            </a: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 вер</a:t>
            </a:r>
            <a:r>
              <a:rPr lang="ru-RU" altLang="en-US" sz="1600" dirty="0">
                <a:solidFill>
                  <a:srgbClr val="272525"/>
                </a:solidFill>
                <a:latin typeface="Times New Roman" panose="02020603050405020304" charset="0"/>
                <a:ea typeface="Inter" panose="02000503000000020004" pitchFamily="34" charset="-122"/>
                <a:cs typeface="Times New Roman" panose="02020603050405020304" charset="0"/>
              </a:rPr>
              <a:t>ю</a:t>
            </a: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 что данный проект станет мощным катализатором позитивных изменений в школьном образовании, делая изучение математики не только эффективным, но и по-настоящему захватывающим приключением</a:t>
            </a:r>
            <a:r>
              <a:rPr lang="en-US" sz="750" dirty="0">
                <a:solidFill>
                  <a:srgbClr val="272525"/>
                </a:solidFill>
                <a:latin typeface="Inter" panose="02000503000000020004" pitchFamily="34" charset="0"/>
                <a:ea typeface="Inter" panose="02000503000000020004" pitchFamily="34" charset="-122"/>
                <a:cs typeface="Inter" panose="02000503000000020004" pitchFamily="34" charset="-120"/>
              </a:rPr>
              <a:t>.</a:t>
            </a:r>
            <a:endParaRPr lang="en-US" sz="7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stretch>
            <a:fillRect/>
          </a:stretch>
        </p:blipFill>
        <p:spPr>
          <a:xfrm>
            <a:off x="0" y="0"/>
            <a:ext cx="5486400" cy="8229600"/>
          </a:xfrm>
          <a:prstGeom prst="rect">
            <a:avLst/>
          </a:prstGeom>
        </p:spPr>
      </p:pic>
      <p:sp>
        <p:nvSpPr>
          <p:cNvPr id="3" name="Text 0"/>
          <p:cNvSpPr/>
          <p:nvPr/>
        </p:nvSpPr>
        <p:spPr>
          <a:xfrm>
            <a:off x="6268085" y="662940"/>
            <a:ext cx="7159625" cy="2017395"/>
          </a:xfrm>
          <a:prstGeom prst="rect">
            <a:avLst/>
          </a:prstGeom>
          <a:noFill/>
        </p:spPr>
        <p:txBody>
          <a:bodyPr wrap="square" lIns="0" tIns="0" rIns="0" bIns="0" rtlCol="0" anchor="t"/>
          <a:lstStyle/>
          <a:p>
            <a:pPr marL="0" indent="0" algn="ctr">
              <a:lnSpc>
                <a:spcPts val="4850"/>
              </a:lnSpc>
              <a:buNone/>
            </a:pPr>
            <a:r>
              <a:rPr lang="en-US" sz="3900" b="1" dirty="0">
                <a:solidFill>
                  <a:srgbClr val="000000"/>
                </a:solidFill>
                <a:latin typeface="Inter Bold" pitchFamily="34" charset="0"/>
                <a:ea typeface="Inter Bold" pitchFamily="34" charset="-122"/>
                <a:cs typeface="Inter Bold" pitchFamily="34" charset="-120"/>
              </a:rPr>
              <a:t> Интерактивные рабочие листы</a:t>
            </a:r>
            <a:endParaRPr lang="en-US" sz="3900" dirty="0"/>
          </a:p>
        </p:txBody>
      </p:sp>
      <p:sp>
        <p:nvSpPr>
          <p:cNvPr id="4" name="Text 1"/>
          <p:cNvSpPr/>
          <p:nvPr/>
        </p:nvSpPr>
        <p:spPr>
          <a:xfrm>
            <a:off x="6280190" y="3176826"/>
            <a:ext cx="7556421" cy="2222778"/>
          </a:xfrm>
          <a:prstGeom prst="rect">
            <a:avLst/>
          </a:prstGeom>
          <a:noFill/>
        </p:spPr>
        <p:txBody>
          <a:bodyPr wrap="square" lIns="0" tIns="0" rIns="0" bIns="0" rtlCol="0" anchor="t"/>
          <a:lstStyle/>
          <a:p>
            <a:pPr marL="0" indent="0" algn="l">
              <a:lnSpc>
                <a:spcPts val="2500"/>
              </a:lnSpc>
              <a:buNone/>
            </a:pPr>
            <a:r>
              <a:rPr lang="en-US" sz="1550" dirty="0">
                <a:solidFill>
                  <a:srgbClr val="272525"/>
                </a:solidFill>
                <a:latin typeface="Inter" panose="02000503000000020004" pitchFamily="34" charset="0"/>
                <a:ea typeface="Inter" panose="02000503000000020004" pitchFamily="34" charset="-122"/>
                <a:cs typeface="Inter" panose="02000503000000020004" pitchFamily="34" charset="-120"/>
              </a:rPr>
              <a:t>Добро пожаловать в мир инновационных образовательных технологий! Этот проект представляет собой глубокое погружение в разработку интерактивных рабочих листов по математике, созданных с использованием современных цифровых инструментов. Мы рассмотрим, как переосмыслить традиционные подходы к обучению, чтобы сделать математику более увлекательной, доступной и эффективной для школьников.</a:t>
            </a:r>
            <a:endParaRPr lang="en-US" sz="1550" dirty="0"/>
          </a:p>
        </p:txBody>
      </p:sp>
      <p:sp>
        <p:nvSpPr>
          <p:cNvPr id="5" name="Text 2"/>
          <p:cNvSpPr/>
          <p:nvPr/>
        </p:nvSpPr>
        <p:spPr>
          <a:xfrm>
            <a:off x="6280190" y="5622846"/>
            <a:ext cx="7556421" cy="1587698"/>
          </a:xfrm>
          <a:prstGeom prst="rect">
            <a:avLst/>
          </a:prstGeom>
          <a:noFill/>
        </p:spPr>
        <p:txBody>
          <a:bodyPr wrap="square" lIns="0" tIns="0" rIns="0" bIns="0" rtlCol="0" anchor="t"/>
          <a:lstStyle/>
          <a:p>
            <a:pPr marL="0" indent="0" algn="l">
              <a:lnSpc>
                <a:spcPts val="2500"/>
              </a:lnSpc>
              <a:buNone/>
            </a:pPr>
            <a:r>
              <a:rPr lang="en-US" sz="1550" dirty="0">
                <a:solidFill>
                  <a:srgbClr val="272525"/>
                </a:solidFill>
                <a:latin typeface="Inter" panose="02000503000000020004" pitchFamily="34" charset="0"/>
                <a:ea typeface="Inter" panose="02000503000000020004" pitchFamily="34" charset="-122"/>
                <a:cs typeface="Inter" panose="02000503000000020004" pitchFamily="34" charset="-120"/>
              </a:rPr>
              <a:t>Наша цель — не просто создать новые материалы, но и сформировать методическую основу для учителей, позволяющую им эффективно использовать потенциал цифровой среды. Этот проект является ответом на актуальные вызовы современного образования, стремящегося к персонализации и повышению мотивации учащихся.</a:t>
            </a:r>
            <a:endParaRPr lang="en-US" sz="15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2867660" y="288290"/>
            <a:ext cx="6925945" cy="326390"/>
          </a:xfrm>
          <a:prstGeom prst="rect">
            <a:avLst/>
          </a:prstGeom>
          <a:noFill/>
        </p:spPr>
        <p:txBody>
          <a:bodyPr wrap="none" lIns="0" tIns="0" rIns="0" bIns="0" rtlCol="0" anchor="t"/>
          <a:lstStyle/>
          <a:p>
            <a:pPr marL="0" indent="0" algn="l">
              <a:lnSpc>
                <a:spcPts val="2550"/>
              </a:lnSpc>
              <a:buNone/>
            </a:pPr>
            <a:r>
              <a:rPr lang="en-US" sz="2400" b="1" dirty="0">
                <a:solidFill>
                  <a:srgbClr val="000000"/>
                </a:solidFill>
                <a:latin typeface="Inter Bold" pitchFamily="34" charset="0"/>
                <a:ea typeface="Inter Bold" pitchFamily="34" charset="-122"/>
                <a:cs typeface="Inter Bold" pitchFamily="34" charset="-120"/>
              </a:rPr>
              <a:t>Постановка проблемы и актуальность проекта</a:t>
            </a:r>
            <a:endParaRPr lang="en-US" sz="2400" dirty="0"/>
          </a:p>
        </p:txBody>
      </p:sp>
      <p:sp>
        <p:nvSpPr>
          <p:cNvPr id="3" name="Text 1"/>
          <p:cNvSpPr/>
          <p:nvPr/>
        </p:nvSpPr>
        <p:spPr>
          <a:xfrm>
            <a:off x="257175" y="774700"/>
            <a:ext cx="6447155" cy="688340"/>
          </a:xfrm>
          <a:prstGeom prst="rect">
            <a:avLst/>
          </a:prstGeom>
          <a:noFill/>
        </p:spPr>
        <p:txBody>
          <a:bodyPr wrap="none" lIns="0" tIns="0" rIns="0" bIns="0" rtlCol="0" anchor="t"/>
          <a:lstStyle/>
          <a:p>
            <a:pPr marL="0" indent="0" algn="l">
              <a:lnSpc>
                <a:spcPts val="1250"/>
              </a:lnSpc>
              <a:buNone/>
            </a:pPr>
            <a:r>
              <a:rPr lang="en-US" b="1" dirty="0">
                <a:solidFill>
                  <a:srgbClr val="000000"/>
                </a:solidFill>
                <a:latin typeface="Inter Bold" pitchFamily="34" charset="0"/>
                <a:ea typeface="Inter Bold" pitchFamily="34" charset="-122"/>
                <a:cs typeface="Inter Bold" pitchFamily="34" charset="-120"/>
              </a:rPr>
              <a:t>Проблема: Дефицит качественных материалов</a:t>
            </a:r>
            <a:endParaRPr lang="en-US" dirty="0"/>
          </a:p>
        </p:txBody>
      </p:sp>
      <p:sp>
        <p:nvSpPr>
          <p:cNvPr id="4" name="Text 2"/>
          <p:cNvSpPr/>
          <p:nvPr/>
        </p:nvSpPr>
        <p:spPr>
          <a:xfrm>
            <a:off x="370205" y="844550"/>
            <a:ext cx="10045065" cy="1947545"/>
          </a:xfrm>
          <a:prstGeom prst="rect">
            <a:avLst/>
          </a:prstGeom>
          <a:noFill/>
        </p:spPr>
        <p:txBody>
          <a:bodyPr wrap="square" lIns="0" tIns="0" rIns="0" bIns="0" rtlCol="0" anchor="t"/>
          <a:lstStyle/>
          <a:p>
            <a:pPr marL="0" indent="0" algn="l">
              <a:lnSpc>
                <a:spcPts val="1300"/>
              </a:lnSpc>
              <a:buNone/>
            </a:pPr>
            <a:endParaRPr lang="en-US" dirty="0">
              <a:solidFill>
                <a:srgbClr val="272525"/>
              </a:solidFill>
              <a:latin typeface="Times New Roman" panose="02020603050405020304" charset="0"/>
              <a:ea typeface="Inter" panose="02000503000000020004" pitchFamily="34" charset="-122"/>
              <a:cs typeface="Times New Roman" panose="02020603050405020304" charset="0"/>
            </a:endParaRPr>
          </a:p>
          <a:p>
            <a:pPr marL="0" indent="0" algn="just">
              <a:lnSpc>
                <a:spcPct val="100000"/>
              </a:lnSpc>
              <a:buNone/>
            </a:pPr>
            <a:r>
              <a:rPr lang="en-US" dirty="0">
                <a:solidFill>
                  <a:srgbClr val="272525"/>
                </a:solidFill>
                <a:latin typeface="Times New Roman" panose="02020603050405020304" charset="0"/>
                <a:ea typeface="Inter" panose="02000503000000020004" pitchFamily="34" charset="-122"/>
                <a:cs typeface="Times New Roman" panose="02020603050405020304" charset="0"/>
              </a:rPr>
              <a:t>Многие учителя математики сталкиваются с острой нехваткой высококачественных, дифференцированных и, что самое главное, увлекательных рабочих листов, которые соответствовали бы актуальным образовательным стандартам. Готовые материалы, доступные на рынке, зачастую не учитывают специфику конкретного класса, его уровень подготовки и индивидуальные особенности учеников. Более того, ручное создание таких материалов требует колоссальных временных затрат, что в условиях загруженности современного педагога становится серьезным барьером.</a:t>
            </a:r>
            <a:endParaRPr lang="en-US" dirty="0">
              <a:latin typeface="Times New Roman" panose="02020603050405020304" charset="0"/>
              <a:cs typeface="Times New Roman" panose="02020603050405020304" charset="0"/>
            </a:endParaRPr>
          </a:p>
        </p:txBody>
      </p:sp>
      <p:pic>
        <p:nvPicPr>
          <p:cNvPr id="9" name="Image 0" descr="preencoded.png"/>
          <p:cNvPicPr>
            <a:picLocks noChangeAspect="1"/>
          </p:cNvPicPr>
          <p:nvPr/>
        </p:nvPicPr>
        <p:blipFill>
          <a:blip r:embed="rId1"/>
          <a:stretch>
            <a:fillRect/>
          </a:stretch>
        </p:blipFill>
        <p:spPr>
          <a:xfrm>
            <a:off x="10863342" y="287457"/>
            <a:ext cx="3649147" cy="3649147"/>
          </a:xfrm>
          <a:prstGeom prst="rect">
            <a:avLst/>
          </a:prstGeom>
        </p:spPr>
      </p:pic>
      <p:sp>
        <p:nvSpPr>
          <p:cNvPr id="11" name="Text 8"/>
          <p:cNvSpPr/>
          <p:nvPr/>
        </p:nvSpPr>
        <p:spPr>
          <a:xfrm>
            <a:off x="697865" y="3022600"/>
            <a:ext cx="10165715" cy="668655"/>
          </a:xfrm>
          <a:prstGeom prst="rect">
            <a:avLst/>
          </a:prstGeom>
          <a:noFill/>
        </p:spPr>
        <p:txBody>
          <a:bodyPr wrap="none" lIns="0" tIns="0" rIns="0" bIns="0" rtlCol="0" anchor="t"/>
          <a:lstStyle/>
          <a:p>
            <a:pPr marL="0" indent="0" algn="ctr">
              <a:lnSpc>
                <a:spcPts val="1250"/>
              </a:lnSpc>
              <a:buNone/>
            </a:pPr>
            <a:endParaRPr lang="en-US" sz="2400" b="1" dirty="0">
              <a:solidFill>
                <a:srgbClr val="000000"/>
              </a:solidFill>
              <a:latin typeface="Inter Bold" pitchFamily="34" charset="0"/>
              <a:ea typeface="Inter Bold" pitchFamily="34" charset="-122"/>
              <a:cs typeface="Inter Bold" pitchFamily="34" charset="-120"/>
            </a:endParaRPr>
          </a:p>
          <a:p>
            <a:pPr marL="0" indent="0" algn="ctr">
              <a:lnSpc>
                <a:spcPts val="1250"/>
              </a:lnSpc>
              <a:buNone/>
            </a:pPr>
            <a:endParaRPr lang="en-US" sz="2400" b="1" dirty="0">
              <a:solidFill>
                <a:srgbClr val="000000"/>
              </a:solidFill>
              <a:latin typeface="Inter Bold" pitchFamily="34" charset="0"/>
              <a:ea typeface="Inter Bold" pitchFamily="34" charset="-122"/>
              <a:cs typeface="Inter Bold" pitchFamily="34" charset="-120"/>
            </a:endParaRPr>
          </a:p>
          <a:p>
            <a:pPr marL="0" indent="0" algn="ctr">
              <a:lnSpc>
                <a:spcPts val="1250"/>
              </a:lnSpc>
              <a:buNone/>
            </a:pPr>
            <a:r>
              <a:rPr lang="en-US" sz="2400" b="1" dirty="0">
                <a:solidFill>
                  <a:srgbClr val="000000"/>
                </a:solidFill>
                <a:latin typeface="Inter Bold" pitchFamily="34" charset="0"/>
                <a:ea typeface="Inter Bold" pitchFamily="34" charset="-122"/>
                <a:cs typeface="Inter Bold" pitchFamily="34" charset="-120"/>
              </a:rPr>
              <a:t>Актуальность и оригинальность решения</a:t>
            </a:r>
            <a:endParaRPr lang="en-US" sz="2400" dirty="0"/>
          </a:p>
        </p:txBody>
      </p:sp>
      <p:sp>
        <p:nvSpPr>
          <p:cNvPr id="13" name="Shape 10"/>
          <p:cNvSpPr/>
          <p:nvPr/>
        </p:nvSpPr>
        <p:spPr>
          <a:xfrm>
            <a:off x="275590" y="3924300"/>
            <a:ext cx="4631055" cy="4010025"/>
          </a:xfrm>
          <a:prstGeom prst="roundRect">
            <a:avLst>
              <a:gd name="adj" fmla="val 1747"/>
            </a:avLst>
          </a:prstGeom>
          <a:solidFill>
            <a:srgbClr val="DADBF1"/>
          </a:solidFill>
        </p:spPr>
      </p:sp>
      <p:sp>
        <p:nvSpPr>
          <p:cNvPr id="14" name="Text 11"/>
          <p:cNvSpPr/>
          <p:nvPr/>
        </p:nvSpPr>
        <p:spPr>
          <a:xfrm>
            <a:off x="370205" y="3956050"/>
            <a:ext cx="4473575" cy="847725"/>
          </a:xfrm>
          <a:prstGeom prst="rect">
            <a:avLst/>
          </a:prstGeom>
          <a:noFill/>
        </p:spPr>
        <p:txBody>
          <a:bodyPr wrap="square" lIns="0" tIns="0" rIns="0" bIns="0" rtlCol="0" anchor="t"/>
          <a:lstStyle/>
          <a:p>
            <a:pPr marL="0" indent="0" algn="l">
              <a:lnSpc>
                <a:spcPts val="1250"/>
              </a:lnSpc>
              <a:buNone/>
            </a:pPr>
            <a:endParaRPr lang="en-US" sz="1600" b="1" dirty="0">
              <a:solidFill>
                <a:srgbClr val="272525"/>
              </a:solidFill>
              <a:latin typeface="Inter Bold" pitchFamily="34" charset="0"/>
              <a:ea typeface="Inter Bold" pitchFamily="34" charset="-122"/>
              <a:cs typeface="Inter Bold" pitchFamily="34" charset="-120"/>
            </a:endParaRPr>
          </a:p>
          <a:p>
            <a:pPr marL="0" indent="0" algn="ctr">
              <a:lnSpc>
                <a:spcPts val="1250"/>
              </a:lnSpc>
              <a:buNone/>
            </a:pPr>
            <a:endParaRPr lang="en-US" sz="1600" b="1" dirty="0">
              <a:solidFill>
                <a:srgbClr val="272525"/>
              </a:solidFill>
              <a:latin typeface="Inter Bold" pitchFamily="34" charset="0"/>
              <a:ea typeface="Inter Bold" pitchFamily="34" charset="-122"/>
              <a:cs typeface="Inter Bold" pitchFamily="34" charset="-120"/>
            </a:endParaRPr>
          </a:p>
          <a:p>
            <a:pPr marL="0" indent="0" algn="ctr">
              <a:lnSpc>
                <a:spcPts val="1250"/>
              </a:lnSpc>
              <a:buNone/>
            </a:pPr>
            <a:r>
              <a:rPr lang="en-US" sz="1600" b="1" dirty="0">
                <a:solidFill>
                  <a:srgbClr val="272525"/>
                </a:solidFill>
                <a:latin typeface="Inter Bold" pitchFamily="34" charset="0"/>
                <a:ea typeface="Inter Bold" pitchFamily="34" charset="-122"/>
                <a:cs typeface="Inter Bold" pitchFamily="34" charset="-120"/>
              </a:rPr>
              <a:t>Актуальность: Цифровая трансформация</a:t>
            </a:r>
            <a:endParaRPr lang="en-US" sz="1600" dirty="0"/>
          </a:p>
        </p:txBody>
      </p:sp>
      <p:sp>
        <p:nvSpPr>
          <p:cNvPr id="15" name="Text 12"/>
          <p:cNvSpPr/>
          <p:nvPr/>
        </p:nvSpPr>
        <p:spPr>
          <a:xfrm>
            <a:off x="421640" y="4970780"/>
            <a:ext cx="4181475" cy="2691765"/>
          </a:xfrm>
          <a:prstGeom prst="rect">
            <a:avLst/>
          </a:prstGeom>
          <a:noFill/>
        </p:spPr>
        <p:txBody>
          <a:bodyPr wrap="square" lIns="0" tIns="0" rIns="0" bIns="0" rtlCol="0" anchor="t"/>
          <a:lstStyle/>
          <a:p>
            <a:pPr marL="0" indent="0" algn="just">
              <a:lnSpc>
                <a:spcPct val="100000"/>
              </a:lnSpc>
              <a:buNone/>
            </a:pPr>
            <a:r>
              <a:rPr lang="ru-RU" altLang="en-US" sz="1600" dirty="0">
                <a:solidFill>
                  <a:srgbClr val="272525"/>
                </a:solidFill>
                <a:latin typeface="Times New Roman" panose="02020603050405020304" charset="0"/>
                <a:ea typeface="Inter" panose="02000503000000020004" pitchFamily="34" charset="-122"/>
                <a:cs typeface="Times New Roman" panose="02020603050405020304" charset="0"/>
              </a:rPr>
              <a:t>С</a:t>
            </a: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овременная образовательная среда стремительно переходит в цифровой формат. Проект отвечает насущным запросам времени, предлагая новые подходы к созданию учебных материалов, ориентированных на персонализированное обучение и развитие цифровой грамотности как учащихся, так и педагогов. Это шаг к интегрированной и технологичной школе будущего.</a:t>
            </a:r>
            <a:endParaRPr lang="en-US" sz="1600" dirty="0">
              <a:latin typeface="Times New Roman" panose="02020603050405020304" charset="0"/>
              <a:cs typeface="Times New Roman" panose="02020603050405020304" charset="0"/>
            </a:endParaRPr>
          </a:p>
        </p:txBody>
      </p:sp>
      <p:sp>
        <p:nvSpPr>
          <p:cNvPr id="16" name="Shape 13"/>
          <p:cNvSpPr/>
          <p:nvPr/>
        </p:nvSpPr>
        <p:spPr>
          <a:xfrm>
            <a:off x="4939030" y="3963670"/>
            <a:ext cx="5001895" cy="4004945"/>
          </a:xfrm>
          <a:prstGeom prst="rect">
            <a:avLst/>
          </a:prstGeom>
          <a:solidFill>
            <a:srgbClr val="DADBF1"/>
          </a:solidFill>
        </p:spPr>
      </p:sp>
      <p:sp>
        <p:nvSpPr>
          <p:cNvPr id="18" name="Text 15"/>
          <p:cNvSpPr/>
          <p:nvPr/>
        </p:nvSpPr>
        <p:spPr>
          <a:xfrm>
            <a:off x="5085715" y="3975735"/>
            <a:ext cx="4645660" cy="1013460"/>
          </a:xfrm>
          <a:prstGeom prst="rect">
            <a:avLst/>
          </a:prstGeom>
          <a:noFill/>
        </p:spPr>
        <p:txBody>
          <a:bodyPr wrap="square" lIns="0" tIns="0" rIns="0" bIns="0" rtlCol="0" anchor="t"/>
          <a:lstStyle/>
          <a:p>
            <a:pPr marL="0" indent="0" algn="ctr">
              <a:lnSpc>
                <a:spcPts val="1250"/>
              </a:lnSpc>
              <a:buNone/>
            </a:pPr>
            <a:endParaRPr lang="en-US" b="1" dirty="0">
              <a:solidFill>
                <a:srgbClr val="272525"/>
              </a:solidFill>
              <a:latin typeface="Inter Bold" pitchFamily="34" charset="0"/>
              <a:ea typeface="Inter Bold" pitchFamily="34" charset="-122"/>
              <a:cs typeface="Inter Bold" pitchFamily="34" charset="-120"/>
            </a:endParaRPr>
          </a:p>
          <a:p>
            <a:pPr marL="0" indent="0" algn="ctr">
              <a:lnSpc>
                <a:spcPts val="1250"/>
              </a:lnSpc>
              <a:buNone/>
            </a:pPr>
            <a:r>
              <a:rPr lang="en-US" b="1" dirty="0">
                <a:solidFill>
                  <a:srgbClr val="272525"/>
                </a:solidFill>
                <a:latin typeface="Inter Bold" pitchFamily="34" charset="0"/>
                <a:ea typeface="Inter Bold" pitchFamily="34" charset="-122"/>
                <a:cs typeface="Inter Bold" pitchFamily="34" charset="-120"/>
              </a:rPr>
              <a:t>Оригинальность: Модульный конструктор</a:t>
            </a:r>
            <a:endParaRPr lang="en-US" dirty="0"/>
          </a:p>
        </p:txBody>
      </p:sp>
      <p:sp>
        <p:nvSpPr>
          <p:cNvPr id="19" name="Text 16"/>
          <p:cNvSpPr/>
          <p:nvPr/>
        </p:nvSpPr>
        <p:spPr>
          <a:xfrm>
            <a:off x="5062220" y="4924425"/>
            <a:ext cx="4704715" cy="2842260"/>
          </a:xfrm>
          <a:prstGeom prst="rect">
            <a:avLst/>
          </a:prstGeom>
          <a:noFill/>
        </p:spPr>
        <p:txBody>
          <a:bodyPr wrap="square" lIns="0" tIns="0" rIns="0" bIns="0" rtlCol="0" anchor="t"/>
          <a:lstStyle/>
          <a:p>
            <a:pPr marL="0" indent="0" algn="just">
              <a:lnSpc>
                <a:spcPct val="10000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Наш проект выходит за рамки простого создания шаблонов. Мы предлагаем разработку инновационной модульной системы-конструктора для создания рабочих листов. Эта система позволяет быстро адаптировать материалы под любую тему курса математики (5-9 классы), уровень сложности и образовательный результат, обеспечивая беспрецедентную гибкость.</a:t>
            </a:r>
            <a:endParaRPr lang="en-US" sz="1600" dirty="0">
              <a:latin typeface="Times New Roman" panose="02020603050405020304" charset="0"/>
              <a:cs typeface="Times New Roman" panose="02020603050405020304" charset="0"/>
            </a:endParaRPr>
          </a:p>
        </p:txBody>
      </p:sp>
      <p:sp>
        <p:nvSpPr>
          <p:cNvPr id="20" name="Shape 17"/>
          <p:cNvSpPr/>
          <p:nvPr/>
        </p:nvSpPr>
        <p:spPr>
          <a:xfrm>
            <a:off x="5928241" y="6501289"/>
            <a:ext cx="261223" cy="261223"/>
          </a:xfrm>
          <a:prstGeom prst="roundRect">
            <a:avLst>
              <a:gd name="adj" fmla="val 16800"/>
            </a:avLst>
          </a:prstGeom>
          <a:solidFill>
            <a:srgbClr val="FFFFFF"/>
          </a:solidFill>
          <a:ln w="15240">
            <a:solidFill>
              <a:srgbClr val="C0C1D7"/>
            </a:solidFill>
            <a:prstDash val="solid"/>
          </a:ln>
        </p:spPr>
      </p:sp>
      <p:pic>
        <p:nvPicPr>
          <p:cNvPr id="21" name="Image 1" descr="preencoded.png"/>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93487" y="6566535"/>
            <a:ext cx="130612" cy="130612"/>
          </a:xfrm>
          <a:prstGeom prst="rect">
            <a:avLst/>
          </a:prstGeom>
        </p:spPr>
      </p:pic>
      <p:sp>
        <p:nvSpPr>
          <p:cNvPr id="22" name="Shape 18"/>
          <p:cNvSpPr/>
          <p:nvPr/>
        </p:nvSpPr>
        <p:spPr>
          <a:xfrm>
            <a:off x="9973945" y="3960495"/>
            <a:ext cx="3902075" cy="3952875"/>
          </a:xfrm>
          <a:prstGeom prst="rect">
            <a:avLst/>
          </a:prstGeom>
          <a:solidFill>
            <a:srgbClr val="DADBF1"/>
          </a:solidFill>
        </p:spPr>
      </p:sp>
      <p:sp>
        <p:nvSpPr>
          <p:cNvPr id="24" name="Text 20"/>
          <p:cNvSpPr/>
          <p:nvPr/>
        </p:nvSpPr>
        <p:spPr>
          <a:xfrm>
            <a:off x="10079355" y="4002405"/>
            <a:ext cx="3766185" cy="1328420"/>
          </a:xfrm>
          <a:prstGeom prst="rect">
            <a:avLst/>
          </a:prstGeom>
          <a:noFill/>
        </p:spPr>
        <p:txBody>
          <a:bodyPr wrap="square" lIns="0" tIns="0" rIns="0" bIns="0" rtlCol="0" anchor="t"/>
          <a:lstStyle/>
          <a:p>
            <a:pPr marL="0" indent="0" algn="ctr">
              <a:lnSpc>
                <a:spcPts val="1250"/>
              </a:lnSpc>
              <a:buNone/>
            </a:pPr>
            <a:endParaRPr lang="en-US" b="1" dirty="0">
              <a:solidFill>
                <a:srgbClr val="272525"/>
              </a:solidFill>
              <a:latin typeface="Inter Bold" pitchFamily="34" charset="0"/>
              <a:ea typeface="Inter Bold" pitchFamily="34" charset="-122"/>
              <a:cs typeface="Inter Bold" pitchFamily="34" charset="-120"/>
            </a:endParaRPr>
          </a:p>
          <a:p>
            <a:pPr marL="0" indent="0" algn="ctr">
              <a:lnSpc>
                <a:spcPts val="1250"/>
              </a:lnSpc>
              <a:buNone/>
            </a:pPr>
            <a:r>
              <a:rPr lang="en-US" b="1" dirty="0">
                <a:solidFill>
                  <a:srgbClr val="272525"/>
                </a:solidFill>
                <a:latin typeface="Inter Bold" pitchFamily="34" charset="0"/>
                <a:ea typeface="Inter Bold" pitchFamily="34" charset="-122"/>
                <a:cs typeface="Inter Bold" pitchFamily="34" charset="-120"/>
              </a:rPr>
              <a:t>Фокус на интерактивности и метапредметности</a:t>
            </a:r>
            <a:endParaRPr lang="en-US" dirty="0"/>
          </a:p>
        </p:txBody>
      </p:sp>
      <p:sp>
        <p:nvSpPr>
          <p:cNvPr id="25" name="Text 21"/>
          <p:cNvSpPr/>
          <p:nvPr/>
        </p:nvSpPr>
        <p:spPr>
          <a:xfrm>
            <a:off x="10079990" y="4971415"/>
            <a:ext cx="3750945" cy="2524125"/>
          </a:xfrm>
          <a:prstGeom prst="rect">
            <a:avLst/>
          </a:prstGeom>
          <a:noFill/>
        </p:spPr>
        <p:txBody>
          <a:bodyPr wrap="square" lIns="0" tIns="0" rIns="0" bIns="0" rtlCol="0" anchor="t"/>
          <a:lstStyle/>
          <a:p>
            <a:pPr marL="0" indent="0" algn="just">
              <a:lnSpc>
                <a:spcPct val="10000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Особое внимание уделяется интерактивным элементам: QR-коды для доступа к видеообъяснениям, задания с дополненной реальностью, системы самопроверки. Кроме того, мы активно развиваем метапредметные связи, интегрируя математику в контекст реальных профессий, экологии и искусства, делая обучение осмысленным и прикладным.</a:t>
            </a:r>
            <a:endParaRPr lang="en-US" sz="1600" dirty="0">
              <a:latin typeface="Times New Roman" panose="02020603050405020304" charset="0"/>
              <a:cs typeface="Times New Roman" panose="02020603050405020304" charset="0"/>
            </a:endParaRPr>
          </a:p>
        </p:txBody>
      </p:sp>
      <p:sp>
        <p:nvSpPr>
          <p:cNvPr id="26" name="Shape 22"/>
          <p:cNvSpPr/>
          <p:nvPr/>
        </p:nvSpPr>
        <p:spPr>
          <a:xfrm>
            <a:off x="8440817" y="6501289"/>
            <a:ext cx="261223" cy="261223"/>
          </a:xfrm>
          <a:prstGeom prst="roundRect">
            <a:avLst>
              <a:gd name="adj" fmla="val 16800"/>
            </a:avLst>
          </a:prstGeom>
          <a:solidFill>
            <a:srgbClr val="FFFFFF"/>
          </a:solidFill>
          <a:ln w="15240">
            <a:solidFill>
              <a:srgbClr val="C0C1D7"/>
            </a:solidFill>
            <a:prstDash val="solid"/>
          </a:ln>
        </p:spPr>
      </p:sp>
      <p:pic>
        <p:nvPicPr>
          <p:cNvPr id="27" name="Image 2" descr="preencoded.png"/>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506063" y="6566535"/>
            <a:ext cx="130612" cy="13061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403860" y="196850"/>
            <a:ext cx="14131290" cy="798195"/>
          </a:xfrm>
          <a:prstGeom prst="rect">
            <a:avLst/>
          </a:prstGeom>
          <a:noFill/>
        </p:spPr>
        <p:txBody>
          <a:bodyPr wrap="none" lIns="0" tIns="0" rIns="0" bIns="0" rtlCol="0" anchor="t"/>
          <a:lstStyle/>
          <a:p>
            <a:pPr marL="0" indent="0" algn="ctr">
              <a:lnSpc>
                <a:spcPts val="3250"/>
              </a:lnSpc>
              <a:buNone/>
            </a:pPr>
            <a:r>
              <a:rPr lang="en-US" sz="2600" b="1" dirty="0">
                <a:solidFill>
                  <a:srgbClr val="000000"/>
                </a:solidFill>
                <a:latin typeface="Inter Bold" pitchFamily="34" charset="0"/>
                <a:ea typeface="Inter Bold" pitchFamily="34" charset="-122"/>
                <a:cs typeface="Inter Bold" pitchFamily="34" charset="-120"/>
              </a:rPr>
              <a:t>Цели и задачи проекта: Путь к эффективному обучению</a:t>
            </a:r>
            <a:endParaRPr lang="en-US" sz="2600" dirty="0"/>
          </a:p>
        </p:txBody>
      </p:sp>
      <p:sp>
        <p:nvSpPr>
          <p:cNvPr id="3" name="Text 1"/>
          <p:cNvSpPr/>
          <p:nvPr/>
        </p:nvSpPr>
        <p:spPr>
          <a:xfrm>
            <a:off x="99695" y="701675"/>
            <a:ext cx="5074285" cy="495935"/>
          </a:xfrm>
          <a:prstGeom prst="rect">
            <a:avLst/>
          </a:prstGeom>
          <a:noFill/>
        </p:spPr>
        <p:txBody>
          <a:bodyPr wrap="none" lIns="0" tIns="0" rIns="0" bIns="0" rtlCol="0" anchor="t"/>
          <a:lstStyle/>
          <a:p>
            <a:pPr marL="0" indent="0" algn="l">
              <a:lnSpc>
                <a:spcPts val="2600"/>
              </a:lnSpc>
              <a:buNone/>
            </a:pPr>
            <a:r>
              <a:rPr lang="en-US" sz="2050" b="1" dirty="0">
                <a:solidFill>
                  <a:srgbClr val="000000"/>
                </a:solidFill>
                <a:latin typeface="Inter Bold" pitchFamily="34" charset="0"/>
                <a:ea typeface="Inter Bold" pitchFamily="34" charset="-122"/>
                <a:cs typeface="Inter Bold" pitchFamily="34" charset="-120"/>
              </a:rPr>
              <a:t>Генеральная цель</a:t>
            </a:r>
            <a:endParaRPr lang="en-US" sz="2050" dirty="0"/>
          </a:p>
        </p:txBody>
      </p:sp>
      <p:sp>
        <p:nvSpPr>
          <p:cNvPr id="4" name="Text 2"/>
          <p:cNvSpPr/>
          <p:nvPr/>
        </p:nvSpPr>
        <p:spPr>
          <a:xfrm>
            <a:off x="99695" y="1218565"/>
            <a:ext cx="14064615" cy="1092835"/>
          </a:xfrm>
          <a:prstGeom prst="rect">
            <a:avLst/>
          </a:prstGeom>
          <a:noFill/>
        </p:spPr>
        <p:txBody>
          <a:bodyPr wrap="square" lIns="0" tIns="0" rIns="0" bIns="0" rtlCol="0" anchor="t"/>
          <a:lstStyle/>
          <a:p>
            <a:pPr marL="0" indent="0" algn="just">
              <a:lnSpc>
                <a:spcPct val="100000"/>
              </a:lnSpc>
              <a:buNone/>
            </a:pPr>
            <a:r>
              <a:rPr lang="en-US" dirty="0">
                <a:solidFill>
                  <a:srgbClr val="272525"/>
                </a:solidFill>
                <a:latin typeface="Times New Roman" panose="02020603050405020304" charset="0"/>
                <a:ea typeface="Inter" panose="02000503000000020004" pitchFamily="34" charset="-122"/>
                <a:cs typeface="Times New Roman" panose="02020603050405020304" charset="0"/>
              </a:rPr>
              <a:t>Разработать комплексную методику и создать обширный банк многоуровневых интерактивных рабочих листов по математике для основной школы (5-9 классы), направленных на значительное повышение мотивации учащихся и улучшение их образовательных результатов.</a:t>
            </a:r>
            <a:endParaRPr lang="en-US" dirty="0">
              <a:latin typeface="Times New Roman" panose="02020603050405020304" charset="0"/>
              <a:cs typeface="Times New Roman" panose="02020603050405020304" charset="0"/>
            </a:endParaRPr>
          </a:p>
        </p:txBody>
      </p:sp>
      <p:sp>
        <p:nvSpPr>
          <p:cNvPr id="6" name="Text 4"/>
          <p:cNvSpPr/>
          <p:nvPr/>
        </p:nvSpPr>
        <p:spPr>
          <a:xfrm>
            <a:off x="99695" y="1995805"/>
            <a:ext cx="5082540" cy="487045"/>
          </a:xfrm>
          <a:prstGeom prst="rect">
            <a:avLst/>
          </a:prstGeom>
          <a:noFill/>
        </p:spPr>
        <p:txBody>
          <a:bodyPr wrap="none" lIns="0" tIns="0" rIns="0" bIns="0" rtlCol="0" anchor="t"/>
          <a:lstStyle/>
          <a:p>
            <a:pPr marL="0" indent="0" algn="l">
              <a:lnSpc>
                <a:spcPts val="2600"/>
              </a:lnSpc>
              <a:buNone/>
            </a:pPr>
            <a:r>
              <a:rPr lang="en-US" sz="2050" b="1" dirty="0">
                <a:solidFill>
                  <a:srgbClr val="000000"/>
                </a:solidFill>
                <a:latin typeface="Inter Bold" pitchFamily="34" charset="0"/>
                <a:ea typeface="Inter Bold" pitchFamily="34" charset="-122"/>
                <a:cs typeface="Inter Bold" pitchFamily="34" charset="-120"/>
              </a:rPr>
              <a:t>Детализация задач</a:t>
            </a:r>
            <a:endParaRPr lang="en-US" sz="2050" dirty="0"/>
          </a:p>
        </p:txBody>
      </p:sp>
      <p:sp>
        <p:nvSpPr>
          <p:cNvPr id="7" name="Text 5"/>
          <p:cNvSpPr/>
          <p:nvPr/>
        </p:nvSpPr>
        <p:spPr>
          <a:xfrm>
            <a:off x="247015" y="2569845"/>
            <a:ext cx="624205" cy="411480"/>
          </a:xfrm>
          <a:prstGeom prst="rect">
            <a:avLst/>
          </a:prstGeom>
          <a:noFill/>
        </p:spPr>
        <p:txBody>
          <a:bodyPr wrap="none" lIns="0" tIns="0" rIns="0" bIns="0" rtlCol="0" anchor="t"/>
          <a:lstStyle/>
          <a:p>
            <a:pPr marL="0" indent="0" algn="l">
              <a:lnSpc>
                <a:spcPts val="1650"/>
              </a:lnSpc>
              <a:buNone/>
            </a:pPr>
            <a:r>
              <a:rPr lang="en-US" dirty="0">
                <a:solidFill>
                  <a:srgbClr val="272525"/>
                </a:solidFill>
                <a:latin typeface="Inter Light" pitchFamily="34" charset="0"/>
                <a:ea typeface="Inter Light" pitchFamily="34" charset="-122"/>
                <a:cs typeface="Inter Light" pitchFamily="34" charset="-120"/>
              </a:rPr>
              <a:t>01</a:t>
            </a:r>
            <a:endParaRPr lang="en-US" dirty="0"/>
          </a:p>
        </p:txBody>
      </p:sp>
      <p:sp>
        <p:nvSpPr>
          <p:cNvPr id="8" name="Shape 6"/>
          <p:cNvSpPr/>
          <p:nvPr/>
        </p:nvSpPr>
        <p:spPr>
          <a:xfrm>
            <a:off x="247094" y="2899370"/>
            <a:ext cx="3107650" cy="15240"/>
          </a:xfrm>
          <a:prstGeom prst="rect">
            <a:avLst/>
          </a:prstGeom>
          <a:solidFill>
            <a:srgbClr val="4950BC"/>
          </a:solidFill>
        </p:spPr>
      </p:sp>
      <p:sp>
        <p:nvSpPr>
          <p:cNvPr id="9" name="Text 7"/>
          <p:cNvSpPr/>
          <p:nvPr/>
        </p:nvSpPr>
        <p:spPr>
          <a:xfrm>
            <a:off x="205105" y="2994025"/>
            <a:ext cx="3142615" cy="944245"/>
          </a:xfrm>
          <a:prstGeom prst="rect">
            <a:avLst/>
          </a:prstGeom>
          <a:noFill/>
        </p:spPr>
        <p:txBody>
          <a:bodyPr wrap="square" lIns="0" tIns="0" rIns="0" bIns="0" rtlCol="0" anchor="t"/>
          <a:lstStyle/>
          <a:p>
            <a:pPr marL="0" indent="0" algn="l">
              <a:lnSpc>
                <a:spcPts val="1600"/>
              </a:lnSpc>
              <a:buNone/>
            </a:pPr>
            <a:r>
              <a:rPr lang="en-US" sz="1300" b="1" dirty="0">
                <a:solidFill>
                  <a:srgbClr val="272525"/>
                </a:solidFill>
                <a:latin typeface="Inter Bold" pitchFamily="34" charset="0"/>
                <a:ea typeface="Inter Bold" pitchFamily="34" charset="-122"/>
                <a:cs typeface="Inter Bold" pitchFamily="34" charset="-120"/>
              </a:rPr>
              <a:t>1. Анализ существующих практик и инструментов</a:t>
            </a:r>
            <a:endParaRPr lang="en-US" sz="1300" dirty="0"/>
          </a:p>
        </p:txBody>
      </p:sp>
      <p:sp>
        <p:nvSpPr>
          <p:cNvPr id="10" name="Text 8"/>
          <p:cNvSpPr/>
          <p:nvPr/>
        </p:nvSpPr>
        <p:spPr>
          <a:xfrm>
            <a:off x="246380" y="3611245"/>
            <a:ext cx="3243580" cy="1743710"/>
          </a:xfrm>
          <a:prstGeom prst="rect">
            <a:avLst/>
          </a:prstGeom>
          <a:noFill/>
        </p:spPr>
        <p:txBody>
          <a:bodyPr wrap="square" lIns="0" tIns="0" rIns="0" bIns="0" rtlCol="0" anchor="t"/>
          <a:lstStyle/>
          <a:p>
            <a:pPr marL="0" indent="0" algn="just">
              <a:lnSpc>
                <a:spcPts val="165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Провести глубокий анализ текущих образовательных практик, доступных цифровых инструментов и методик создания учебных материалов. Изучить опыт отечественных и зарубежных коллег в области цифровой дидактики.</a:t>
            </a:r>
            <a:endParaRPr lang="en-US" sz="1600" dirty="0">
              <a:latin typeface="Times New Roman" panose="02020603050405020304" charset="0"/>
              <a:cs typeface="Times New Roman" panose="02020603050405020304" charset="0"/>
            </a:endParaRPr>
          </a:p>
        </p:txBody>
      </p:sp>
      <p:sp>
        <p:nvSpPr>
          <p:cNvPr id="11" name="Text 9"/>
          <p:cNvSpPr/>
          <p:nvPr/>
        </p:nvSpPr>
        <p:spPr>
          <a:xfrm>
            <a:off x="5173980" y="2608580"/>
            <a:ext cx="530225" cy="372745"/>
          </a:xfrm>
          <a:prstGeom prst="rect">
            <a:avLst/>
          </a:prstGeom>
          <a:noFill/>
        </p:spPr>
        <p:txBody>
          <a:bodyPr wrap="none" lIns="0" tIns="0" rIns="0" bIns="0" rtlCol="0" anchor="t"/>
          <a:lstStyle/>
          <a:p>
            <a:pPr marL="0" indent="0" algn="l">
              <a:lnSpc>
                <a:spcPts val="1650"/>
              </a:lnSpc>
              <a:buNone/>
            </a:pPr>
            <a:r>
              <a:rPr lang="en-US" dirty="0">
                <a:solidFill>
                  <a:srgbClr val="272525"/>
                </a:solidFill>
                <a:latin typeface="Inter Light" pitchFamily="34" charset="0"/>
                <a:ea typeface="Inter Light" pitchFamily="34" charset="-122"/>
                <a:cs typeface="Inter Light" pitchFamily="34" charset="-120"/>
              </a:rPr>
              <a:t>02</a:t>
            </a:r>
            <a:endParaRPr lang="en-US" dirty="0"/>
          </a:p>
        </p:txBody>
      </p:sp>
      <p:sp>
        <p:nvSpPr>
          <p:cNvPr id="12" name="Shape 10"/>
          <p:cNvSpPr/>
          <p:nvPr/>
        </p:nvSpPr>
        <p:spPr>
          <a:xfrm>
            <a:off x="5017095" y="2913975"/>
            <a:ext cx="3107650" cy="15240"/>
          </a:xfrm>
          <a:prstGeom prst="rect">
            <a:avLst/>
          </a:prstGeom>
          <a:solidFill>
            <a:srgbClr val="4950BC"/>
          </a:solidFill>
        </p:spPr>
      </p:sp>
      <p:sp>
        <p:nvSpPr>
          <p:cNvPr id="13" name="Text 11"/>
          <p:cNvSpPr/>
          <p:nvPr/>
        </p:nvSpPr>
        <p:spPr>
          <a:xfrm>
            <a:off x="5006340" y="3094990"/>
            <a:ext cx="3143250" cy="906780"/>
          </a:xfrm>
          <a:prstGeom prst="rect">
            <a:avLst/>
          </a:prstGeom>
          <a:noFill/>
        </p:spPr>
        <p:txBody>
          <a:bodyPr wrap="square" lIns="0" tIns="0" rIns="0" bIns="0" rtlCol="0" anchor="t"/>
          <a:lstStyle/>
          <a:p>
            <a:pPr marL="0" indent="0" algn="l">
              <a:lnSpc>
                <a:spcPts val="1600"/>
              </a:lnSpc>
              <a:buNone/>
            </a:pPr>
            <a:r>
              <a:rPr lang="en-US" sz="1300" b="1" dirty="0">
                <a:solidFill>
                  <a:srgbClr val="272525"/>
                </a:solidFill>
                <a:latin typeface="Inter Bold" pitchFamily="34" charset="0"/>
                <a:ea typeface="Inter Bold" pitchFamily="34" charset="-122"/>
                <a:cs typeface="Inter Bold" pitchFamily="34" charset="-120"/>
              </a:rPr>
              <a:t>2. Определение структуры и типологии заданий</a:t>
            </a:r>
            <a:endParaRPr lang="en-US" sz="1300" dirty="0"/>
          </a:p>
        </p:txBody>
      </p:sp>
      <p:sp>
        <p:nvSpPr>
          <p:cNvPr id="14" name="Text 12"/>
          <p:cNvSpPr/>
          <p:nvPr/>
        </p:nvSpPr>
        <p:spPr>
          <a:xfrm>
            <a:off x="4984750" y="3578860"/>
            <a:ext cx="3318510" cy="1776095"/>
          </a:xfrm>
          <a:prstGeom prst="rect">
            <a:avLst/>
          </a:prstGeom>
          <a:noFill/>
        </p:spPr>
        <p:txBody>
          <a:bodyPr wrap="square" lIns="0" tIns="0" rIns="0" bIns="0" rtlCol="0" anchor="t"/>
          <a:lstStyle/>
          <a:p>
            <a:pPr marL="0" indent="0" algn="just">
              <a:lnSpc>
                <a:spcPts val="165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Разработать четкую структуру рабочего листа и определить типологию заданий, оптимальных для разных тем и возрастных групп учащихся (5-6 классы и 7-9 классы), учитывая когнитивные особенности каждого возраста.</a:t>
            </a:r>
            <a:endParaRPr lang="en-US" sz="1600" dirty="0">
              <a:latin typeface="Times New Roman" panose="02020603050405020304" charset="0"/>
              <a:cs typeface="Times New Roman" panose="02020603050405020304" charset="0"/>
            </a:endParaRPr>
          </a:p>
        </p:txBody>
      </p:sp>
      <p:sp>
        <p:nvSpPr>
          <p:cNvPr id="15" name="Text 13"/>
          <p:cNvSpPr/>
          <p:nvPr/>
        </p:nvSpPr>
        <p:spPr>
          <a:xfrm>
            <a:off x="9985375" y="2534920"/>
            <a:ext cx="857885" cy="208280"/>
          </a:xfrm>
          <a:prstGeom prst="rect">
            <a:avLst/>
          </a:prstGeom>
          <a:noFill/>
        </p:spPr>
        <p:txBody>
          <a:bodyPr wrap="none" lIns="0" tIns="0" rIns="0" bIns="0" rtlCol="0" anchor="t"/>
          <a:lstStyle/>
          <a:p>
            <a:pPr marL="0" indent="0" algn="l">
              <a:lnSpc>
                <a:spcPts val="1650"/>
              </a:lnSpc>
              <a:buNone/>
            </a:pPr>
            <a:r>
              <a:rPr lang="en-US" dirty="0">
                <a:solidFill>
                  <a:srgbClr val="272525"/>
                </a:solidFill>
                <a:latin typeface="Inter Light" pitchFamily="34" charset="0"/>
                <a:ea typeface="Inter Light" pitchFamily="34" charset="-122"/>
                <a:cs typeface="Inter Light" pitchFamily="34" charset="-120"/>
              </a:rPr>
              <a:t>03</a:t>
            </a:r>
            <a:endParaRPr lang="en-US" dirty="0">
              <a:solidFill>
                <a:srgbClr val="272525"/>
              </a:solidFill>
              <a:latin typeface="Inter Light" pitchFamily="34" charset="0"/>
              <a:ea typeface="Inter Light" pitchFamily="34" charset="-122"/>
              <a:cs typeface="Inter Light" pitchFamily="34" charset="-120"/>
            </a:endParaRPr>
          </a:p>
        </p:txBody>
      </p:sp>
      <p:sp>
        <p:nvSpPr>
          <p:cNvPr id="16" name="Shape 14"/>
          <p:cNvSpPr/>
          <p:nvPr/>
        </p:nvSpPr>
        <p:spPr>
          <a:xfrm>
            <a:off x="10006806" y="2899370"/>
            <a:ext cx="3107650" cy="15240"/>
          </a:xfrm>
          <a:prstGeom prst="rect">
            <a:avLst/>
          </a:prstGeom>
          <a:solidFill>
            <a:srgbClr val="4950BC"/>
          </a:solidFill>
        </p:spPr>
      </p:sp>
      <p:sp>
        <p:nvSpPr>
          <p:cNvPr id="17" name="Text 15"/>
          <p:cNvSpPr/>
          <p:nvPr/>
        </p:nvSpPr>
        <p:spPr>
          <a:xfrm>
            <a:off x="9986645" y="2992120"/>
            <a:ext cx="3150235" cy="1009650"/>
          </a:xfrm>
          <a:prstGeom prst="rect">
            <a:avLst/>
          </a:prstGeom>
          <a:noFill/>
        </p:spPr>
        <p:txBody>
          <a:bodyPr wrap="square" lIns="0" tIns="0" rIns="0" bIns="0" rtlCol="0" anchor="t"/>
          <a:lstStyle/>
          <a:p>
            <a:pPr marL="0" indent="0" algn="l">
              <a:lnSpc>
                <a:spcPts val="1600"/>
              </a:lnSpc>
              <a:buNone/>
            </a:pPr>
            <a:r>
              <a:rPr lang="en-US" sz="1300" b="1" dirty="0">
                <a:solidFill>
                  <a:srgbClr val="272525"/>
                </a:solidFill>
                <a:latin typeface="Inter Bold" pitchFamily="34" charset="0"/>
                <a:ea typeface="Inter Bold" pitchFamily="34" charset="-122"/>
                <a:cs typeface="Inter Bold" pitchFamily="34" charset="-120"/>
              </a:rPr>
              <a:t>3. Освоение и внедрение ИКТ-инструментов</a:t>
            </a:r>
            <a:endParaRPr lang="en-US" sz="1300" dirty="0"/>
          </a:p>
        </p:txBody>
      </p:sp>
      <p:sp>
        <p:nvSpPr>
          <p:cNvPr id="18" name="Text 16"/>
          <p:cNvSpPr/>
          <p:nvPr/>
        </p:nvSpPr>
        <p:spPr>
          <a:xfrm>
            <a:off x="10006965" y="3458845"/>
            <a:ext cx="3287395" cy="2108200"/>
          </a:xfrm>
          <a:prstGeom prst="rect">
            <a:avLst/>
          </a:prstGeom>
          <a:noFill/>
        </p:spPr>
        <p:txBody>
          <a:bodyPr wrap="square" lIns="0" tIns="0" rIns="0" bIns="0" rtlCol="0" anchor="t"/>
          <a:lstStyle/>
          <a:p>
            <a:pPr marL="0" indent="0" algn="just">
              <a:lnSpc>
                <a:spcPts val="165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Освоить и активно внедрить в педагогическую практику ряд ключевых информационно-коммуникационных технологий и программных средств, таких как Canva, WordWall, LiveWorksheets, GeoGebra и Google Формы, для создания разнообразных интерактивных материалов.</a:t>
            </a:r>
            <a:endParaRPr lang="en-US" sz="1600" dirty="0">
              <a:latin typeface="Times New Roman" panose="02020603050405020304" charset="0"/>
              <a:cs typeface="Times New Roman" panose="02020603050405020304" charset="0"/>
            </a:endParaRPr>
          </a:p>
        </p:txBody>
      </p:sp>
      <p:sp>
        <p:nvSpPr>
          <p:cNvPr id="19" name="Text 17"/>
          <p:cNvSpPr/>
          <p:nvPr/>
        </p:nvSpPr>
        <p:spPr>
          <a:xfrm>
            <a:off x="1210945" y="5558155"/>
            <a:ext cx="562610" cy="365125"/>
          </a:xfrm>
          <a:prstGeom prst="rect">
            <a:avLst/>
          </a:prstGeom>
          <a:noFill/>
        </p:spPr>
        <p:txBody>
          <a:bodyPr wrap="none" lIns="0" tIns="0" rIns="0" bIns="0" rtlCol="0" anchor="t"/>
          <a:lstStyle/>
          <a:p>
            <a:pPr marL="0" indent="0" algn="l">
              <a:lnSpc>
                <a:spcPts val="1650"/>
              </a:lnSpc>
              <a:buNone/>
            </a:pPr>
            <a:r>
              <a:rPr lang="en-US" dirty="0">
                <a:solidFill>
                  <a:srgbClr val="272525"/>
                </a:solidFill>
                <a:latin typeface="Inter Light" pitchFamily="34" charset="0"/>
                <a:ea typeface="Inter Light" pitchFamily="34" charset="-122"/>
                <a:cs typeface="Inter Light" pitchFamily="34" charset="-120"/>
              </a:rPr>
              <a:t>04</a:t>
            </a:r>
            <a:endParaRPr lang="en-US" dirty="0"/>
          </a:p>
        </p:txBody>
      </p:sp>
      <p:sp>
        <p:nvSpPr>
          <p:cNvPr id="20" name="Shape 18"/>
          <p:cNvSpPr/>
          <p:nvPr/>
        </p:nvSpPr>
        <p:spPr>
          <a:xfrm>
            <a:off x="871299" y="5987772"/>
            <a:ext cx="4727734" cy="15240"/>
          </a:xfrm>
          <a:prstGeom prst="rect">
            <a:avLst/>
          </a:prstGeom>
          <a:solidFill>
            <a:srgbClr val="4950BC"/>
          </a:solidFill>
        </p:spPr>
      </p:sp>
      <p:sp>
        <p:nvSpPr>
          <p:cNvPr id="21" name="Text 19"/>
          <p:cNvSpPr/>
          <p:nvPr/>
        </p:nvSpPr>
        <p:spPr>
          <a:xfrm>
            <a:off x="870585" y="6099810"/>
            <a:ext cx="5146675" cy="212725"/>
          </a:xfrm>
          <a:prstGeom prst="rect">
            <a:avLst/>
          </a:prstGeom>
          <a:noFill/>
        </p:spPr>
        <p:txBody>
          <a:bodyPr wrap="none" lIns="0" tIns="0" rIns="0" bIns="0" rtlCol="0" anchor="t"/>
          <a:lstStyle/>
          <a:p>
            <a:pPr marL="0" indent="0" algn="l">
              <a:lnSpc>
                <a:spcPts val="1600"/>
              </a:lnSpc>
              <a:buNone/>
            </a:pPr>
            <a:r>
              <a:rPr lang="en-US" sz="1300" b="1" dirty="0">
                <a:solidFill>
                  <a:srgbClr val="272525"/>
                </a:solidFill>
                <a:latin typeface="Inter Bold" pitchFamily="34" charset="0"/>
                <a:ea typeface="Inter Bold" pitchFamily="34" charset="-122"/>
                <a:cs typeface="Inter Bold" pitchFamily="34" charset="-120"/>
              </a:rPr>
              <a:t>4. Создание репозитория рабочих листов</a:t>
            </a:r>
            <a:endParaRPr lang="en-US" sz="1300" dirty="0"/>
          </a:p>
        </p:txBody>
      </p:sp>
      <p:sp>
        <p:nvSpPr>
          <p:cNvPr id="22" name="Text 20"/>
          <p:cNvSpPr/>
          <p:nvPr/>
        </p:nvSpPr>
        <p:spPr>
          <a:xfrm>
            <a:off x="857885" y="6409055"/>
            <a:ext cx="4740910" cy="832485"/>
          </a:xfrm>
          <a:prstGeom prst="rect">
            <a:avLst/>
          </a:prstGeom>
          <a:noFill/>
        </p:spPr>
        <p:txBody>
          <a:bodyPr wrap="square" lIns="0" tIns="0" rIns="0" bIns="0" rtlCol="0" anchor="t"/>
          <a:lstStyle/>
          <a:p>
            <a:pPr marL="0" indent="0" algn="l">
              <a:lnSpc>
                <a:spcPts val="165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Сформировать полноценный репозиторий (банк) интерактивных рабочих листов, охватывающий основные разделы и темы курса математики для 5-9 классов, обеспечивая их легкий доступ и удобство использования.</a:t>
            </a:r>
            <a:endParaRPr lang="en-US" sz="1600" dirty="0">
              <a:latin typeface="Times New Roman" panose="02020603050405020304" charset="0"/>
              <a:cs typeface="Times New Roman" panose="02020603050405020304" charset="0"/>
            </a:endParaRPr>
          </a:p>
        </p:txBody>
      </p:sp>
      <p:sp>
        <p:nvSpPr>
          <p:cNvPr id="23" name="Text 21"/>
          <p:cNvSpPr/>
          <p:nvPr/>
        </p:nvSpPr>
        <p:spPr>
          <a:xfrm>
            <a:off x="7381240" y="5599430"/>
            <a:ext cx="478790" cy="367030"/>
          </a:xfrm>
          <a:prstGeom prst="rect">
            <a:avLst/>
          </a:prstGeom>
          <a:noFill/>
        </p:spPr>
        <p:txBody>
          <a:bodyPr wrap="none" lIns="0" tIns="0" rIns="0" bIns="0" rtlCol="0" anchor="t"/>
          <a:lstStyle/>
          <a:p>
            <a:pPr marL="0" indent="0" algn="l">
              <a:lnSpc>
                <a:spcPts val="1650"/>
              </a:lnSpc>
              <a:buNone/>
            </a:pPr>
            <a:r>
              <a:rPr lang="en-US" dirty="0">
                <a:solidFill>
                  <a:srgbClr val="272525"/>
                </a:solidFill>
                <a:latin typeface="Inter Light" pitchFamily="34" charset="0"/>
                <a:ea typeface="Inter Light" pitchFamily="34" charset="-122"/>
                <a:cs typeface="Inter Light" pitchFamily="34" charset="-120"/>
              </a:rPr>
              <a:t>05</a:t>
            </a:r>
            <a:endParaRPr lang="en-US" dirty="0"/>
          </a:p>
        </p:txBody>
      </p:sp>
      <p:sp>
        <p:nvSpPr>
          <p:cNvPr id="24" name="Shape 22"/>
          <p:cNvSpPr/>
          <p:nvPr/>
        </p:nvSpPr>
        <p:spPr>
          <a:xfrm>
            <a:off x="7381399" y="6008727"/>
            <a:ext cx="4727853" cy="15240"/>
          </a:xfrm>
          <a:prstGeom prst="rect">
            <a:avLst/>
          </a:prstGeom>
          <a:solidFill>
            <a:srgbClr val="4950BC"/>
          </a:solidFill>
        </p:spPr>
      </p:sp>
      <p:sp>
        <p:nvSpPr>
          <p:cNvPr id="25" name="Text 23"/>
          <p:cNvSpPr/>
          <p:nvPr/>
        </p:nvSpPr>
        <p:spPr>
          <a:xfrm>
            <a:off x="7381399" y="6105525"/>
            <a:ext cx="3823454" cy="207288"/>
          </a:xfrm>
          <a:prstGeom prst="rect">
            <a:avLst/>
          </a:prstGeom>
          <a:noFill/>
        </p:spPr>
        <p:txBody>
          <a:bodyPr wrap="none" lIns="0" tIns="0" rIns="0" bIns="0" rtlCol="0" anchor="t"/>
          <a:lstStyle/>
          <a:p>
            <a:pPr marL="0" indent="0" algn="l">
              <a:lnSpc>
                <a:spcPts val="1600"/>
              </a:lnSpc>
              <a:buNone/>
            </a:pPr>
            <a:r>
              <a:rPr lang="en-US" sz="1300" b="1" dirty="0">
                <a:solidFill>
                  <a:srgbClr val="272525"/>
                </a:solidFill>
                <a:latin typeface="Inter Bold" pitchFamily="34" charset="0"/>
                <a:ea typeface="Inter Bold" pitchFamily="34" charset="-122"/>
                <a:cs typeface="Inter Bold" pitchFamily="34" charset="-120"/>
              </a:rPr>
              <a:t>5. Апробация и методические рекомендации</a:t>
            </a:r>
            <a:endParaRPr lang="en-US" sz="1300" dirty="0"/>
          </a:p>
        </p:txBody>
      </p:sp>
      <p:sp>
        <p:nvSpPr>
          <p:cNvPr id="26" name="Text 24"/>
          <p:cNvSpPr/>
          <p:nvPr/>
        </p:nvSpPr>
        <p:spPr>
          <a:xfrm>
            <a:off x="7381399" y="6392347"/>
            <a:ext cx="4727853" cy="848678"/>
          </a:xfrm>
          <a:prstGeom prst="rect">
            <a:avLst/>
          </a:prstGeom>
          <a:noFill/>
        </p:spPr>
        <p:txBody>
          <a:bodyPr wrap="square" lIns="0" tIns="0" rIns="0" bIns="0" rtlCol="0" anchor="t"/>
          <a:lstStyle/>
          <a:p>
            <a:pPr marL="0" indent="0" algn="l">
              <a:lnSpc>
                <a:spcPts val="165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Провести апробацию разработанных материалов в реальном учебном процессе, собрать обратную связь и на ее основе создать детальные методические рекомендации для учителей по использованию и созданию подобных интерактивных рабочих листов.</a:t>
            </a:r>
            <a:endParaRPr lang="en-US" sz="1600" dirty="0">
              <a:latin typeface="Times New Roman" panose="02020603050405020304" charset="0"/>
              <a:cs typeface="Times New Roman" panose="0202060305040502030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464185" y="233680"/>
            <a:ext cx="13640435" cy="1217295"/>
          </a:xfrm>
          <a:prstGeom prst="rect">
            <a:avLst/>
          </a:prstGeom>
          <a:noFill/>
        </p:spPr>
        <p:txBody>
          <a:bodyPr wrap="square" lIns="0" tIns="0" rIns="0" bIns="0" rtlCol="0" anchor="t"/>
          <a:lstStyle/>
          <a:p>
            <a:pPr marL="0" indent="0" algn="ctr">
              <a:lnSpc>
                <a:spcPts val="3300"/>
              </a:lnSpc>
              <a:buNone/>
            </a:pPr>
            <a:r>
              <a:rPr lang="en-US" sz="2650" b="1" dirty="0">
                <a:solidFill>
                  <a:srgbClr val="000000"/>
                </a:solidFill>
                <a:latin typeface="Inter Bold" pitchFamily="34" charset="0"/>
                <a:ea typeface="Inter Bold" pitchFamily="34" charset="-122"/>
                <a:cs typeface="Inter Bold" pitchFamily="34" charset="-120"/>
              </a:rPr>
              <a:t>Структура интерактивного рабочего листа: Модульный подход</a:t>
            </a:r>
            <a:endParaRPr lang="en-US" sz="2650" dirty="0"/>
          </a:p>
        </p:txBody>
      </p:sp>
      <p:sp>
        <p:nvSpPr>
          <p:cNvPr id="3" name="Text 1"/>
          <p:cNvSpPr/>
          <p:nvPr/>
        </p:nvSpPr>
        <p:spPr>
          <a:xfrm>
            <a:off x="464185" y="1028065"/>
            <a:ext cx="13524230" cy="1202690"/>
          </a:xfrm>
          <a:prstGeom prst="rect">
            <a:avLst/>
          </a:prstGeom>
          <a:noFill/>
        </p:spPr>
        <p:txBody>
          <a:bodyPr wrap="square" lIns="0" tIns="0" rIns="0" bIns="0" rtlCol="0" anchor="t"/>
          <a:lstStyle/>
          <a:p>
            <a:pPr marL="0" indent="0" algn="l">
              <a:lnSpc>
                <a:spcPct val="100000"/>
              </a:lnSpc>
              <a:buNone/>
            </a:pPr>
            <a:r>
              <a:rPr lang="en-US" dirty="0">
                <a:solidFill>
                  <a:srgbClr val="272525"/>
                </a:solidFill>
                <a:latin typeface="Times New Roman" panose="02020603050405020304" charset="0"/>
                <a:ea typeface="Inter" panose="02000503000000020004" pitchFamily="34" charset="-122"/>
                <a:cs typeface="Times New Roman" panose="02020603050405020304" charset="0"/>
              </a:rPr>
              <a:t>Каждый интерактивный рабочий лист проектируется в соответствии с единой, тщательно продуманной смысловой структурой, обеспечивающей комплексный подход к обучению и максимальную вовлеченность ученика. Этот модульный подход гарантирует полноту изложения и эффективность усвоения материала.</a:t>
            </a:r>
            <a:endParaRPr lang="en-US" dirty="0">
              <a:latin typeface="Times New Roman" panose="02020603050405020304" charset="0"/>
              <a:cs typeface="Times New Roman" panose="02020603050405020304" charset="0"/>
            </a:endParaRPr>
          </a:p>
        </p:txBody>
      </p:sp>
      <p:sp>
        <p:nvSpPr>
          <p:cNvPr id="4" name="Shape 2"/>
          <p:cNvSpPr/>
          <p:nvPr>
            <p:custDataLst>
              <p:tags r:id="rId1"/>
            </p:custDataLst>
          </p:nvPr>
        </p:nvSpPr>
        <p:spPr>
          <a:xfrm>
            <a:off x="337820" y="2366645"/>
            <a:ext cx="4981575" cy="1875155"/>
          </a:xfrm>
          <a:prstGeom prst="roundRect">
            <a:avLst>
              <a:gd name="adj" fmla="val 4345"/>
            </a:avLst>
          </a:prstGeom>
          <a:solidFill>
            <a:srgbClr val="FFFFFF"/>
          </a:solidFill>
          <a:ln w="15240">
            <a:solidFill>
              <a:srgbClr val="C0C1D7"/>
            </a:solidFill>
            <a:prstDash val="solid"/>
          </a:ln>
        </p:spPr>
      </p:sp>
      <p:sp>
        <p:nvSpPr>
          <p:cNvPr id="5" name="Shape 3"/>
          <p:cNvSpPr/>
          <p:nvPr>
            <p:custDataLst>
              <p:tags r:id="rId2"/>
            </p:custDataLst>
          </p:nvPr>
        </p:nvSpPr>
        <p:spPr>
          <a:xfrm>
            <a:off x="334645" y="2384425"/>
            <a:ext cx="76200" cy="1858010"/>
          </a:xfrm>
          <a:prstGeom prst="roundRect">
            <a:avLst>
              <a:gd name="adj" fmla="val 0"/>
            </a:avLst>
          </a:prstGeom>
          <a:solidFill>
            <a:srgbClr val="4950BC"/>
          </a:solidFill>
        </p:spPr>
      </p:sp>
      <p:sp>
        <p:nvSpPr>
          <p:cNvPr id="6" name="Text 4"/>
          <p:cNvSpPr/>
          <p:nvPr>
            <p:custDataLst>
              <p:tags r:id="rId3"/>
            </p:custDataLst>
          </p:nvPr>
        </p:nvSpPr>
        <p:spPr>
          <a:xfrm>
            <a:off x="617855" y="2504440"/>
            <a:ext cx="4687570" cy="194945"/>
          </a:xfrm>
          <a:prstGeom prst="rect">
            <a:avLst/>
          </a:prstGeom>
          <a:noFill/>
        </p:spPr>
        <p:txBody>
          <a:bodyPr wrap="none" lIns="0" tIns="0" rIns="0" bIns="0" rtlCol="0" anchor="t"/>
          <a:lstStyle/>
          <a:p>
            <a:pPr marL="0" indent="0" algn="l">
              <a:lnSpc>
                <a:spcPts val="1650"/>
              </a:lnSpc>
              <a:buNone/>
            </a:pPr>
            <a:r>
              <a:rPr lang="en-US" sz="1300" b="1" dirty="0">
                <a:solidFill>
                  <a:srgbClr val="272525"/>
                </a:solidFill>
                <a:latin typeface="Inter Bold" pitchFamily="34" charset="0"/>
                <a:ea typeface="Inter Bold" pitchFamily="34" charset="-122"/>
                <a:cs typeface="Inter Bold" pitchFamily="34" charset="-120"/>
              </a:rPr>
              <a:t>Мотивационный блок</a:t>
            </a:r>
            <a:endParaRPr lang="en-US" sz="1300" dirty="0"/>
          </a:p>
        </p:txBody>
      </p:sp>
      <p:sp>
        <p:nvSpPr>
          <p:cNvPr id="7" name="Text 5"/>
          <p:cNvSpPr/>
          <p:nvPr>
            <p:custDataLst>
              <p:tags r:id="rId4"/>
            </p:custDataLst>
          </p:nvPr>
        </p:nvSpPr>
        <p:spPr>
          <a:xfrm>
            <a:off x="593725" y="2880995"/>
            <a:ext cx="4384675" cy="1169670"/>
          </a:xfrm>
          <a:prstGeom prst="rect">
            <a:avLst/>
          </a:prstGeom>
          <a:noFill/>
        </p:spPr>
        <p:txBody>
          <a:bodyPr wrap="square" lIns="0" tIns="0" rIns="0" bIns="0" rtlCol="0" anchor="t"/>
          <a:lstStyle/>
          <a:p>
            <a:pPr marL="0" indent="0" algn="l">
              <a:lnSpc>
                <a:spcPts val="170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Начало листа призвано заинтересовать ученика и связать математику с реальной жизнью. Это может быть короткий, интригующий вопрос, вдохновляющая цитата, удивительный математический факт или мини-задача, взятая из повседневного опыта.</a:t>
            </a:r>
            <a:endParaRPr lang="en-US" sz="1600" dirty="0">
              <a:latin typeface="Times New Roman" panose="02020603050405020304" charset="0"/>
              <a:cs typeface="Times New Roman" panose="02020603050405020304" charset="0"/>
            </a:endParaRPr>
          </a:p>
        </p:txBody>
      </p:sp>
      <p:sp>
        <p:nvSpPr>
          <p:cNvPr id="8" name="Shape 6"/>
          <p:cNvSpPr/>
          <p:nvPr>
            <p:custDataLst>
              <p:tags r:id="rId5"/>
            </p:custDataLst>
          </p:nvPr>
        </p:nvSpPr>
        <p:spPr>
          <a:xfrm>
            <a:off x="7107555" y="2368550"/>
            <a:ext cx="6346825" cy="1832610"/>
          </a:xfrm>
          <a:prstGeom prst="roundRect">
            <a:avLst>
              <a:gd name="adj" fmla="val 4345"/>
            </a:avLst>
          </a:prstGeom>
          <a:solidFill>
            <a:srgbClr val="FFFFFF"/>
          </a:solidFill>
          <a:ln w="15240">
            <a:solidFill>
              <a:srgbClr val="C0C1D7"/>
            </a:solidFill>
            <a:prstDash val="solid"/>
          </a:ln>
        </p:spPr>
      </p:sp>
      <p:sp>
        <p:nvSpPr>
          <p:cNvPr id="9" name="Shape 7"/>
          <p:cNvSpPr/>
          <p:nvPr>
            <p:custDataLst>
              <p:tags r:id="rId6"/>
            </p:custDataLst>
          </p:nvPr>
        </p:nvSpPr>
        <p:spPr>
          <a:xfrm>
            <a:off x="7095490" y="2384425"/>
            <a:ext cx="76200" cy="1803400"/>
          </a:xfrm>
          <a:prstGeom prst="roundRect">
            <a:avLst>
              <a:gd name="adj" fmla="val 93649"/>
            </a:avLst>
          </a:prstGeom>
          <a:solidFill>
            <a:srgbClr val="4950BC"/>
          </a:solidFill>
        </p:spPr>
      </p:sp>
      <p:sp>
        <p:nvSpPr>
          <p:cNvPr id="10" name="Text 8"/>
          <p:cNvSpPr/>
          <p:nvPr>
            <p:custDataLst>
              <p:tags r:id="rId7"/>
            </p:custDataLst>
          </p:nvPr>
        </p:nvSpPr>
        <p:spPr>
          <a:xfrm>
            <a:off x="7246620" y="2504440"/>
            <a:ext cx="3724275" cy="226060"/>
          </a:xfrm>
          <a:prstGeom prst="rect">
            <a:avLst/>
          </a:prstGeom>
          <a:noFill/>
        </p:spPr>
        <p:txBody>
          <a:bodyPr wrap="none" lIns="0" tIns="0" rIns="0" bIns="0" rtlCol="0" anchor="t"/>
          <a:lstStyle/>
          <a:p>
            <a:pPr marL="0" indent="0" algn="l">
              <a:lnSpc>
                <a:spcPts val="1650"/>
              </a:lnSpc>
              <a:buNone/>
            </a:pPr>
            <a:r>
              <a:rPr lang="en-US" sz="1300" b="1" dirty="0">
                <a:solidFill>
                  <a:srgbClr val="272525"/>
                </a:solidFill>
                <a:latin typeface="Inter Bold" pitchFamily="34" charset="0"/>
                <a:ea typeface="Inter Bold" pitchFamily="34" charset="-122"/>
                <a:cs typeface="Inter Bold" pitchFamily="34" charset="-120"/>
              </a:rPr>
              <a:t>Теоретический справочник</a:t>
            </a:r>
            <a:endParaRPr lang="en-US" sz="1300" dirty="0"/>
          </a:p>
        </p:txBody>
      </p:sp>
      <p:sp>
        <p:nvSpPr>
          <p:cNvPr id="11" name="Text 9"/>
          <p:cNvSpPr/>
          <p:nvPr>
            <p:custDataLst>
              <p:tags r:id="rId8"/>
            </p:custDataLst>
          </p:nvPr>
        </p:nvSpPr>
        <p:spPr>
          <a:xfrm>
            <a:off x="7247890" y="2857500"/>
            <a:ext cx="6003290" cy="1200150"/>
          </a:xfrm>
          <a:prstGeom prst="rect">
            <a:avLst/>
          </a:prstGeom>
          <a:noFill/>
        </p:spPr>
        <p:txBody>
          <a:bodyPr wrap="square" lIns="0" tIns="0" rIns="0" bIns="0" rtlCol="0" anchor="t"/>
          <a:lstStyle/>
          <a:p>
            <a:pPr marL="0" indent="0" algn="l">
              <a:lnSpc>
                <a:spcPts val="170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Лаконичное изложение ключевых теоретических положений: основные формулы, правила, свойства. Материал представлен в структурированном виде — схемы, таблицы, инфографика. Возможно включение QR-кода, ведущего на краткое видеообъяснение учителя или анимированный ролик.</a:t>
            </a:r>
            <a:endParaRPr lang="en-US" sz="1600" dirty="0">
              <a:latin typeface="Times New Roman" panose="02020603050405020304" charset="0"/>
              <a:cs typeface="Times New Roman" panose="02020603050405020304" charset="0"/>
            </a:endParaRPr>
          </a:p>
        </p:txBody>
      </p:sp>
      <p:sp>
        <p:nvSpPr>
          <p:cNvPr id="12" name="Shape 10"/>
          <p:cNvSpPr/>
          <p:nvPr/>
        </p:nvSpPr>
        <p:spPr>
          <a:xfrm>
            <a:off x="381000" y="4359275"/>
            <a:ext cx="4928870" cy="3632835"/>
          </a:xfrm>
          <a:prstGeom prst="roundRect">
            <a:avLst>
              <a:gd name="adj" fmla="val 2216"/>
            </a:avLst>
          </a:prstGeom>
          <a:solidFill>
            <a:srgbClr val="FFFFFF"/>
          </a:solidFill>
          <a:ln w="15240">
            <a:solidFill>
              <a:srgbClr val="C0C1D7"/>
            </a:solidFill>
            <a:prstDash val="solid"/>
          </a:ln>
        </p:spPr>
      </p:sp>
      <p:sp>
        <p:nvSpPr>
          <p:cNvPr id="13" name="Shape 11"/>
          <p:cNvSpPr/>
          <p:nvPr/>
        </p:nvSpPr>
        <p:spPr>
          <a:xfrm>
            <a:off x="365760" y="4362450"/>
            <a:ext cx="76200" cy="3619500"/>
          </a:xfrm>
          <a:prstGeom prst="roundRect">
            <a:avLst>
              <a:gd name="adj" fmla="val 93649"/>
            </a:avLst>
          </a:prstGeom>
          <a:solidFill>
            <a:srgbClr val="4950BC"/>
          </a:solidFill>
        </p:spPr>
      </p:sp>
      <p:sp>
        <p:nvSpPr>
          <p:cNvPr id="14" name="Text 12"/>
          <p:cNvSpPr/>
          <p:nvPr>
            <p:custDataLst>
              <p:tags r:id="rId9"/>
            </p:custDataLst>
          </p:nvPr>
        </p:nvSpPr>
        <p:spPr>
          <a:xfrm>
            <a:off x="560070" y="4549775"/>
            <a:ext cx="4591050" cy="226695"/>
          </a:xfrm>
          <a:prstGeom prst="rect">
            <a:avLst/>
          </a:prstGeom>
          <a:noFill/>
        </p:spPr>
        <p:txBody>
          <a:bodyPr wrap="none" lIns="0" tIns="0" rIns="0" bIns="0" rtlCol="0" anchor="t"/>
          <a:lstStyle/>
          <a:p>
            <a:pPr marL="0" indent="0" algn="l">
              <a:lnSpc>
                <a:spcPts val="1650"/>
              </a:lnSpc>
              <a:buNone/>
            </a:pPr>
            <a:r>
              <a:rPr lang="en-US" sz="1300" b="1" dirty="0">
                <a:solidFill>
                  <a:srgbClr val="272525"/>
                </a:solidFill>
                <a:latin typeface="Inter Bold" pitchFamily="34" charset="0"/>
                <a:ea typeface="Inter Bold" pitchFamily="34" charset="-122"/>
                <a:cs typeface="Inter Bold" pitchFamily="34" charset="-120"/>
              </a:rPr>
              <a:t>Практический блок (дифференцированный)</a:t>
            </a:r>
            <a:endParaRPr lang="en-US" sz="1300" dirty="0"/>
          </a:p>
        </p:txBody>
      </p:sp>
      <p:sp>
        <p:nvSpPr>
          <p:cNvPr id="15" name="Text 13"/>
          <p:cNvSpPr/>
          <p:nvPr>
            <p:custDataLst>
              <p:tags r:id="rId10"/>
            </p:custDataLst>
          </p:nvPr>
        </p:nvSpPr>
        <p:spPr>
          <a:xfrm>
            <a:off x="464820" y="4785360"/>
            <a:ext cx="4770755" cy="739775"/>
          </a:xfrm>
          <a:prstGeom prst="rect">
            <a:avLst/>
          </a:prstGeom>
          <a:noFill/>
        </p:spPr>
        <p:txBody>
          <a:bodyPr wrap="square" lIns="0" tIns="0" rIns="0" bIns="0" rtlCol="0" anchor="t"/>
          <a:lstStyle/>
          <a:p>
            <a:pPr marL="0" indent="0" algn="l">
              <a:lnSpc>
                <a:spcPts val="1700"/>
              </a:lnSpc>
              <a:buSzPct val="100000"/>
              <a:buNone/>
            </a:pPr>
            <a:r>
              <a:rPr lang="en-US" sz="1600" b="1" dirty="0">
                <a:solidFill>
                  <a:srgbClr val="272525"/>
                </a:solidFill>
                <a:latin typeface="Times New Roman" panose="02020603050405020304" charset="0"/>
                <a:ea typeface="Inter" panose="02000503000000020004" pitchFamily="34" charset="-122"/>
                <a:cs typeface="Times New Roman" panose="02020603050405020304" charset="0"/>
              </a:rPr>
              <a:t>Уровень А ("Основа"):</a:t>
            </a: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 Задания на прямое применение изученного правила или алгоритма. Цель — формирование базовых навыков. Ожидаемая успешность для большинства учеников — не менее 70%</a:t>
            </a:r>
            <a:r>
              <a:rPr lang="en-US" sz="1050" dirty="0">
                <a:solidFill>
                  <a:srgbClr val="272525"/>
                </a:solidFill>
                <a:latin typeface="Inter" panose="02000503000000020004" pitchFamily="34" charset="0"/>
                <a:ea typeface="Inter" panose="02000503000000020004" pitchFamily="34" charset="-122"/>
                <a:cs typeface="Inter" panose="02000503000000020004" pitchFamily="34" charset="-120"/>
              </a:rPr>
              <a:t>.</a:t>
            </a:r>
            <a:endParaRPr lang="en-US" sz="1050" dirty="0"/>
          </a:p>
        </p:txBody>
      </p:sp>
      <p:sp>
        <p:nvSpPr>
          <p:cNvPr id="16" name="Text 14"/>
          <p:cNvSpPr/>
          <p:nvPr/>
        </p:nvSpPr>
        <p:spPr>
          <a:xfrm>
            <a:off x="464820" y="5876925"/>
            <a:ext cx="4838065" cy="871855"/>
          </a:xfrm>
          <a:prstGeom prst="rect">
            <a:avLst/>
          </a:prstGeom>
          <a:noFill/>
        </p:spPr>
        <p:txBody>
          <a:bodyPr wrap="square" lIns="0" tIns="0" rIns="0" bIns="0" rtlCol="0" anchor="t"/>
          <a:lstStyle/>
          <a:p>
            <a:pPr marL="0" indent="0" algn="l">
              <a:lnSpc>
                <a:spcPts val="1700"/>
              </a:lnSpc>
              <a:buSzPct val="100000"/>
              <a:buNone/>
            </a:pPr>
            <a:r>
              <a:rPr lang="en-US" sz="1600" b="1" dirty="0">
                <a:solidFill>
                  <a:srgbClr val="272525"/>
                </a:solidFill>
                <a:latin typeface="Times New Roman" panose="02020603050405020304" charset="0"/>
                <a:ea typeface="Inter" panose="02000503000000020004" pitchFamily="34" charset="-122"/>
                <a:cs typeface="Times New Roman" panose="02020603050405020304" charset="0"/>
              </a:rPr>
              <a:t>Уровень Б ("Применение"):</a:t>
            </a: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 Задачи, требующие применения знаний в измененной или новой ситуации. Включают многошаговые вычисления и требуют большей аналитической работы.</a:t>
            </a:r>
            <a:endParaRPr lang="en-US" sz="1600" dirty="0">
              <a:latin typeface="Times New Roman" panose="02020603050405020304" charset="0"/>
              <a:cs typeface="Times New Roman" panose="02020603050405020304" charset="0"/>
            </a:endParaRPr>
          </a:p>
        </p:txBody>
      </p:sp>
      <p:sp>
        <p:nvSpPr>
          <p:cNvPr id="17" name="Text 15"/>
          <p:cNvSpPr/>
          <p:nvPr/>
        </p:nvSpPr>
        <p:spPr>
          <a:xfrm>
            <a:off x="441960" y="6821805"/>
            <a:ext cx="4796155" cy="1170305"/>
          </a:xfrm>
          <a:prstGeom prst="rect">
            <a:avLst/>
          </a:prstGeom>
          <a:noFill/>
        </p:spPr>
        <p:txBody>
          <a:bodyPr wrap="square" lIns="0" tIns="0" rIns="0" bIns="0" rtlCol="0" anchor="t"/>
          <a:lstStyle/>
          <a:p>
            <a:pPr marL="0" indent="0" algn="l">
              <a:lnSpc>
                <a:spcPts val="1700"/>
              </a:lnSpc>
              <a:buSzPct val="100000"/>
              <a:buNone/>
            </a:pPr>
            <a:r>
              <a:rPr lang="en-US" sz="1600" b="1" dirty="0">
                <a:solidFill>
                  <a:srgbClr val="272525"/>
                </a:solidFill>
                <a:latin typeface="Times New Roman" panose="02020603050405020304" charset="0"/>
                <a:ea typeface="Inter" panose="02000503000000020004" pitchFamily="34" charset="-122"/>
                <a:cs typeface="Times New Roman" panose="02020603050405020304" charset="0"/>
              </a:rPr>
              <a:t>Уровень В ("Размышление"):</a:t>
            </a: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 Нестандартные, творческие задачи, требующие исследовательского подхода, критического мышления, или установления межпредметных связей. Могут включать мини-проекты.</a:t>
            </a:r>
            <a:endParaRPr lang="en-US" sz="1600" dirty="0">
              <a:latin typeface="Times New Roman" panose="02020603050405020304" charset="0"/>
              <a:cs typeface="Times New Roman" panose="02020603050405020304" charset="0"/>
            </a:endParaRPr>
          </a:p>
        </p:txBody>
      </p:sp>
      <p:sp>
        <p:nvSpPr>
          <p:cNvPr id="18" name="Shape 16"/>
          <p:cNvSpPr/>
          <p:nvPr/>
        </p:nvSpPr>
        <p:spPr>
          <a:xfrm>
            <a:off x="7171055" y="4378960"/>
            <a:ext cx="6316345" cy="3259455"/>
          </a:xfrm>
          <a:prstGeom prst="roundRect">
            <a:avLst>
              <a:gd name="adj" fmla="val 2216"/>
            </a:avLst>
          </a:prstGeom>
          <a:solidFill>
            <a:srgbClr val="FFFFFF"/>
          </a:solidFill>
          <a:ln w="15240">
            <a:solidFill>
              <a:srgbClr val="C0C1D7"/>
            </a:solidFill>
            <a:prstDash val="solid"/>
          </a:ln>
        </p:spPr>
      </p:sp>
      <p:sp>
        <p:nvSpPr>
          <p:cNvPr id="19" name="Shape 17"/>
          <p:cNvSpPr/>
          <p:nvPr/>
        </p:nvSpPr>
        <p:spPr>
          <a:xfrm>
            <a:off x="7155736" y="4362609"/>
            <a:ext cx="60960" cy="3301246"/>
          </a:xfrm>
          <a:prstGeom prst="roundRect">
            <a:avLst>
              <a:gd name="adj" fmla="val 93649"/>
            </a:avLst>
          </a:prstGeom>
          <a:solidFill>
            <a:srgbClr val="4950BC"/>
          </a:solidFill>
        </p:spPr>
      </p:sp>
      <p:sp>
        <p:nvSpPr>
          <p:cNvPr id="20" name="Text 18"/>
          <p:cNvSpPr/>
          <p:nvPr>
            <p:custDataLst>
              <p:tags r:id="rId11"/>
            </p:custDataLst>
          </p:nvPr>
        </p:nvSpPr>
        <p:spPr>
          <a:xfrm>
            <a:off x="7402195" y="4533265"/>
            <a:ext cx="3037840" cy="251460"/>
          </a:xfrm>
          <a:prstGeom prst="rect">
            <a:avLst/>
          </a:prstGeom>
          <a:noFill/>
        </p:spPr>
        <p:txBody>
          <a:bodyPr wrap="none" lIns="0" tIns="0" rIns="0" bIns="0" rtlCol="0" anchor="t"/>
          <a:lstStyle/>
          <a:p>
            <a:pPr marL="0" indent="0" algn="l">
              <a:lnSpc>
                <a:spcPts val="1650"/>
              </a:lnSpc>
              <a:buNone/>
            </a:pPr>
            <a:r>
              <a:rPr lang="en-US" sz="1300" b="1" dirty="0">
                <a:solidFill>
                  <a:srgbClr val="272525"/>
                </a:solidFill>
                <a:latin typeface="Inter Bold" pitchFamily="34" charset="0"/>
                <a:ea typeface="Inter Bold" pitchFamily="34" charset="-122"/>
                <a:cs typeface="Inter Bold" pitchFamily="34" charset="-120"/>
              </a:rPr>
              <a:t>Блок рефлексии и самопроверки</a:t>
            </a:r>
            <a:endParaRPr lang="en-US" sz="1300" dirty="0"/>
          </a:p>
        </p:txBody>
      </p:sp>
      <p:sp>
        <p:nvSpPr>
          <p:cNvPr id="21" name="Text 19"/>
          <p:cNvSpPr/>
          <p:nvPr>
            <p:custDataLst>
              <p:tags r:id="rId12"/>
            </p:custDataLst>
          </p:nvPr>
        </p:nvSpPr>
        <p:spPr>
          <a:xfrm>
            <a:off x="7315835" y="4832985"/>
            <a:ext cx="5935345" cy="648970"/>
          </a:xfrm>
          <a:prstGeom prst="rect">
            <a:avLst/>
          </a:prstGeom>
          <a:noFill/>
        </p:spPr>
        <p:txBody>
          <a:bodyPr wrap="square" lIns="0" tIns="0" rIns="0" bIns="0" rtlCol="0" anchor="t"/>
          <a:lstStyle/>
          <a:p>
            <a:pPr marL="0" indent="0" algn="l">
              <a:lnSpc>
                <a:spcPts val="1700"/>
              </a:lnSpc>
              <a:buSzPct val="100000"/>
              <a:buNone/>
            </a:pPr>
            <a:r>
              <a:rPr lang="en-US" sz="1600" b="1" dirty="0">
                <a:solidFill>
                  <a:srgbClr val="272525"/>
                </a:solidFill>
                <a:latin typeface="Times New Roman" panose="02020603050405020304" charset="0"/>
                <a:ea typeface="Inter" panose="02000503000000020004" pitchFamily="34" charset="-122"/>
                <a:cs typeface="Times New Roman" panose="02020603050405020304" charset="0"/>
              </a:rPr>
              <a:t>Рефлексия:</a:t>
            </a: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 Вопросы, помогающие ученику осмыслить пройденный материал: "Сегодня я узнал...", "Было трудно...", "Мне нужно повторить...".</a:t>
            </a:r>
            <a:endParaRPr lang="en-US" sz="1600" dirty="0">
              <a:latin typeface="Times New Roman" panose="02020603050405020304" charset="0"/>
              <a:cs typeface="Times New Roman" panose="02020603050405020304" charset="0"/>
            </a:endParaRPr>
          </a:p>
        </p:txBody>
      </p:sp>
      <p:sp>
        <p:nvSpPr>
          <p:cNvPr id="22" name="Text 20"/>
          <p:cNvSpPr/>
          <p:nvPr/>
        </p:nvSpPr>
        <p:spPr>
          <a:xfrm>
            <a:off x="7315835" y="5855335"/>
            <a:ext cx="5942965" cy="942340"/>
          </a:xfrm>
          <a:prstGeom prst="rect">
            <a:avLst/>
          </a:prstGeom>
          <a:noFill/>
        </p:spPr>
        <p:txBody>
          <a:bodyPr wrap="square" lIns="0" tIns="0" rIns="0" bIns="0" rtlCol="0" anchor="t"/>
          <a:lstStyle/>
          <a:p>
            <a:pPr marL="0" indent="0" algn="l">
              <a:lnSpc>
                <a:spcPts val="1700"/>
              </a:lnSpc>
              <a:buSzPct val="100000"/>
              <a:buNone/>
            </a:pPr>
            <a:r>
              <a:rPr lang="en-US" sz="1600" b="1" dirty="0">
                <a:solidFill>
                  <a:srgbClr val="272525"/>
                </a:solidFill>
                <a:latin typeface="Times New Roman" panose="02020603050405020304" charset="0"/>
                <a:ea typeface="Inter" panose="02000503000000020004" pitchFamily="34" charset="-122"/>
                <a:cs typeface="Times New Roman" panose="02020603050405020304" charset="0"/>
              </a:rPr>
              <a:t>Самопроверка:</a:t>
            </a: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 Предоставление ответов к заданиям уровня А (например, на обороте листа), ссылка на интерактивный тест для мгновенной проверки знаний, а также QR-код с подробным видео- или текстовым решением одной ключевой задачи.</a:t>
            </a:r>
            <a:endParaRPr lang="en-US" sz="1600" dirty="0">
              <a:latin typeface="Times New Roman" panose="02020603050405020304" charset="0"/>
              <a:cs typeface="Times New Roman" panose="0202060305040502030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280670" y="210185"/>
            <a:ext cx="13906500" cy="808990"/>
          </a:xfrm>
          <a:prstGeom prst="rect">
            <a:avLst/>
          </a:prstGeom>
          <a:noFill/>
        </p:spPr>
        <p:txBody>
          <a:bodyPr wrap="none" lIns="0" tIns="0" rIns="0" bIns="0" rtlCol="0" anchor="t"/>
          <a:lstStyle/>
          <a:p>
            <a:pPr marL="0" indent="0" algn="ctr">
              <a:lnSpc>
                <a:spcPts val="2550"/>
              </a:lnSpc>
              <a:buNone/>
            </a:pPr>
            <a:r>
              <a:rPr lang="en-US" sz="2050" b="1" dirty="0">
                <a:solidFill>
                  <a:srgbClr val="000000"/>
                </a:solidFill>
                <a:latin typeface="Inter Bold" pitchFamily="34" charset="0"/>
                <a:ea typeface="Inter Bold" pitchFamily="34" charset="-122"/>
                <a:cs typeface="Inter Bold" pitchFamily="34" charset="-120"/>
              </a:rPr>
              <a:t>Оценка форм, методов и приемов обучения</a:t>
            </a:r>
            <a:endParaRPr lang="en-US" sz="2050" dirty="0"/>
          </a:p>
        </p:txBody>
      </p:sp>
      <p:sp>
        <p:nvSpPr>
          <p:cNvPr id="3" name="Text 1"/>
          <p:cNvSpPr/>
          <p:nvPr/>
        </p:nvSpPr>
        <p:spPr>
          <a:xfrm>
            <a:off x="256540" y="861695"/>
            <a:ext cx="13937615" cy="575945"/>
          </a:xfrm>
          <a:prstGeom prst="rect">
            <a:avLst/>
          </a:prstGeom>
          <a:noFill/>
        </p:spPr>
        <p:txBody>
          <a:bodyPr wrap="square" lIns="0" tIns="0" rIns="0" bIns="0" rtlCol="0" anchor="t"/>
          <a:lstStyle/>
          <a:p>
            <a:pPr marL="0" indent="0" algn="l">
              <a:lnSpc>
                <a:spcPct val="10000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Разработка интерактивных рабочих листов неразрывно связана с выбором эффективных педагогических форм, методов и приемов, которые способствуют глубокому усвоению материала и развитию различных навыков</a:t>
            </a:r>
            <a:r>
              <a:rPr lang="en-US" sz="800" dirty="0">
                <a:solidFill>
                  <a:srgbClr val="272525"/>
                </a:solidFill>
                <a:latin typeface="Inter" panose="02000503000000020004" pitchFamily="34" charset="0"/>
                <a:ea typeface="Inter" panose="02000503000000020004" pitchFamily="34" charset="-122"/>
                <a:cs typeface="Inter" panose="02000503000000020004" pitchFamily="34" charset="-120"/>
              </a:rPr>
              <a:t>.</a:t>
            </a:r>
            <a:endParaRPr lang="en-US" sz="800" dirty="0"/>
          </a:p>
        </p:txBody>
      </p:sp>
      <p:sp>
        <p:nvSpPr>
          <p:cNvPr id="4" name="Text 2"/>
          <p:cNvSpPr/>
          <p:nvPr/>
        </p:nvSpPr>
        <p:spPr>
          <a:xfrm>
            <a:off x="280035" y="1431290"/>
            <a:ext cx="4443730" cy="477520"/>
          </a:xfrm>
          <a:prstGeom prst="rect">
            <a:avLst/>
          </a:prstGeom>
          <a:noFill/>
        </p:spPr>
        <p:txBody>
          <a:bodyPr wrap="square" lIns="0" tIns="0" rIns="0" bIns="0" rtlCol="0" anchor="t"/>
          <a:lstStyle/>
          <a:p>
            <a:pPr marL="0" indent="0" algn="l">
              <a:lnSpc>
                <a:spcPts val="1500"/>
              </a:lnSpc>
              <a:buNone/>
            </a:pPr>
            <a:r>
              <a:rPr lang="en-US" b="1" dirty="0">
                <a:solidFill>
                  <a:srgbClr val="000000"/>
                </a:solidFill>
                <a:latin typeface="Inter Bold" pitchFamily="34" charset="0"/>
                <a:ea typeface="Inter Bold" pitchFamily="34" charset="-122"/>
                <a:cs typeface="Inter Bold" pitchFamily="34" charset="-120"/>
              </a:rPr>
              <a:t>Формы организации обучения</a:t>
            </a:r>
            <a:endParaRPr lang="en-US" dirty="0"/>
          </a:p>
        </p:txBody>
      </p:sp>
      <p:sp>
        <p:nvSpPr>
          <p:cNvPr id="5" name="Shape 3"/>
          <p:cNvSpPr/>
          <p:nvPr/>
        </p:nvSpPr>
        <p:spPr>
          <a:xfrm flipH="1" flipV="1">
            <a:off x="204470" y="2444750"/>
            <a:ext cx="76200" cy="76200"/>
          </a:xfrm>
          <a:prstGeom prst="roundRect">
            <a:avLst>
              <a:gd name="adj" fmla="val 874723"/>
            </a:avLst>
          </a:prstGeom>
          <a:solidFill>
            <a:srgbClr val="4950BC"/>
          </a:solidFill>
        </p:spPr>
      </p:sp>
      <p:sp>
        <p:nvSpPr>
          <p:cNvPr id="6" name="Text 4"/>
          <p:cNvSpPr/>
          <p:nvPr/>
        </p:nvSpPr>
        <p:spPr>
          <a:xfrm>
            <a:off x="256540" y="2007235"/>
            <a:ext cx="3204210" cy="332105"/>
          </a:xfrm>
          <a:prstGeom prst="rect">
            <a:avLst/>
          </a:prstGeom>
          <a:noFill/>
        </p:spPr>
        <p:txBody>
          <a:bodyPr wrap="none" lIns="0" tIns="0" rIns="0" bIns="0" rtlCol="0" anchor="t"/>
          <a:lstStyle/>
          <a:p>
            <a:pPr marL="0" indent="0" algn="l">
              <a:lnSpc>
                <a:spcPts val="1250"/>
              </a:lnSpc>
              <a:buNone/>
            </a:pPr>
            <a:r>
              <a:rPr lang="en-US" sz="1600" b="1" dirty="0">
                <a:solidFill>
                  <a:srgbClr val="272525"/>
                </a:solidFill>
                <a:latin typeface="Inter Bold" pitchFamily="34" charset="0"/>
                <a:ea typeface="Inter Bold" pitchFamily="34" charset="-122"/>
                <a:cs typeface="Inter Bold" pitchFamily="34" charset="-120"/>
              </a:rPr>
              <a:t>Индивидуальная работа</a:t>
            </a:r>
            <a:endParaRPr lang="en-US" sz="1600" dirty="0"/>
          </a:p>
        </p:txBody>
      </p:sp>
      <p:sp>
        <p:nvSpPr>
          <p:cNvPr id="7" name="Text 5"/>
          <p:cNvSpPr/>
          <p:nvPr/>
        </p:nvSpPr>
        <p:spPr>
          <a:xfrm>
            <a:off x="271145" y="2339975"/>
            <a:ext cx="4452620" cy="1055370"/>
          </a:xfrm>
          <a:prstGeom prst="rect">
            <a:avLst/>
          </a:prstGeom>
          <a:noFill/>
        </p:spPr>
        <p:txBody>
          <a:bodyPr wrap="square" lIns="0" tIns="0" rIns="0" bIns="0" rtlCol="0" anchor="t"/>
          <a:lstStyle/>
          <a:p>
            <a:pPr marL="0" indent="0" algn="just">
              <a:lnSpc>
                <a:spcPts val="1300"/>
              </a:lnSpc>
              <a:buNone/>
            </a:pPr>
            <a:endParaRPr lang="en-US" sz="1600" dirty="0">
              <a:solidFill>
                <a:srgbClr val="272525"/>
              </a:solidFill>
              <a:latin typeface="Times New Roman" panose="02020603050405020304" charset="0"/>
              <a:ea typeface="Inter" panose="02000503000000020004" pitchFamily="34" charset="-122"/>
              <a:cs typeface="Times New Roman" panose="02020603050405020304" charset="0"/>
            </a:endParaRPr>
          </a:p>
          <a:p>
            <a:pPr marL="0" indent="0" algn="just">
              <a:lnSpc>
                <a:spcPts val="130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Позволяет каждому ученику работать в собственном темпе, сосредоточиться на выполнении заданий и развивать навыки самостоятельности.</a:t>
            </a:r>
            <a:endParaRPr lang="en-US" sz="1600" dirty="0">
              <a:latin typeface="Times New Roman" panose="02020603050405020304" charset="0"/>
              <a:cs typeface="Times New Roman" panose="02020603050405020304" charset="0"/>
            </a:endParaRPr>
          </a:p>
        </p:txBody>
      </p:sp>
      <p:sp>
        <p:nvSpPr>
          <p:cNvPr id="8" name="Shape 6"/>
          <p:cNvSpPr/>
          <p:nvPr/>
        </p:nvSpPr>
        <p:spPr>
          <a:xfrm>
            <a:off x="280511" y="3497282"/>
            <a:ext cx="52268" cy="52268"/>
          </a:xfrm>
          <a:prstGeom prst="roundRect">
            <a:avLst>
              <a:gd name="adj" fmla="val 874723"/>
            </a:avLst>
          </a:prstGeom>
          <a:solidFill>
            <a:srgbClr val="4950BC"/>
          </a:solidFill>
        </p:spPr>
      </p:sp>
      <p:sp>
        <p:nvSpPr>
          <p:cNvPr id="9" name="Text 7"/>
          <p:cNvSpPr/>
          <p:nvPr/>
        </p:nvSpPr>
        <p:spPr>
          <a:xfrm>
            <a:off x="480060" y="3369310"/>
            <a:ext cx="5403850" cy="327025"/>
          </a:xfrm>
          <a:prstGeom prst="rect">
            <a:avLst/>
          </a:prstGeom>
          <a:noFill/>
        </p:spPr>
        <p:txBody>
          <a:bodyPr wrap="square" lIns="0" tIns="0" rIns="0" bIns="0" rtlCol="0" anchor="t"/>
          <a:lstStyle/>
          <a:p>
            <a:pPr marL="0" indent="0" algn="l">
              <a:lnSpc>
                <a:spcPts val="1250"/>
              </a:lnSpc>
              <a:buNone/>
            </a:pPr>
            <a:r>
              <a:rPr lang="en-US" sz="1600" b="1" dirty="0">
                <a:solidFill>
                  <a:srgbClr val="272525"/>
                </a:solidFill>
                <a:latin typeface="Inter Bold" pitchFamily="34" charset="0"/>
                <a:ea typeface="Inter Bold" pitchFamily="34" charset="-122"/>
                <a:cs typeface="Inter Bold" pitchFamily="34" charset="-120"/>
              </a:rPr>
              <a:t>Парная работа (взаимопроверка)</a:t>
            </a:r>
            <a:endParaRPr lang="en-US" sz="1600" dirty="0"/>
          </a:p>
        </p:txBody>
      </p:sp>
      <p:sp>
        <p:nvSpPr>
          <p:cNvPr id="10" name="Text 8"/>
          <p:cNvSpPr/>
          <p:nvPr/>
        </p:nvSpPr>
        <p:spPr>
          <a:xfrm>
            <a:off x="357505" y="3773805"/>
            <a:ext cx="4365625" cy="864235"/>
          </a:xfrm>
          <a:prstGeom prst="rect">
            <a:avLst/>
          </a:prstGeom>
          <a:noFill/>
        </p:spPr>
        <p:txBody>
          <a:bodyPr wrap="square" lIns="0" tIns="0" rIns="0" bIns="0" rtlCol="0" anchor="t"/>
          <a:lstStyle/>
          <a:p>
            <a:pPr marL="0" indent="0" algn="just">
              <a:lnSpc>
                <a:spcPts val="130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Способствует развитию коммуникативных навыков, умению объяснять и аргументировать свою точку зрения, а также дает возможность получить обратную связь от сверстника.</a:t>
            </a:r>
            <a:endParaRPr lang="en-US" sz="1600" dirty="0">
              <a:latin typeface="Times New Roman" panose="02020603050405020304" charset="0"/>
              <a:cs typeface="Times New Roman" panose="02020603050405020304" charset="0"/>
            </a:endParaRPr>
          </a:p>
        </p:txBody>
      </p:sp>
      <p:sp>
        <p:nvSpPr>
          <p:cNvPr id="11" name="Shape 9"/>
          <p:cNvSpPr/>
          <p:nvPr/>
        </p:nvSpPr>
        <p:spPr>
          <a:xfrm>
            <a:off x="332581" y="4871065"/>
            <a:ext cx="52268" cy="52268"/>
          </a:xfrm>
          <a:prstGeom prst="roundRect">
            <a:avLst>
              <a:gd name="adj" fmla="val 874723"/>
            </a:avLst>
          </a:prstGeom>
          <a:solidFill>
            <a:srgbClr val="4950BC"/>
          </a:solidFill>
        </p:spPr>
      </p:sp>
      <p:sp>
        <p:nvSpPr>
          <p:cNvPr id="12" name="Text 10"/>
          <p:cNvSpPr/>
          <p:nvPr/>
        </p:nvSpPr>
        <p:spPr>
          <a:xfrm>
            <a:off x="462915" y="4762500"/>
            <a:ext cx="3752215" cy="160020"/>
          </a:xfrm>
          <a:prstGeom prst="rect">
            <a:avLst/>
          </a:prstGeom>
          <a:noFill/>
        </p:spPr>
        <p:txBody>
          <a:bodyPr wrap="none" lIns="0" tIns="0" rIns="0" bIns="0" rtlCol="0" anchor="t"/>
          <a:lstStyle/>
          <a:p>
            <a:pPr marL="0" indent="0" algn="l">
              <a:lnSpc>
                <a:spcPts val="1250"/>
              </a:lnSpc>
              <a:buNone/>
            </a:pPr>
            <a:r>
              <a:rPr lang="en-US" sz="1600" b="1" dirty="0">
                <a:solidFill>
                  <a:srgbClr val="272525"/>
                </a:solidFill>
                <a:latin typeface="Inter Bold" pitchFamily="34" charset="0"/>
                <a:ea typeface="Inter Bold" pitchFamily="34" charset="-122"/>
                <a:cs typeface="Inter Bold" pitchFamily="34" charset="-120"/>
              </a:rPr>
              <a:t>Групповая работа (для уровня В</a:t>
            </a:r>
            <a:r>
              <a:rPr lang="en-US" sz="1600" b="1" dirty="0">
                <a:solidFill>
                  <a:srgbClr val="272525"/>
                </a:solidFill>
                <a:latin typeface="Inter Bold" pitchFamily="34" charset="0"/>
                <a:ea typeface="Inter Bold" pitchFamily="34" charset="-122"/>
                <a:cs typeface="Inter Bold" pitchFamily="34" charset="-120"/>
              </a:rPr>
              <a:t>)</a:t>
            </a:r>
            <a:endParaRPr lang="en-US" sz="1600" b="1" dirty="0">
              <a:solidFill>
                <a:srgbClr val="272525"/>
              </a:solidFill>
              <a:latin typeface="Inter Bold" pitchFamily="34" charset="0"/>
              <a:ea typeface="Inter Bold" pitchFamily="34" charset="-122"/>
              <a:cs typeface="Inter Bold" pitchFamily="34" charset="-120"/>
            </a:endParaRPr>
          </a:p>
        </p:txBody>
      </p:sp>
      <p:sp>
        <p:nvSpPr>
          <p:cNvPr id="13" name="Text 11"/>
          <p:cNvSpPr/>
          <p:nvPr/>
        </p:nvSpPr>
        <p:spPr>
          <a:xfrm>
            <a:off x="445135" y="5251450"/>
            <a:ext cx="4277995" cy="657860"/>
          </a:xfrm>
          <a:prstGeom prst="rect">
            <a:avLst/>
          </a:prstGeom>
          <a:noFill/>
        </p:spPr>
        <p:txBody>
          <a:bodyPr wrap="square" lIns="0" tIns="0" rIns="0" bIns="0" rtlCol="0" anchor="t"/>
          <a:lstStyle/>
          <a:p>
            <a:pPr marL="0" indent="0" algn="just">
              <a:lnSpc>
                <a:spcPts val="130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Особенно эффективна для решения сложных, нестандартных задач уровня В. Развивает навыки коллаборации, распределения ролей и совместного поиска решений.</a:t>
            </a:r>
            <a:endParaRPr lang="en-US" sz="1600" dirty="0">
              <a:latin typeface="Times New Roman" panose="02020603050405020304" charset="0"/>
              <a:cs typeface="Times New Roman" panose="02020603050405020304" charset="0"/>
            </a:endParaRPr>
          </a:p>
        </p:txBody>
      </p:sp>
      <p:sp>
        <p:nvSpPr>
          <p:cNvPr id="14" name="Text 12"/>
          <p:cNvSpPr/>
          <p:nvPr/>
        </p:nvSpPr>
        <p:spPr>
          <a:xfrm>
            <a:off x="5749290" y="1431290"/>
            <a:ext cx="3562350" cy="477520"/>
          </a:xfrm>
          <a:prstGeom prst="rect">
            <a:avLst/>
          </a:prstGeom>
          <a:noFill/>
        </p:spPr>
        <p:txBody>
          <a:bodyPr wrap="none" lIns="0" tIns="0" rIns="0" bIns="0" rtlCol="0" anchor="t"/>
          <a:lstStyle/>
          <a:p>
            <a:pPr marL="0" indent="0" algn="l">
              <a:lnSpc>
                <a:spcPts val="1500"/>
              </a:lnSpc>
              <a:buNone/>
            </a:pPr>
            <a:r>
              <a:rPr lang="en-US" b="1" dirty="0">
                <a:solidFill>
                  <a:srgbClr val="000000"/>
                </a:solidFill>
                <a:latin typeface="Inter Bold" pitchFamily="34" charset="0"/>
                <a:ea typeface="Inter Bold" pitchFamily="34" charset="-122"/>
                <a:cs typeface="Inter Bold" pitchFamily="34" charset="-120"/>
              </a:rPr>
              <a:t>Методы обучения</a:t>
            </a:r>
            <a:endParaRPr lang="en-US" dirty="0"/>
          </a:p>
        </p:txBody>
      </p:sp>
      <p:sp>
        <p:nvSpPr>
          <p:cNvPr id="15" name="Shape 13"/>
          <p:cNvSpPr/>
          <p:nvPr/>
        </p:nvSpPr>
        <p:spPr>
          <a:xfrm>
            <a:off x="6146721" y="2183011"/>
            <a:ext cx="2352675" cy="1486733"/>
          </a:xfrm>
          <a:prstGeom prst="roundRect">
            <a:avLst>
              <a:gd name="adj" fmla="val 4920"/>
            </a:avLst>
          </a:prstGeom>
          <a:solidFill>
            <a:srgbClr val="FFFFFF"/>
          </a:solidFill>
        </p:spPr>
      </p:sp>
      <p:sp>
        <p:nvSpPr>
          <p:cNvPr id="16" name="Shape 14"/>
          <p:cNvSpPr/>
          <p:nvPr/>
        </p:nvSpPr>
        <p:spPr>
          <a:xfrm>
            <a:off x="5440680" y="1846580"/>
            <a:ext cx="3885565" cy="76200"/>
          </a:xfrm>
          <a:prstGeom prst="roundRect">
            <a:avLst>
              <a:gd name="adj" fmla="val 72146"/>
            </a:avLst>
          </a:prstGeom>
          <a:solidFill>
            <a:srgbClr val="4950BC"/>
          </a:solidFill>
        </p:spPr>
      </p:sp>
      <p:sp>
        <p:nvSpPr>
          <p:cNvPr id="18" name="Text 16"/>
          <p:cNvSpPr/>
          <p:nvPr/>
        </p:nvSpPr>
        <p:spPr>
          <a:xfrm>
            <a:off x="7582773" y="1846620"/>
            <a:ext cx="125611" cy="157043"/>
          </a:xfrm>
          <a:prstGeom prst="rect">
            <a:avLst/>
          </a:prstGeom>
          <a:noFill/>
        </p:spPr>
        <p:txBody>
          <a:bodyPr wrap="none" lIns="0" tIns="0" rIns="0" bIns="0" rtlCol="0" anchor="t"/>
          <a:lstStyle/>
          <a:p>
            <a:pPr marL="0" indent="0" algn="l">
              <a:lnSpc>
                <a:spcPts val="1550"/>
              </a:lnSpc>
              <a:buNone/>
            </a:pPr>
            <a:endParaRPr lang="en-US" sz="950" dirty="0"/>
          </a:p>
        </p:txBody>
      </p:sp>
      <p:sp>
        <p:nvSpPr>
          <p:cNvPr id="19" name="Text 17"/>
          <p:cNvSpPr/>
          <p:nvPr/>
        </p:nvSpPr>
        <p:spPr>
          <a:xfrm>
            <a:off x="5440680" y="2025015"/>
            <a:ext cx="3884930" cy="526415"/>
          </a:xfrm>
          <a:prstGeom prst="rect">
            <a:avLst/>
          </a:prstGeom>
          <a:noFill/>
        </p:spPr>
        <p:txBody>
          <a:bodyPr wrap="none" lIns="0" tIns="0" rIns="0" bIns="0" rtlCol="0" anchor="t"/>
          <a:lstStyle/>
          <a:p>
            <a:pPr marL="0" indent="0" algn="l">
              <a:lnSpc>
                <a:spcPts val="1250"/>
              </a:lnSpc>
              <a:buNone/>
            </a:pPr>
            <a:r>
              <a:rPr lang="en-US" sz="1600" b="1" dirty="0">
                <a:solidFill>
                  <a:srgbClr val="272525"/>
                </a:solidFill>
                <a:latin typeface="Inter Bold" pitchFamily="34" charset="0"/>
                <a:ea typeface="Inter Bold" pitchFamily="34" charset="-122"/>
                <a:cs typeface="Inter Bold" pitchFamily="34" charset="-120"/>
              </a:rPr>
              <a:t>Проблемный метод</a:t>
            </a:r>
            <a:endParaRPr lang="en-US" sz="1600" dirty="0"/>
          </a:p>
        </p:txBody>
      </p:sp>
      <p:sp>
        <p:nvSpPr>
          <p:cNvPr id="20" name="Text 18"/>
          <p:cNvSpPr/>
          <p:nvPr/>
        </p:nvSpPr>
        <p:spPr>
          <a:xfrm>
            <a:off x="5440045" y="2444115"/>
            <a:ext cx="3871595" cy="988695"/>
          </a:xfrm>
          <a:prstGeom prst="rect">
            <a:avLst/>
          </a:prstGeom>
          <a:noFill/>
        </p:spPr>
        <p:txBody>
          <a:bodyPr wrap="square" lIns="0" tIns="0" rIns="0" bIns="0" rtlCol="0" anchor="t"/>
          <a:lstStyle/>
          <a:p>
            <a:pPr marL="0" indent="0" algn="just">
              <a:lnSpc>
                <a:spcPts val="130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Активизируется через мотивационный блок рабочего листа, ставя перед учениками исследовательскую или прикладную проблему, требующую математического решения.</a:t>
            </a:r>
            <a:endParaRPr lang="en-US" sz="1600" dirty="0">
              <a:latin typeface="Times New Roman" panose="02020603050405020304" charset="0"/>
              <a:cs typeface="Times New Roman" panose="02020603050405020304" charset="0"/>
            </a:endParaRPr>
          </a:p>
        </p:txBody>
      </p:sp>
      <p:sp>
        <p:nvSpPr>
          <p:cNvPr id="21" name="Shape 19"/>
          <p:cNvSpPr/>
          <p:nvPr/>
        </p:nvSpPr>
        <p:spPr>
          <a:xfrm>
            <a:off x="5466715" y="4340225"/>
            <a:ext cx="3962400" cy="1128395"/>
          </a:xfrm>
          <a:prstGeom prst="roundRect">
            <a:avLst>
              <a:gd name="adj" fmla="val 4025"/>
            </a:avLst>
          </a:prstGeom>
          <a:solidFill>
            <a:srgbClr val="FFFFFF"/>
          </a:solidFill>
        </p:spPr>
      </p:sp>
      <p:sp>
        <p:nvSpPr>
          <p:cNvPr id="22" name="Shape 20"/>
          <p:cNvSpPr/>
          <p:nvPr/>
        </p:nvSpPr>
        <p:spPr>
          <a:xfrm>
            <a:off x="5467350" y="3625215"/>
            <a:ext cx="3863340" cy="76200"/>
          </a:xfrm>
          <a:prstGeom prst="roundRect">
            <a:avLst>
              <a:gd name="adj" fmla="val 72146"/>
            </a:avLst>
          </a:prstGeom>
          <a:solidFill>
            <a:srgbClr val="4950BC"/>
          </a:solidFill>
        </p:spPr>
      </p:sp>
      <p:sp>
        <p:nvSpPr>
          <p:cNvPr id="25" name="Text 23"/>
          <p:cNvSpPr/>
          <p:nvPr/>
        </p:nvSpPr>
        <p:spPr>
          <a:xfrm>
            <a:off x="5440680" y="3947160"/>
            <a:ext cx="4272280" cy="393065"/>
          </a:xfrm>
          <a:prstGeom prst="rect">
            <a:avLst/>
          </a:prstGeom>
          <a:noFill/>
        </p:spPr>
        <p:txBody>
          <a:bodyPr wrap="square" lIns="0" tIns="0" rIns="0" bIns="0" rtlCol="0" anchor="t"/>
          <a:lstStyle/>
          <a:p>
            <a:pPr marL="0" indent="0" algn="l">
              <a:lnSpc>
                <a:spcPts val="1250"/>
              </a:lnSpc>
              <a:buNone/>
            </a:pPr>
            <a:r>
              <a:rPr lang="en-US" sz="1600" b="1" dirty="0">
                <a:solidFill>
                  <a:srgbClr val="272525"/>
                </a:solidFill>
                <a:latin typeface="Inter Bold" pitchFamily="34" charset="0"/>
                <a:ea typeface="Inter Bold" pitchFamily="34" charset="-122"/>
                <a:cs typeface="Inter Bold" pitchFamily="34" charset="-120"/>
              </a:rPr>
              <a:t>Метод дифференцированного обучения</a:t>
            </a:r>
            <a:endParaRPr lang="en-US" sz="1600" dirty="0"/>
          </a:p>
        </p:txBody>
      </p:sp>
      <p:sp>
        <p:nvSpPr>
          <p:cNvPr id="26" name="Text 24"/>
          <p:cNvSpPr/>
          <p:nvPr/>
        </p:nvSpPr>
        <p:spPr>
          <a:xfrm>
            <a:off x="5445125" y="4439920"/>
            <a:ext cx="3992245" cy="990600"/>
          </a:xfrm>
          <a:prstGeom prst="rect">
            <a:avLst/>
          </a:prstGeom>
          <a:noFill/>
        </p:spPr>
        <p:txBody>
          <a:bodyPr wrap="square" lIns="0" tIns="0" rIns="0" bIns="0" rtlCol="0" anchor="t"/>
          <a:lstStyle/>
          <a:p>
            <a:pPr marL="0" indent="0" algn="just">
              <a:lnSpc>
                <a:spcPts val="130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Реализуется за счет многоуровневой системы заданий (А, Б, В), позволяя каждому ученику двигаться по индивидуальной образовательной траектории в соответствии со своими способностями.</a:t>
            </a:r>
            <a:endParaRPr lang="en-US" sz="1600" dirty="0">
              <a:latin typeface="Times New Roman" panose="02020603050405020304" charset="0"/>
              <a:cs typeface="Times New Roman" panose="02020603050405020304" charset="0"/>
            </a:endParaRPr>
          </a:p>
        </p:txBody>
      </p:sp>
      <p:sp>
        <p:nvSpPr>
          <p:cNvPr id="27" name="Shape 25"/>
          <p:cNvSpPr/>
          <p:nvPr/>
        </p:nvSpPr>
        <p:spPr>
          <a:xfrm>
            <a:off x="6146721" y="6010751"/>
            <a:ext cx="2352675" cy="1482804"/>
          </a:xfrm>
          <a:prstGeom prst="roundRect">
            <a:avLst>
              <a:gd name="adj" fmla="val 4933"/>
            </a:avLst>
          </a:prstGeom>
          <a:solidFill>
            <a:srgbClr val="FFFFFF"/>
          </a:solidFill>
        </p:spPr>
      </p:sp>
      <p:sp>
        <p:nvSpPr>
          <p:cNvPr id="28" name="Shape 26"/>
          <p:cNvSpPr/>
          <p:nvPr/>
        </p:nvSpPr>
        <p:spPr>
          <a:xfrm>
            <a:off x="5413375" y="5417820"/>
            <a:ext cx="4015740" cy="76200"/>
          </a:xfrm>
          <a:prstGeom prst="roundRect">
            <a:avLst>
              <a:gd name="adj" fmla="val 72146"/>
            </a:avLst>
          </a:prstGeom>
          <a:solidFill>
            <a:srgbClr val="4950BC"/>
          </a:solidFill>
        </p:spPr>
      </p:sp>
      <p:sp>
        <p:nvSpPr>
          <p:cNvPr id="31" name="Text 29"/>
          <p:cNvSpPr/>
          <p:nvPr/>
        </p:nvSpPr>
        <p:spPr>
          <a:xfrm>
            <a:off x="5466080" y="5735955"/>
            <a:ext cx="4096385" cy="366395"/>
          </a:xfrm>
          <a:prstGeom prst="rect">
            <a:avLst/>
          </a:prstGeom>
          <a:noFill/>
        </p:spPr>
        <p:txBody>
          <a:bodyPr wrap="square" lIns="0" tIns="0" rIns="0" bIns="0" rtlCol="0" anchor="t"/>
          <a:lstStyle/>
          <a:p>
            <a:pPr marL="0" indent="0" algn="l">
              <a:lnSpc>
                <a:spcPts val="1250"/>
              </a:lnSpc>
              <a:buNone/>
            </a:pPr>
            <a:r>
              <a:rPr lang="en-US" sz="1600" b="1" dirty="0">
                <a:solidFill>
                  <a:srgbClr val="272525"/>
                </a:solidFill>
                <a:latin typeface="Inter Bold" pitchFamily="34" charset="0"/>
                <a:ea typeface="Inter Bold" pitchFamily="34" charset="-122"/>
                <a:cs typeface="Inter Bold" pitchFamily="34" charset="-120"/>
              </a:rPr>
              <a:t>Частично-поисковый и исследовательский методы</a:t>
            </a:r>
            <a:endParaRPr lang="en-US" sz="1600" dirty="0"/>
          </a:p>
        </p:txBody>
      </p:sp>
      <p:sp>
        <p:nvSpPr>
          <p:cNvPr id="32" name="Text 30"/>
          <p:cNvSpPr/>
          <p:nvPr/>
        </p:nvSpPr>
        <p:spPr>
          <a:xfrm>
            <a:off x="5471160" y="6317615"/>
            <a:ext cx="3956050" cy="963295"/>
          </a:xfrm>
          <a:prstGeom prst="rect">
            <a:avLst/>
          </a:prstGeom>
          <a:noFill/>
        </p:spPr>
        <p:txBody>
          <a:bodyPr wrap="square" lIns="0" tIns="0" rIns="0" bIns="0" rtlCol="0" anchor="t"/>
          <a:lstStyle/>
          <a:p>
            <a:pPr marL="0" indent="0" algn="just">
              <a:lnSpc>
                <a:spcPts val="130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Применяются в заданиях уровня В, где ученики самостоятельно ищут способы решения, формулируют гипотезы и проводят мини-исследования</a:t>
            </a:r>
            <a:r>
              <a:rPr lang="en-US" sz="800" dirty="0">
                <a:solidFill>
                  <a:srgbClr val="272525"/>
                </a:solidFill>
                <a:latin typeface="Inter" panose="02000503000000020004" pitchFamily="34" charset="0"/>
                <a:ea typeface="Inter" panose="02000503000000020004" pitchFamily="34" charset="-122"/>
                <a:cs typeface="Inter" panose="02000503000000020004" pitchFamily="34" charset="-120"/>
              </a:rPr>
              <a:t>.</a:t>
            </a:r>
            <a:endParaRPr lang="en-US" sz="800" dirty="0"/>
          </a:p>
        </p:txBody>
      </p:sp>
      <p:sp>
        <p:nvSpPr>
          <p:cNvPr id="33" name="Text 31"/>
          <p:cNvSpPr/>
          <p:nvPr/>
        </p:nvSpPr>
        <p:spPr>
          <a:xfrm>
            <a:off x="10210165" y="1430655"/>
            <a:ext cx="3602990" cy="476885"/>
          </a:xfrm>
          <a:prstGeom prst="rect">
            <a:avLst/>
          </a:prstGeom>
          <a:noFill/>
        </p:spPr>
        <p:txBody>
          <a:bodyPr wrap="none" lIns="0" tIns="0" rIns="0" bIns="0" rtlCol="0" anchor="t"/>
          <a:lstStyle/>
          <a:p>
            <a:pPr marL="0" indent="0" algn="l">
              <a:lnSpc>
                <a:spcPts val="1500"/>
              </a:lnSpc>
              <a:buNone/>
            </a:pPr>
            <a:r>
              <a:rPr lang="en-US" b="1" dirty="0">
                <a:solidFill>
                  <a:srgbClr val="000000"/>
                </a:solidFill>
                <a:latin typeface="Inter Bold" pitchFamily="34" charset="0"/>
                <a:ea typeface="Inter Bold" pitchFamily="34" charset="-122"/>
                <a:cs typeface="Inter Bold" pitchFamily="34" charset="-120"/>
              </a:rPr>
              <a:t>Приемы обучения</a:t>
            </a:r>
            <a:endParaRPr lang="en-US" dirty="0"/>
          </a:p>
        </p:txBody>
      </p:sp>
      <p:sp>
        <p:nvSpPr>
          <p:cNvPr id="34" name="Shape 32"/>
          <p:cNvSpPr/>
          <p:nvPr/>
        </p:nvSpPr>
        <p:spPr>
          <a:xfrm>
            <a:off x="9991011" y="2392779"/>
            <a:ext cx="52268" cy="52268"/>
          </a:xfrm>
          <a:prstGeom prst="roundRect">
            <a:avLst>
              <a:gd name="adj" fmla="val 0"/>
            </a:avLst>
          </a:prstGeom>
          <a:solidFill>
            <a:srgbClr val="4950BC"/>
          </a:solidFill>
        </p:spPr>
      </p:sp>
      <p:sp>
        <p:nvSpPr>
          <p:cNvPr id="35" name="Text 33"/>
          <p:cNvSpPr/>
          <p:nvPr/>
        </p:nvSpPr>
        <p:spPr>
          <a:xfrm>
            <a:off x="10209530" y="1911350"/>
            <a:ext cx="3598545" cy="317500"/>
          </a:xfrm>
          <a:prstGeom prst="rect">
            <a:avLst/>
          </a:prstGeom>
          <a:noFill/>
        </p:spPr>
        <p:txBody>
          <a:bodyPr wrap="none" lIns="0" tIns="0" rIns="0" bIns="0" rtlCol="0" anchor="t"/>
          <a:lstStyle/>
          <a:p>
            <a:pPr marL="0" indent="0" algn="l">
              <a:lnSpc>
                <a:spcPts val="1250"/>
              </a:lnSpc>
              <a:buNone/>
            </a:pPr>
            <a:r>
              <a:rPr lang="en-US" sz="1000" b="1" dirty="0">
                <a:solidFill>
                  <a:srgbClr val="272525"/>
                </a:solidFill>
                <a:latin typeface="Inter Bold" pitchFamily="34" charset="0"/>
                <a:ea typeface="Inter Bold" pitchFamily="34" charset="-122"/>
                <a:cs typeface="Inter Bold" pitchFamily="34" charset="-120"/>
              </a:rPr>
              <a:t>"</a:t>
            </a:r>
            <a:r>
              <a:rPr lang="en-US" sz="1600" b="1" dirty="0">
                <a:solidFill>
                  <a:srgbClr val="272525"/>
                </a:solidFill>
                <a:latin typeface="Inter Bold" pitchFamily="34" charset="0"/>
                <a:ea typeface="Inter Bold" pitchFamily="34" charset="-122"/>
                <a:cs typeface="Inter Bold" pitchFamily="34" charset="-120"/>
              </a:rPr>
              <a:t>Перевернутый класс"</a:t>
            </a:r>
            <a:endParaRPr lang="en-US" sz="1600" dirty="0"/>
          </a:p>
        </p:txBody>
      </p:sp>
      <p:sp>
        <p:nvSpPr>
          <p:cNvPr id="36" name="Text 34"/>
          <p:cNvSpPr/>
          <p:nvPr/>
        </p:nvSpPr>
        <p:spPr>
          <a:xfrm>
            <a:off x="10209530" y="2338705"/>
            <a:ext cx="3585845" cy="802005"/>
          </a:xfrm>
          <a:prstGeom prst="rect">
            <a:avLst/>
          </a:prstGeom>
          <a:noFill/>
        </p:spPr>
        <p:txBody>
          <a:bodyPr wrap="square" lIns="0" tIns="0" rIns="0" bIns="0" rtlCol="0" anchor="t"/>
          <a:lstStyle/>
          <a:p>
            <a:pPr marL="0" indent="0" algn="just">
              <a:lnSpc>
                <a:spcPts val="130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Используется через QR-код к теоретическому материалу, который учащиеся изучают дома до урока, освобождая время для практической работы в классе.</a:t>
            </a:r>
            <a:endParaRPr lang="en-US" sz="1600" dirty="0">
              <a:latin typeface="Times New Roman" panose="02020603050405020304" charset="0"/>
              <a:cs typeface="Times New Roman" panose="02020603050405020304" charset="0"/>
            </a:endParaRPr>
          </a:p>
        </p:txBody>
      </p:sp>
      <p:sp>
        <p:nvSpPr>
          <p:cNvPr id="37" name="Shape 35"/>
          <p:cNvSpPr/>
          <p:nvPr/>
        </p:nvSpPr>
        <p:spPr>
          <a:xfrm>
            <a:off x="9966325" y="3369945"/>
            <a:ext cx="76200" cy="76200"/>
          </a:xfrm>
          <a:prstGeom prst="roundRect">
            <a:avLst>
              <a:gd name="adj" fmla="val 50000"/>
            </a:avLst>
          </a:prstGeom>
          <a:solidFill>
            <a:srgbClr val="4950BC"/>
          </a:solidFill>
        </p:spPr>
      </p:sp>
      <p:sp>
        <p:nvSpPr>
          <p:cNvPr id="38" name="Text 36"/>
          <p:cNvSpPr/>
          <p:nvPr/>
        </p:nvSpPr>
        <p:spPr>
          <a:xfrm>
            <a:off x="10201910" y="3340735"/>
            <a:ext cx="3611880" cy="208280"/>
          </a:xfrm>
          <a:prstGeom prst="rect">
            <a:avLst/>
          </a:prstGeom>
          <a:noFill/>
        </p:spPr>
        <p:txBody>
          <a:bodyPr wrap="none" lIns="0" tIns="0" rIns="0" bIns="0" rtlCol="0" anchor="t"/>
          <a:lstStyle/>
          <a:p>
            <a:pPr marL="0" indent="0" algn="l">
              <a:lnSpc>
                <a:spcPts val="1250"/>
              </a:lnSpc>
              <a:buNone/>
            </a:pPr>
            <a:r>
              <a:rPr lang="en-US" sz="1600" b="1" dirty="0">
                <a:solidFill>
                  <a:srgbClr val="272525"/>
                </a:solidFill>
                <a:latin typeface="Inter Bold" pitchFamily="34" charset="0"/>
                <a:ea typeface="Inter Bold" pitchFamily="34" charset="-122"/>
                <a:cs typeface="Inter Bold" pitchFamily="34" charset="-120"/>
              </a:rPr>
              <a:t>"Интеллектуальная разминка"</a:t>
            </a:r>
            <a:endParaRPr lang="en-US" sz="1600" dirty="0"/>
          </a:p>
        </p:txBody>
      </p:sp>
      <p:sp>
        <p:nvSpPr>
          <p:cNvPr id="39" name="Text 37"/>
          <p:cNvSpPr/>
          <p:nvPr/>
        </p:nvSpPr>
        <p:spPr>
          <a:xfrm>
            <a:off x="10208895" y="3608705"/>
            <a:ext cx="3552190" cy="911225"/>
          </a:xfrm>
          <a:prstGeom prst="rect">
            <a:avLst/>
          </a:prstGeom>
          <a:noFill/>
        </p:spPr>
        <p:txBody>
          <a:bodyPr wrap="square" lIns="0" tIns="0" rIns="0" bIns="0" rtlCol="0" anchor="t"/>
          <a:lstStyle/>
          <a:p>
            <a:pPr marL="0" indent="0" algn="just">
              <a:lnSpc>
                <a:spcPts val="130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Короткие устные или письменные задачи в начале листа, помогающие активизировать мыслительную деятельность и подготовить к основной работе.</a:t>
            </a:r>
            <a:endParaRPr lang="en-US" sz="1600" dirty="0">
              <a:latin typeface="Times New Roman" panose="02020603050405020304" charset="0"/>
              <a:cs typeface="Times New Roman" panose="02020603050405020304" charset="0"/>
            </a:endParaRPr>
          </a:p>
        </p:txBody>
      </p:sp>
      <p:sp>
        <p:nvSpPr>
          <p:cNvPr id="40" name="Shape 38"/>
          <p:cNvSpPr/>
          <p:nvPr/>
        </p:nvSpPr>
        <p:spPr>
          <a:xfrm>
            <a:off x="10043081" y="4710529"/>
            <a:ext cx="52268" cy="52268"/>
          </a:xfrm>
          <a:prstGeom prst="roundRect">
            <a:avLst>
              <a:gd name="adj" fmla="val 50000"/>
            </a:avLst>
          </a:prstGeom>
          <a:solidFill>
            <a:srgbClr val="4950BC"/>
          </a:solidFill>
        </p:spPr>
      </p:sp>
      <p:sp>
        <p:nvSpPr>
          <p:cNvPr id="41" name="Text 39"/>
          <p:cNvSpPr/>
          <p:nvPr/>
        </p:nvSpPr>
        <p:spPr>
          <a:xfrm>
            <a:off x="10227310" y="4709795"/>
            <a:ext cx="3585845" cy="161290"/>
          </a:xfrm>
          <a:prstGeom prst="rect">
            <a:avLst/>
          </a:prstGeom>
          <a:noFill/>
        </p:spPr>
        <p:txBody>
          <a:bodyPr wrap="none" lIns="0" tIns="0" rIns="0" bIns="0" rtlCol="0" anchor="t"/>
          <a:lstStyle/>
          <a:p>
            <a:pPr marL="0" indent="0" algn="l">
              <a:lnSpc>
                <a:spcPts val="1250"/>
              </a:lnSpc>
              <a:buNone/>
            </a:pPr>
            <a:r>
              <a:rPr lang="en-US" sz="1600" b="1" dirty="0">
                <a:solidFill>
                  <a:srgbClr val="272525"/>
                </a:solidFill>
                <a:latin typeface="Inter Bold" pitchFamily="34" charset="0"/>
                <a:ea typeface="Inter Bold" pitchFamily="34" charset="-122"/>
                <a:cs typeface="Inter Bold" pitchFamily="34" charset="-120"/>
              </a:rPr>
              <a:t>"Создай свою задачу"</a:t>
            </a:r>
            <a:endParaRPr lang="en-US" sz="1600" dirty="0"/>
          </a:p>
        </p:txBody>
      </p:sp>
      <p:sp>
        <p:nvSpPr>
          <p:cNvPr id="42" name="Text 40"/>
          <p:cNvSpPr/>
          <p:nvPr/>
        </p:nvSpPr>
        <p:spPr>
          <a:xfrm>
            <a:off x="10201910" y="4923155"/>
            <a:ext cx="3611880" cy="544830"/>
          </a:xfrm>
          <a:prstGeom prst="rect">
            <a:avLst/>
          </a:prstGeom>
          <a:noFill/>
        </p:spPr>
        <p:txBody>
          <a:bodyPr wrap="square" lIns="0" tIns="0" rIns="0" bIns="0" rtlCol="0" anchor="t"/>
          <a:lstStyle/>
          <a:p>
            <a:pPr marL="0" indent="0" algn="just">
              <a:lnSpc>
                <a:spcPts val="130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Творческое задание, где ученики формулируют собственные задачи на основе изученного материала, развивая понимание и креативность.</a:t>
            </a:r>
            <a:endParaRPr lang="en-US" sz="1600" dirty="0">
              <a:latin typeface="Times New Roman" panose="02020603050405020304" charset="0"/>
              <a:cs typeface="Times New Roman" panose="02020603050405020304" charset="0"/>
            </a:endParaRPr>
          </a:p>
        </p:txBody>
      </p:sp>
      <p:sp>
        <p:nvSpPr>
          <p:cNvPr id="43" name="Shape 41"/>
          <p:cNvSpPr/>
          <p:nvPr/>
        </p:nvSpPr>
        <p:spPr>
          <a:xfrm>
            <a:off x="10042446" y="5722957"/>
            <a:ext cx="52268" cy="52268"/>
          </a:xfrm>
          <a:prstGeom prst="roundRect">
            <a:avLst>
              <a:gd name="adj" fmla="val 874723"/>
            </a:avLst>
          </a:prstGeom>
          <a:solidFill>
            <a:srgbClr val="4950BC"/>
          </a:solidFill>
        </p:spPr>
      </p:sp>
      <p:sp>
        <p:nvSpPr>
          <p:cNvPr id="44" name="Text 42"/>
          <p:cNvSpPr/>
          <p:nvPr/>
        </p:nvSpPr>
        <p:spPr>
          <a:xfrm>
            <a:off x="10208895" y="5775325"/>
            <a:ext cx="3604260" cy="191135"/>
          </a:xfrm>
          <a:prstGeom prst="rect">
            <a:avLst/>
          </a:prstGeom>
          <a:noFill/>
        </p:spPr>
        <p:txBody>
          <a:bodyPr wrap="none" lIns="0" tIns="0" rIns="0" bIns="0" rtlCol="0" anchor="t"/>
          <a:lstStyle/>
          <a:p>
            <a:pPr marL="0" indent="0" algn="l">
              <a:lnSpc>
                <a:spcPts val="1250"/>
              </a:lnSpc>
              <a:buNone/>
            </a:pPr>
            <a:r>
              <a:rPr lang="en-US" sz="1600" b="1" dirty="0">
                <a:solidFill>
                  <a:srgbClr val="272525"/>
                </a:solidFill>
                <a:latin typeface="Inter Bold" pitchFamily="34" charset="0"/>
                <a:ea typeface="Inter Bold" pitchFamily="34" charset="-122"/>
                <a:cs typeface="Inter Bold" pitchFamily="34" charset="-120"/>
              </a:rPr>
              <a:t>"Ошибкоискатель"</a:t>
            </a:r>
            <a:endParaRPr lang="en-US" sz="1600" dirty="0"/>
          </a:p>
        </p:txBody>
      </p:sp>
      <p:sp>
        <p:nvSpPr>
          <p:cNvPr id="45" name="Text 43"/>
          <p:cNvSpPr/>
          <p:nvPr/>
        </p:nvSpPr>
        <p:spPr>
          <a:xfrm>
            <a:off x="10227310" y="6168390"/>
            <a:ext cx="3585845" cy="525780"/>
          </a:xfrm>
          <a:prstGeom prst="rect">
            <a:avLst/>
          </a:prstGeom>
          <a:noFill/>
        </p:spPr>
        <p:txBody>
          <a:bodyPr wrap="square" lIns="0" tIns="0" rIns="0" bIns="0" rtlCol="0" anchor="t"/>
          <a:lstStyle/>
          <a:p>
            <a:pPr marL="0" indent="0" algn="just">
              <a:lnSpc>
                <a:spcPts val="130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Задание с преднамеренной ошибкой, которое развивает внимательность, критическое мышление и умение анализировать ход рассуждений.</a:t>
            </a:r>
            <a:endParaRPr lang="en-US" sz="1600" dirty="0">
              <a:latin typeface="Times New Roman" panose="02020603050405020304" charset="0"/>
              <a:cs typeface="Times New Roman" panose="0202060305040502030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93675" y="182880"/>
            <a:ext cx="13876655" cy="830580"/>
          </a:xfrm>
          <a:prstGeom prst="rect">
            <a:avLst/>
          </a:prstGeom>
          <a:noFill/>
        </p:spPr>
        <p:txBody>
          <a:bodyPr wrap="none" lIns="0" tIns="0" rIns="0" bIns="0" rtlCol="0" anchor="t"/>
          <a:lstStyle/>
          <a:p>
            <a:pPr marL="0" indent="0" algn="ctr">
              <a:lnSpc>
                <a:spcPts val="3000"/>
              </a:lnSpc>
              <a:buNone/>
            </a:pPr>
            <a:r>
              <a:rPr lang="en-US" sz="2400" b="1" dirty="0">
                <a:solidFill>
                  <a:srgbClr val="000000"/>
                </a:solidFill>
                <a:latin typeface="Inter Bold" pitchFamily="34" charset="0"/>
                <a:ea typeface="Inter Bold" pitchFamily="34" charset="-122"/>
                <a:cs typeface="Inter Bold" pitchFamily="34" charset="-120"/>
              </a:rPr>
              <a:t>Использование ИКТ: Разнообразие и уместность</a:t>
            </a:r>
            <a:endParaRPr lang="en-US" sz="2400" dirty="0"/>
          </a:p>
        </p:txBody>
      </p:sp>
      <p:sp>
        <p:nvSpPr>
          <p:cNvPr id="3" name="Text 1"/>
          <p:cNvSpPr/>
          <p:nvPr/>
        </p:nvSpPr>
        <p:spPr>
          <a:xfrm>
            <a:off x="186690" y="916940"/>
            <a:ext cx="14019530" cy="779145"/>
          </a:xfrm>
          <a:prstGeom prst="rect">
            <a:avLst/>
          </a:prstGeom>
          <a:noFill/>
        </p:spPr>
        <p:txBody>
          <a:bodyPr wrap="square" lIns="0" tIns="0" rIns="0" bIns="0" rtlCol="0" anchor="t"/>
          <a:lstStyle/>
          <a:p>
            <a:pPr marL="0" indent="0" algn="l">
              <a:lnSpc>
                <a:spcPts val="1500"/>
              </a:lnSpc>
              <a:buNone/>
            </a:pPr>
            <a:r>
              <a:rPr lang="en-US" sz="1600" dirty="0">
                <a:solidFill>
                  <a:srgbClr val="272525"/>
                </a:solidFill>
                <a:latin typeface="Inter" panose="02000503000000020004" pitchFamily="34" charset="0"/>
                <a:ea typeface="Inter" panose="02000503000000020004" pitchFamily="34" charset="-122"/>
                <a:cs typeface="Inter" panose="02000503000000020004" pitchFamily="34" charset="-120"/>
              </a:rPr>
              <a:t>Эффективность интерактивных рабочих листов во многом зависит от грамотного выбора и уместного применения информационно-коммуникационных технологий. Мы используем разнообразный арсенал цифровых инструментов, каждый из которых служит конкретной педагогической задаче.</a:t>
            </a:r>
            <a:endParaRPr lang="en-US" sz="1600" dirty="0"/>
          </a:p>
        </p:txBody>
      </p:sp>
      <p:sp>
        <p:nvSpPr>
          <p:cNvPr id="4" name="Shape 2"/>
          <p:cNvSpPr/>
          <p:nvPr/>
        </p:nvSpPr>
        <p:spPr>
          <a:xfrm>
            <a:off x="405765" y="1811655"/>
            <a:ext cx="13657580" cy="4855845"/>
          </a:xfrm>
          <a:prstGeom prst="roundRect">
            <a:avLst>
              <a:gd name="adj" fmla="val 1042"/>
            </a:avLst>
          </a:prstGeom>
          <a:noFill/>
          <a:ln w="7620">
            <a:solidFill>
              <a:srgbClr val="000000">
                <a:alpha val="8000"/>
              </a:srgbClr>
            </a:solidFill>
            <a:prstDash val="solid"/>
          </a:ln>
        </p:spPr>
      </p:sp>
      <p:sp>
        <p:nvSpPr>
          <p:cNvPr id="6" name="Text 4"/>
          <p:cNvSpPr/>
          <p:nvPr/>
        </p:nvSpPr>
        <p:spPr>
          <a:xfrm>
            <a:off x="459105" y="2083435"/>
            <a:ext cx="4084955" cy="360045"/>
          </a:xfrm>
          <a:prstGeom prst="rect">
            <a:avLst/>
          </a:prstGeom>
          <a:noFill/>
        </p:spPr>
        <p:txBody>
          <a:bodyPr wrap="square" lIns="0" tIns="0" rIns="0" bIns="0" rtlCol="0" anchor="t"/>
          <a:lstStyle/>
          <a:p>
            <a:pPr marL="0" indent="0" algn="l">
              <a:lnSpc>
                <a:spcPts val="1500"/>
              </a:lnSpc>
              <a:buNone/>
            </a:pPr>
            <a:r>
              <a:rPr lang="en-US" sz="1400" dirty="0">
                <a:solidFill>
                  <a:srgbClr val="272525"/>
                </a:solidFill>
                <a:latin typeface="Inter" panose="02000503000000020004" pitchFamily="34" charset="0"/>
                <a:ea typeface="Inter" panose="02000503000000020004" pitchFamily="34" charset="-122"/>
                <a:cs typeface="Inter" panose="02000503000000020004" pitchFamily="34" charset="-120"/>
              </a:rPr>
              <a:t>Canva, Google Презентации</a:t>
            </a:r>
            <a:endParaRPr lang="en-US" sz="1400" dirty="0"/>
          </a:p>
        </p:txBody>
      </p:sp>
      <p:sp>
        <p:nvSpPr>
          <p:cNvPr id="7" name="Text 5"/>
          <p:cNvSpPr/>
          <p:nvPr/>
        </p:nvSpPr>
        <p:spPr>
          <a:xfrm>
            <a:off x="4795520" y="1874520"/>
            <a:ext cx="4417695" cy="764540"/>
          </a:xfrm>
          <a:prstGeom prst="rect">
            <a:avLst/>
          </a:prstGeom>
          <a:noFill/>
        </p:spPr>
        <p:txBody>
          <a:bodyPr wrap="square" lIns="0" tIns="0" rIns="0" bIns="0" rtlCol="0" anchor="t"/>
          <a:lstStyle/>
          <a:p>
            <a:pPr marL="0" indent="0" algn="just">
              <a:lnSpc>
                <a:spcPts val="1500"/>
              </a:lnSpc>
              <a:buNone/>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Дизайн и верстка статичных листов (печатный формат). Создание визуально привлекательных макетов с инфографикой и иллюстрациями.</a:t>
            </a:r>
            <a:endParaRPr lang="en-US" sz="1400" dirty="0">
              <a:latin typeface="Times New Roman" panose="02020603050405020304" charset="0"/>
              <a:cs typeface="Times New Roman" panose="02020603050405020304" charset="0"/>
            </a:endParaRPr>
          </a:p>
        </p:txBody>
      </p:sp>
      <p:sp>
        <p:nvSpPr>
          <p:cNvPr id="8" name="Text 6"/>
          <p:cNvSpPr/>
          <p:nvPr/>
        </p:nvSpPr>
        <p:spPr>
          <a:xfrm>
            <a:off x="9602470" y="1840865"/>
            <a:ext cx="4346575" cy="955040"/>
          </a:xfrm>
          <a:prstGeom prst="rect">
            <a:avLst/>
          </a:prstGeom>
          <a:noFill/>
        </p:spPr>
        <p:txBody>
          <a:bodyPr wrap="square" lIns="0" tIns="0" rIns="0" bIns="0" rtlCol="0" anchor="t"/>
          <a:lstStyle/>
          <a:p>
            <a:pPr marL="0" indent="0" algn="just">
              <a:lnSpc>
                <a:spcPts val="1500"/>
              </a:lnSpc>
              <a:buNone/>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Простота использования, широкий набор шаблонов, визуальная привлекательность, доступность для совместной работы (collaboration), формирование эстетического вкуса.</a:t>
            </a:r>
            <a:endParaRPr lang="en-US" sz="1400" dirty="0">
              <a:latin typeface="Times New Roman" panose="02020603050405020304" charset="0"/>
              <a:cs typeface="Times New Roman" panose="02020603050405020304" charset="0"/>
            </a:endParaRPr>
          </a:p>
        </p:txBody>
      </p:sp>
      <p:sp>
        <p:nvSpPr>
          <p:cNvPr id="9" name="Shape 7"/>
          <p:cNvSpPr/>
          <p:nvPr/>
        </p:nvSpPr>
        <p:spPr>
          <a:xfrm>
            <a:off x="424180" y="2780030"/>
            <a:ext cx="13657580" cy="1213485"/>
          </a:xfrm>
          <a:prstGeom prst="rect">
            <a:avLst/>
          </a:prstGeom>
          <a:solidFill>
            <a:srgbClr val="000000">
              <a:alpha val="4000"/>
            </a:srgbClr>
          </a:solidFill>
        </p:spPr>
      </p:sp>
      <p:sp>
        <p:nvSpPr>
          <p:cNvPr id="10" name="Text 8"/>
          <p:cNvSpPr/>
          <p:nvPr/>
        </p:nvSpPr>
        <p:spPr>
          <a:xfrm>
            <a:off x="417195" y="2916555"/>
            <a:ext cx="2496185" cy="471805"/>
          </a:xfrm>
          <a:prstGeom prst="rect">
            <a:avLst/>
          </a:prstGeom>
          <a:noFill/>
        </p:spPr>
        <p:txBody>
          <a:bodyPr wrap="square" lIns="0" tIns="0" rIns="0" bIns="0" rtlCol="0" anchor="t"/>
          <a:lstStyle/>
          <a:p>
            <a:pPr marL="0" indent="0" algn="l">
              <a:lnSpc>
                <a:spcPts val="1500"/>
              </a:lnSpc>
              <a:buNone/>
            </a:pPr>
            <a:r>
              <a:rPr lang="en-US" sz="1400" dirty="0">
                <a:solidFill>
                  <a:srgbClr val="272525"/>
                </a:solidFill>
                <a:latin typeface="Inter" panose="02000503000000020004" pitchFamily="34" charset="0"/>
                <a:ea typeface="Inter" panose="02000503000000020004" pitchFamily="34" charset="-122"/>
                <a:cs typeface="Inter" panose="02000503000000020004" pitchFamily="34" charset="-120"/>
              </a:rPr>
              <a:t>LiveWorksheets, WordWall</a:t>
            </a:r>
            <a:endParaRPr lang="en-US" sz="1400" dirty="0"/>
          </a:p>
        </p:txBody>
      </p:sp>
      <p:sp>
        <p:nvSpPr>
          <p:cNvPr id="11" name="Text 9"/>
          <p:cNvSpPr/>
          <p:nvPr/>
        </p:nvSpPr>
        <p:spPr>
          <a:xfrm>
            <a:off x="4795520" y="2830195"/>
            <a:ext cx="4395470" cy="682625"/>
          </a:xfrm>
          <a:prstGeom prst="rect">
            <a:avLst/>
          </a:prstGeom>
          <a:noFill/>
        </p:spPr>
        <p:txBody>
          <a:bodyPr wrap="square" lIns="0" tIns="0" rIns="0" bIns="0" rtlCol="0" anchor="t"/>
          <a:lstStyle/>
          <a:p>
            <a:pPr marL="0" indent="0" algn="just">
              <a:lnSpc>
                <a:spcPts val="1500"/>
              </a:lnSpc>
              <a:buNone/>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Создание по-настоящему </a:t>
            </a:r>
            <a:r>
              <a:rPr lang="en-US" sz="1400" b="1" dirty="0">
                <a:solidFill>
                  <a:srgbClr val="272525"/>
                </a:solidFill>
                <a:latin typeface="Times New Roman" panose="02020603050405020304" charset="0"/>
                <a:ea typeface="Inter" panose="02000503000000020004" pitchFamily="34" charset="-122"/>
                <a:cs typeface="Times New Roman" panose="02020603050405020304" charset="0"/>
              </a:rPr>
              <a:t>интерактивных</a:t>
            </a: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 листов, которые учащиеся могут заполнять онлайн с немедленной автоматической проверкой.</a:t>
            </a:r>
            <a:endParaRPr lang="en-US" sz="1400" dirty="0">
              <a:latin typeface="Times New Roman" panose="02020603050405020304" charset="0"/>
              <a:cs typeface="Times New Roman" panose="02020603050405020304" charset="0"/>
            </a:endParaRPr>
          </a:p>
        </p:txBody>
      </p:sp>
      <p:sp>
        <p:nvSpPr>
          <p:cNvPr id="12" name="Text 10"/>
          <p:cNvSpPr/>
          <p:nvPr/>
        </p:nvSpPr>
        <p:spPr>
          <a:xfrm>
            <a:off x="9600565" y="2806700"/>
            <a:ext cx="4348480" cy="1083310"/>
          </a:xfrm>
          <a:prstGeom prst="rect">
            <a:avLst/>
          </a:prstGeom>
          <a:noFill/>
        </p:spPr>
        <p:txBody>
          <a:bodyPr wrap="square" lIns="0" tIns="0" rIns="0" bIns="0" rtlCol="0" anchor="t"/>
          <a:lstStyle/>
          <a:p>
            <a:pPr marL="0" indent="0" algn="l">
              <a:lnSpc>
                <a:spcPts val="1500"/>
              </a:lnSpc>
              <a:buNone/>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Повышение вовлеченности за счет игровых элементов, мгновенная обратная связь, значительная экономия времени учителя на проверке работ, возможность отслеживания прогресса.</a:t>
            </a:r>
            <a:endParaRPr lang="en-US" sz="1400" dirty="0">
              <a:latin typeface="Times New Roman" panose="02020603050405020304" charset="0"/>
              <a:cs typeface="Times New Roman" panose="02020603050405020304" charset="0"/>
            </a:endParaRPr>
          </a:p>
        </p:txBody>
      </p:sp>
      <p:sp>
        <p:nvSpPr>
          <p:cNvPr id="13" name="Shape 11"/>
          <p:cNvSpPr/>
          <p:nvPr/>
        </p:nvSpPr>
        <p:spPr>
          <a:xfrm>
            <a:off x="417195" y="3787775"/>
            <a:ext cx="13622655" cy="1085850"/>
          </a:xfrm>
          <a:prstGeom prst="rect">
            <a:avLst/>
          </a:prstGeom>
          <a:solidFill>
            <a:srgbClr val="FFFFFF">
              <a:alpha val="4000"/>
            </a:srgbClr>
          </a:solidFill>
        </p:spPr>
      </p:sp>
      <p:sp>
        <p:nvSpPr>
          <p:cNvPr id="14" name="Text 12"/>
          <p:cNvSpPr/>
          <p:nvPr/>
        </p:nvSpPr>
        <p:spPr>
          <a:xfrm>
            <a:off x="448945" y="4001770"/>
            <a:ext cx="2731770" cy="240030"/>
          </a:xfrm>
          <a:prstGeom prst="rect">
            <a:avLst/>
          </a:prstGeom>
          <a:noFill/>
        </p:spPr>
        <p:txBody>
          <a:bodyPr wrap="none" lIns="0" tIns="0" rIns="0" bIns="0" rtlCol="0" anchor="t"/>
          <a:lstStyle/>
          <a:p>
            <a:pPr marL="0" indent="0" algn="l">
              <a:lnSpc>
                <a:spcPts val="1500"/>
              </a:lnSpc>
              <a:buNone/>
            </a:pPr>
            <a:r>
              <a:rPr lang="en-US" sz="1400" dirty="0">
                <a:solidFill>
                  <a:srgbClr val="272525"/>
                </a:solidFill>
                <a:latin typeface="Inter" panose="02000503000000020004" pitchFamily="34" charset="0"/>
                <a:ea typeface="Inter" panose="02000503000000020004" pitchFamily="34" charset="-122"/>
                <a:cs typeface="Inter" panose="02000503000000020004" pitchFamily="34" charset="-120"/>
              </a:rPr>
              <a:t>GeoGebra</a:t>
            </a:r>
            <a:endParaRPr lang="en-US" sz="1400" dirty="0"/>
          </a:p>
        </p:txBody>
      </p:sp>
      <p:sp>
        <p:nvSpPr>
          <p:cNvPr id="15" name="Text 13"/>
          <p:cNvSpPr/>
          <p:nvPr/>
        </p:nvSpPr>
        <p:spPr>
          <a:xfrm>
            <a:off x="4795520" y="3939540"/>
            <a:ext cx="4384040" cy="732790"/>
          </a:xfrm>
          <a:prstGeom prst="rect">
            <a:avLst/>
          </a:prstGeom>
          <a:noFill/>
        </p:spPr>
        <p:txBody>
          <a:bodyPr wrap="square" lIns="0" tIns="0" rIns="0" bIns="0" rtlCol="0" anchor="t"/>
          <a:lstStyle/>
          <a:p>
            <a:pPr marL="0" indent="0" algn="just">
              <a:lnSpc>
                <a:spcPts val="1500"/>
              </a:lnSpc>
              <a:buNone/>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Разработка динамических заданий по геометрии, алгебре и графикам функций. Визуализация сложных математических концепций.</a:t>
            </a:r>
            <a:endParaRPr lang="en-US" sz="1400" dirty="0">
              <a:latin typeface="Times New Roman" panose="02020603050405020304" charset="0"/>
              <a:cs typeface="Times New Roman" panose="02020603050405020304" charset="0"/>
            </a:endParaRPr>
          </a:p>
        </p:txBody>
      </p:sp>
      <p:sp>
        <p:nvSpPr>
          <p:cNvPr id="16" name="Text 14"/>
          <p:cNvSpPr/>
          <p:nvPr/>
        </p:nvSpPr>
        <p:spPr>
          <a:xfrm>
            <a:off x="9601835" y="3897630"/>
            <a:ext cx="4333875" cy="947420"/>
          </a:xfrm>
          <a:prstGeom prst="rect">
            <a:avLst/>
          </a:prstGeom>
          <a:noFill/>
        </p:spPr>
        <p:txBody>
          <a:bodyPr wrap="square" lIns="0" tIns="0" rIns="0" bIns="0" rtlCol="0" anchor="t"/>
          <a:lstStyle/>
          <a:p>
            <a:pPr marL="0" indent="0" algn="just">
              <a:lnSpc>
                <a:spcPts val="1500"/>
              </a:lnSpc>
              <a:buNone/>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Максимальная наглядность, стимулирование исследовательского характера обучения, возможность интерактивного изменения параметров и наблюдение за результатом, глубже понимание функциональных зависимостей.</a:t>
            </a:r>
            <a:endParaRPr lang="en-US" sz="1400" dirty="0">
              <a:latin typeface="Times New Roman" panose="02020603050405020304" charset="0"/>
              <a:cs typeface="Times New Roman" panose="02020603050405020304" charset="0"/>
            </a:endParaRPr>
          </a:p>
        </p:txBody>
      </p:sp>
      <p:sp>
        <p:nvSpPr>
          <p:cNvPr id="17" name="Shape 15"/>
          <p:cNvSpPr/>
          <p:nvPr/>
        </p:nvSpPr>
        <p:spPr>
          <a:xfrm>
            <a:off x="451485" y="4968240"/>
            <a:ext cx="13601700" cy="1017905"/>
          </a:xfrm>
          <a:prstGeom prst="rect">
            <a:avLst/>
          </a:prstGeom>
          <a:solidFill>
            <a:srgbClr val="000000">
              <a:alpha val="4000"/>
            </a:srgbClr>
          </a:solidFill>
        </p:spPr>
      </p:sp>
      <p:sp>
        <p:nvSpPr>
          <p:cNvPr id="18" name="Text 16"/>
          <p:cNvSpPr/>
          <p:nvPr/>
        </p:nvSpPr>
        <p:spPr>
          <a:xfrm>
            <a:off x="459105" y="5147945"/>
            <a:ext cx="4084955" cy="280035"/>
          </a:xfrm>
          <a:prstGeom prst="rect">
            <a:avLst/>
          </a:prstGeom>
          <a:noFill/>
        </p:spPr>
        <p:txBody>
          <a:bodyPr wrap="none" lIns="0" tIns="0" rIns="0" bIns="0" rtlCol="0" anchor="t"/>
          <a:lstStyle/>
          <a:p>
            <a:pPr marL="0" indent="0" algn="l">
              <a:lnSpc>
                <a:spcPts val="1500"/>
              </a:lnSpc>
              <a:buNone/>
            </a:pPr>
            <a:r>
              <a:rPr lang="en-US" sz="1400" dirty="0">
                <a:solidFill>
                  <a:srgbClr val="272525"/>
                </a:solidFill>
                <a:latin typeface="Inter" panose="02000503000000020004" pitchFamily="34" charset="0"/>
                <a:ea typeface="Inter" panose="02000503000000020004" pitchFamily="34" charset="-122"/>
                <a:cs typeface="Inter" panose="02000503000000020004" pitchFamily="34" charset="-120"/>
              </a:rPr>
              <a:t>Google Формы, Quizizz</a:t>
            </a:r>
            <a:endParaRPr lang="en-US" sz="1400" dirty="0"/>
          </a:p>
        </p:txBody>
      </p:sp>
      <p:sp>
        <p:nvSpPr>
          <p:cNvPr id="19" name="Text 17"/>
          <p:cNvSpPr/>
          <p:nvPr/>
        </p:nvSpPr>
        <p:spPr>
          <a:xfrm>
            <a:off x="4795520" y="5078095"/>
            <a:ext cx="4417695" cy="379095"/>
          </a:xfrm>
          <a:prstGeom prst="rect">
            <a:avLst/>
          </a:prstGeom>
          <a:noFill/>
        </p:spPr>
        <p:txBody>
          <a:bodyPr wrap="square" lIns="0" tIns="0" rIns="0" bIns="0" rtlCol="0" anchor="t"/>
          <a:lstStyle/>
          <a:p>
            <a:pPr marL="0" indent="0" algn="just">
              <a:lnSpc>
                <a:spcPts val="1500"/>
              </a:lnSpc>
              <a:buNone/>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Создание эффективного блока самопроверки или итогового теста по теме рабочего листа.</a:t>
            </a:r>
            <a:endParaRPr lang="en-US" sz="1400" dirty="0">
              <a:latin typeface="Times New Roman" panose="02020603050405020304" charset="0"/>
              <a:cs typeface="Times New Roman" panose="02020603050405020304" charset="0"/>
            </a:endParaRPr>
          </a:p>
        </p:txBody>
      </p:sp>
      <p:sp>
        <p:nvSpPr>
          <p:cNvPr id="20" name="Text 18"/>
          <p:cNvSpPr/>
          <p:nvPr/>
        </p:nvSpPr>
        <p:spPr>
          <a:xfrm>
            <a:off x="9602470" y="5088255"/>
            <a:ext cx="4325620" cy="728980"/>
          </a:xfrm>
          <a:prstGeom prst="rect">
            <a:avLst/>
          </a:prstGeom>
          <a:noFill/>
        </p:spPr>
        <p:txBody>
          <a:bodyPr wrap="square" lIns="0" tIns="0" rIns="0" bIns="0" rtlCol="0" anchor="t"/>
          <a:lstStyle/>
          <a:p>
            <a:pPr marL="0" indent="0" algn="l">
              <a:lnSpc>
                <a:spcPts val="1500"/>
              </a:lnSpc>
              <a:buNone/>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Автоматизация сбора, анализа и оценки результатов, возможность включения игровых элементов (в Quizizz), оперативная статистика для учителя и ученика.</a:t>
            </a:r>
            <a:endParaRPr lang="en-US" sz="1400" dirty="0">
              <a:latin typeface="Times New Roman" panose="02020603050405020304" charset="0"/>
              <a:cs typeface="Times New Roman" panose="02020603050405020304" charset="0"/>
            </a:endParaRPr>
          </a:p>
        </p:txBody>
      </p:sp>
      <p:sp>
        <p:nvSpPr>
          <p:cNvPr id="21" name="Shape 19"/>
          <p:cNvSpPr/>
          <p:nvPr/>
        </p:nvSpPr>
        <p:spPr>
          <a:xfrm>
            <a:off x="405765" y="6060440"/>
            <a:ext cx="13651865" cy="773430"/>
          </a:xfrm>
          <a:prstGeom prst="rect">
            <a:avLst/>
          </a:prstGeom>
          <a:solidFill>
            <a:srgbClr val="FFFFFF">
              <a:alpha val="4000"/>
            </a:srgbClr>
          </a:solidFill>
        </p:spPr>
      </p:sp>
      <p:sp>
        <p:nvSpPr>
          <p:cNvPr id="22" name="Text 20"/>
          <p:cNvSpPr/>
          <p:nvPr/>
        </p:nvSpPr>
        <p:spPr>
          <a:xfrm>
            <a:off x="438785" y="6038215"/>
            <a:ext cx="4105275" cy="304800"/>
          </a:xfrm>
          <a:prstGeom prst="rect">
            <a:avLst/>
          </a:prstGeom>
          <a:noFill/>
        </p:spPr>
        <p:txBody>
          <a:bodyPr wrap="none" lIns="0" tIns="0" rIns="0" bIns="0" rtlCol="0" anchor="t"/>
          <a:lstStyle/>
          <a:p>
            <a:pPr marL="0" indent="0" algn="l">
              <a:lnSpc>
                <a:spcPts val="1500"/>
              </a:lnSpc>
              <a:buNone/>
            </a:pPr>
            <a:r>
              <a:rPr lang="en-US" sz="1400" dirty="0">
                <a:solidFill>
                  <a:srgbClr val="272525"/>
                </a:solidFill>
                <a:latin typeface="Inter" panose="02000503000000020004" pitchFamily="34" charset="0"/>
                <a:ea typeface="Inter" panose="02000503000000020004" pitchFamily="34" charset="-122"/>
                <a:cs typeface="Inter" panose="02000503000000020004" pitchFamily="34" charset="-120"/>
              </a:rPr>
              <a:t>QR-код генераторы</a:t>
            </a:r>
            <a:endParaRPr lang="en-US" sz="1400" dirty="0"/>
          </a:p>
        </p:txBody>
      </p:sp>
      <p:sp>
        <p:nvSpPr>
          <p:cNvPr id="23" name="Text 21"/>
          <p:cNvSpPr/>
          <p:nvPr/>
        </p:nvSpPr>
        <p:spPr>
          <a:xfrm>
            <a:off x="4795520" y="6021070"/>
            <a:ext cx="4417695" cy="781685"/>
          </a:xfrm>
          <a:prstGeom prst="rect">
            <a:avLst/>
          </a:prstGeom>
          <a:noFill/>
        </p:spPr>
        <p:txBody>
          <a:bodyPr wrap="square" lIns="0" tIns="0" rIns="0" bIns="0" rtlCol="0" anchor="t"/>
          <a:lstStyle/>
          <a:p>
            <a:pPr marL="0" indent="0" algn="just">
              <a:lnSpc>
                <a:spcPts val="1500"/>
              </a:lnSpc>
              <a:buNone/>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Бесшовное связывание печатного (бумажного) носителя с разнообразными цифровыми ресурсами (видеообъяснениями, интерактивными сайтами, тестами).</a:t>
            </a:r>
            <a:endParaRPr lang="en-US" sz="1400" dirty="0">
              <a:latin typeface="Times New Roman" panose="02020603050405020304" charset="0"/>
              <a:cs typeface="Times New Roman" panose="02020603050405020304" charset="0"/>
            </a:endParaRPr>
          </a:p>
        </p:txBody>
      </p:sp>
      <p:sp>
        <p:nvSpPr>
          <p:cNvPr id="24" name="Text 22"/>
          <p:cNvSpPr/>
          <p:nvPr/>
        </p:nvSpPr>
        <p:spPr>
          <a:xfrm>
            <a:off x="9600565" y="6010910"/>
            <a:ext cx="4369435" cy="656590"/>
          </a:xfrm>
          <a:prstGeom prst="rect">
            <a:avLst/>
          </a:prstGeom>
          <a:noFill/>
        </p:spPr>
        <p:txBody>
          <a:bodyPr wrap="square" lIns="0" tIns="0" rIns="0" bIns="0" rtlCol="0" anchor="t"/>
          <a:lstStyle/>
          <a:p>
            <a:pPr marL="0" indent="0" algn="just">
              <a:lnSpc>
                <a:spcPts val="1500"/>
              </a:lnSpc>
              <a:buNone/>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Простота использования, технологичность, поддержка принципов смешанного обучения, расширение информационного поля рабочего листа без перегрузки текстом.</a:t>
            </a:r>
            <a:endParaRPr lang="en-US" sz="1400" dirty="0">
              <a:latin typeface="Times New Roman" panose="02020603050405020304" charset="0"/>
              <a:cs typeface="Times New Roman" panose="02020603050405020304" charset="0"/>
            </a:endParaRPr>
          </a:p>
        </p:txBody>
      </p:sp>
      <p:sp>
        <p:nvSpPr>
          <p:cNvPr id="25" name="Text 23"/>
          <p:cNvSpPr/>
          <p:nvPr/>
        </p:nvSpPr>
        <p:spPr>
          <a:xfrm>
            <a:off x="436880" y="6965315"/>
            <a:ext cx="13633450" cy="660400"/>
          </a:xfrm>
          <a:prstGeom prst="rect">
            <a:avLst/>
          </a:prstGeom>
          <a:noFill/>
        </p:spPr>
        <p:txBody>
          <a:bodyPr wrap="square" lIns="0" tIns="0" rIns="0" bIns="0" rtlCol="0" anchor="t"/>
          <a:lstStyle/>
          <a:p>
            <a:pPr marL="0" indent="0" algn="just">
              <a:lnSpc>
                <a:spcPts val="150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 Важно подчеркнуть, что ИКТ используется не как самоцель или дань моде, а исключительно для решения конкретных педагогических задач: повышение наглядности, обеспечение оперативной обратной связи, эффективная дифференциация обучения и развитие цифровых компетенций учащихся.</a:t>
            </a:r>
            <a:endParaRPr lang="en-US" sz="1600" dirty="0">
              <a:latin typeface="Times New Roman" panose="02020603050405020304" charset="0"/>
              <a:cs typeface="Times New Roman" panose="0202060305040502030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879600" y="124460"/>
            <a:ext cx="9530715" cy="458470"/>
          </a:xfrm>
          <a:prstGeom prst="rect">
            <a:avLst/>
          </a:prstGeom>
          <a:noFill/>
        </p:spPr>
        <p:txBody>
          <a:bodyPr wrap="none" lIns="0" tIns="0" rIns="0" bIns="0" rtlCol="0" anchor="t"/>
          <a:lstStyle/>
          <a:p>
            <a:pPr marL="0" indent="0" algn="l">
              <a:lnSpc>
                <a:spcPts val="2850"/>
              </a:lnSpc>
              <a:buNone/>
            </a:pPr>
            <a:r>
              <a:rPr lang="en-US" sz="2300" b="1" dirty="0">
                <a:solidFill>
                  <a:srgbClr val="000000"/>
                </a:solidFill>
                <a:latin typeface="Inter Bold" pitchFamily="34" charset="0"/>
                <a:ea typeface="Inter Bold" pitchFamily="34" charset="-122"/>
                <a:cs typeface="Inter Bold" pitchFamily="34" charset="-120"/>
              </a:rPr>
              <a:t>Соответствие возрастным особенностям аудитории</a:t>
            </a:r>
            <a:endParaRPr lang="en-US" sz="2300" dirty="0"/>
          </a:p>
        </p:txBody>
      </p:sp>
      <p:sp>
        <p:nvSpPr>
          <p:cNvPr id="3" name="Text 1"/>
          <p:cNvSpPr/>
          <p:nvPr/>
        </p:nvSpPr>
        <p:spPr>
          <a:xfrm>
            <a:off x="233045" y="617855"/>
            <a:ext cx="14175105" cy="800735"/>
          </a:xfrm>
          <a:prstGeom prst="rect">
            <a:avLst/>
          </a:prstGeom>
          <a:noFill/>
        </p:spPr>
        <p:txBody>
          <a:bodyPr wrap="square" lIns="0" tIns="0" rIns="0" bIns="0" rtlCol="0" anchor="t"/>
          <a:lstStyle/>
          <a:p>
            <a:pPr marL="0" indent="0" algn="just">
              <a:lnSpc>
                <a:spcPct val="10000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Разработка эффективных образовательных материалов требует глубокого понимания возрастных и психофизиологических особенностей целевой аудитории. Наши интерактивные рабочие листы адаптированы к когнитивным и мотивационным потребностям учащихся разных возрастных групп основной школы.</a:t>
            </a:r>
            <a:endParaRPr lang="en-US" sz="1600" dirty="0">
              <a:latin typeface="Times New Roman" panose="02020603050405020304" charset="0"/>
              <a:cs typeface="Times New Roman" panose="02020603050405020304" charset="0"/>
            </a:endParaRPr>
          </a:p>
        </p:txBody>
      </p:sp>
      <p:sp>
        <p:nvSpPr>
          <p:cNvPr id="4" name="Shape 2"/>
          <p:cNvSpPr/>
          <p:nvPr/>
        </p:nvSpPr>
        <p:spPr>
          <a:xfrm>
            <a:off x="374015" y="1236345"/>
            <a:ext cx="5173980" cy="2935605"/>
          </a:xfrm>
          <a:prstGeom prst="roundRect">
            <a:avLst>
              <a:gd name="adj" fmla="val 11954"/>
            </a:avLst>
          </a:prstGeom>
          <a:solidFill>
            <a:srgbClr val="DADBF1"/>
          </a:solidFill>
          <a:ln w="7620">
            <a:solidFill>
              <a:srgbClr val="C0C1D7"/>
            </a:solidFill>
            <a:prstDash val="solid"/>
          </a:ln>
        </p:spPr>
        <p:txBody>
          <a:bodyPr/>
          <a:p>
            <a:endParaRPr lang="ru-RU" altLang="en-US"/>
          </a:p>
        </p:txBody>
      </p:sp>
      <p:sp>
        <p:nvSpPr>
          <p:cNvPr id="5" name="Text 3"/>
          <p:cNvSpPr/>
          <p:nvPr/>
        </p:nvSpPr>
        <p:spPr>
          <a:xfrm>
            <a:off x="526415" y="1369695"/>
            <a:ext cx="4796790" cy="329565"/>
          </a:xfrm>
          <a:prstGeom prst="rect">
            <a:avLst/>
          </a:prstGeom>
          <a:noFill/>
        </p:spPr>
        <p:txBody>
          <a:bodyPr wrap="none" lIns="0" tIns="0" rIns="0" bIns="0" rtlCol="0" anchor="t"/>
          <a:lstStyle/>
          <a:p>
            <a:pPr marL="0" indent="0" algn="ctr">
              <a:lnSpc>
                <a:spcPts val="1400"/>
              </a:lnSpc>
              <a:buNone/>
            </a:pPr>
            <a:r>
              <a:rPr lang="en-US" sz="1600" b="1" dirty="0">
                <a:solidFill>
                  <a:srgbClr val="272525"/>
                </a:solidFill>
                <a:latin typeface="Inter Bold" pitchFamily="34" charset="0"/>
                <a:ea typeface="Inter Bold" pitchFamily="34" charset="-122"/>
                <a:cs typeface="Inter Bold" pitchFamily="34" charset="-120"/>
              </a:rPr>
              <a:t>5-6 классы: Игровой и наглядный подход</a:t>
            </a:r>
            <a:endParaRPr lang="en-US" sz="1600" dirty="0"/>
          </a:p>
        </p:txBody>
      </p:sp>
      <p:sp>
        <p:nvSpPr>
          <p:cNvPr id="6" name="Text 4"/>
          <p:cNvSpPr/>
          <p:nvPr/>
        </p:nvSpPr>
        <p:spPr>
          <a:xfrm>
            <a:off x="499745" y="1613535"/>
            <a:ext cx="4822825" cy="443865"/>
          </a:xfrm>
          <a:prstGeom prst="rect">
            <a:avLst/>
          </a:prstGeom>
          <a:noFill/>
        </p:spPr>
        <p:txBody>
          <a:bodyPr wrap="square" lIns="0" tIns="0" rIns="0" bIns="0" rtlCol="0" anchor="t"/>
          <a:lstStyle/>
          <a:p>
            <a:pPr marL="342900" indent="-342900" algn="l">
              <a:lnSpc>
                <a:spcPts val="1450"/>
              </a:lnSpc>
              <a:buSzPct val="100000"/>
              <a:buChar char="•"/>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Преобладание игровых и интерактивных элементов: пазлы, кроссворды, интерактивные раскраски по коду, мини-игры.</a:t>
            </a:r>
            <a:endParaRPr lang="en-US" sz="1400" dirty="0">
              <a:latin typeface="Times New Roman" panose="02020603050405020304" charset="0"/>
              <a:cs typeface="Times New Roman" panose="02020603050405020304" charset="0"/>
            </a:endParaRPr>
          </a:p>
        </p:txBody>
      </p:sp>
      <p:sp>
        <p:nvSpPr>
          <p:cNvPr id="7" name="Text 5"/>
          <p:cNvSpPr/>
          <p:nvPr/>
        </p:nvSpPr>
        <p:spPr>
          <a:xfrm>
            <a:off x="499110" y="2062480"/>
            <a:ext cx="4824095" cy="638175"/>
          </a:xfrm>
          <a:prstGeom prst="rect">
            <a:avLst/>
          </a:prstGeom>
          <a:noFill/>
        </p:spPr>
        <p:txBody>
          <a:bodyPr wrap="square" lIns="0" tIns="0" rIns="0" bIns="0" rtlCol="0" anchor="t"/>
          <a:lstStyle/>
          <a:p>
            <a:pPr marL="342900" indent="-342900" algn="l">
              <a:lnSpc>
                <a:spcPts val="1450"/>
              </a:lnSpc>
              <a:buSzPct val="100000"/>
              <a:buChar char="•"/>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Яркая, красочная визуализация и обилие иллюстраций. Минимальное количество текстовой информации, простые и четкие инструкции.</a:t>
            </a:r>
            <a:endParaRPr lang="en-US" sz="1400" dirty="0">
              <a:latin typeface="Times New Roman" panose="02020603050405020304" charset="0"/>
              <a:cs typeface="Times New Roman" panose="02020603050405020304" charset="0"/>
            </a:endParaRPr>
          </a:p>
        </p:txBody>
      </p:sp>
      <p:sp>
        <p:nvSpPr>
          <p:cNvPr id="8" name="Text 6"/>
          <p:cNvSpPr/>
          <p:nvPr/>
        </p:nvSpPr>
        <p:spPr>
          <a:xfrm>
            <a:off x="499745" y="2686050"/>
            <a:ext cx="4823460" cy="571500"/>
          </a:xfrm>
          <a:prstGeom prst="rect">
            <a:avLst/>
          </a:prstGeom>
          <a:noFill/>
        </p:spPr>
        <p:txBody>
          <a:bodyPr wrap="square" lIns="0" tIns="0" rIns="0" bIns="0" rtlCol="0" anchor="t"/>
          <a:lstStyle/>
          <a:p>
            <a:pPr marL="342900" indent="-342900" algn="l">
              <a:lnSpc>
                <a:spcPts val="1450"/>
              </a:lnSpc>
              <a:buSzPct val="100000"/>
              <a:buChar char="•"/>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Связь с бытовыми ситуациями и жизненным опытом учеников для формирования прикладного понимания математики.</a:t>
            </a:r>
            <a:endParaRPr lang="en-US" sz="1400" dirty="0">
              <a:latin typeface="Times New Roman" panose="02020603050405020304" charset="0"/>
              <a:cs typeface="Times New Roman" panose="02020603050405020304" charset="0"/>
            </a:endParaRPr>
          </a:p>
        </p:txBody>
      </p:sp>
      <p:sp>
        <p:nvSpPr>
          <p:cNvPr id="9" name="Text 7"/>
          <p:cNvSpPr/>
          <p:nvPr/>
        </p:nvSpPr>
        <p:spPr>
          <a:xfrm>
            <a:off x="526415" y="3183890"/>
            <a:ext cx="4823460" cy="680085"/>
          </a:xfrm>
          <a:prstGeom prst="rect">
            <a:avLst/>
          </a:prstGeom>
          <a:noFill/>
        </p:spPr>
        <p:txBody>
          <a:bodyPr wrap="square" lIns="0" tIns="0" rIns="0" bIns="0" rtlCol="0" anchor="t"/>
          <a:lstStyle/>
          <a:p>
            <a:pPr marL="342900" indent="-342900" algn="l">
              <a:lnSpc>
                <a:spcPts val="1450"/>
              </a:lnSpc>
              <a:buSzPct val="100000"/>
              <a:buChar char="•"/>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Использование крупного шрифта и интуитивно понятного интерфейса.</a:t>
            </a:r>
            <a:endParaRPr lang="en-US" sz="1400" dirty="0">
              <a:latin typeface="Times New Roman" panose="02020603050405020304" charset="0"/>
              <a:cs typeface="Times New Roman" panose="02020603050405020304" charset="0"/>
            </a:endParaRPr>
          </a:p>
        </p:txBody>
      </p:sp>
      <p:sp>
        <p:nvSpPr>
          <p:cNvPr id="10" name="Shape 8"/>
          <p:cNvSpPr/>
          <p:nvPr/>
        </p:nvSpPr>
        <p:spPr>
          <a:xfrm>
            <a:off x="7374255" y="1395730"/>
            <a:ext cx="5408295" cy="2764155"/>
          </a:xfrm>
          <a:prstGeom prst="roundRect">
            <a:avLst>
              <a:gd name="adj" fmla="val 11954"/>
            </a:avLst>
          </a:prstGeom>
          <a:solidFill>
            <a:srgbClr val="DADBF1"/>
          </a:solidFill>
          <a:ln w="7620">
            <a:solidFill>
              <a:srgbClr val="C0C1D7"/>
            </a:solidFill>
            <a:prstDash val="solid"/>
          </a:ln>
        </p:spPr>
      </p:sp>
      <p:sp>
        <p:nvSpPr>
          <p:cNvPr id="11" name="Text 9"/>
          <p:cNvSpPr/>
          <p:nvPr/>
        </p:nvSpPr>
        <p:spPr>
          <a:xfrm>
            <a:off x="7729220" y="1598930"/>
            <a:ext cx="4782185" cy="349250"/>
          </a:xfrm>
          <a:prstGeom prst="rect">
            <a:avLst/>
          </a:prstGeom>
          <a:noFill/>
        </p:spPr>
        <p:txBody>
          <a:bodyPr wrap="none" lIns="0" tIns="0" rIns="0" bIns="0" rtlCol="0" anchor="t"/>
          <a:lstStyle/>
          <a:p>
            <a:pPr marL="0" indent="0" algn="ctr">
              <a:lnSpc>
                <a:spcPts val="1400"/>
              </a:lnSpc>
              <a:buNone/>
            </a:pPr>
            <a:r>
              <a:rPr lang="en-US" sz="1600" b="1" dirty="0">
                <a:solidFill>
                  <a:srgbClr val="272525"/>
                </a:solidFill>
                <a:latin typeface="Inter Bold" pitchFamily="34" charset="0"/>
                <a:ea typeface="Inter Bold" pitchFamily="34" charset="-122"/>
                <a:cs typeface="Inter Bold" pitchFamily="34" charset="-120"/>
              </a:rPr>
              <a:t>7-9 классы: Логика, проект и профориентация</a:t>
            </a:r>
            <a:endParaRPr lang="en-US" sz="1600" dirty="0"/>
          </a:p>
        </p:txBody>
      </p:sp>
      <p:sp>
        <p:nvSpPr>
          <p:cNvPr id="12" name="Text 10"/>
          <p:cNvSpPr/>
          <p:nvPr/>
        </p:nvSpPr>
        <p:spPr>
          <a:xfrm>
            <a:off x="7496810" y="1864995"/>
            <a:ext cx="5001895" cy="387985"/>
          </a:xfrm>
          <a:prstGeom prst="rect">
            <a:avLst/>
          </a:prstGeom>
          <a:noFill/>
        </p:spPr>
        <p:txBody>
          <a:bodyPr wrap="none" lIns="0" tIns="0" rIns="0" bIns="0" rtlCol="0" anchor="t"/>
          <a:lstStyle/>
          <a:p>
            <a:pPr marL="342900" indent="-342900" algn="l">
              <a:lnSpc>
                <a:spcPts val="1450"/>
              </a:lnSpc>
              <a:buSzPct val="100000"/>
              <a:buChar char="•"/>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Более строгий и лаконичный дизайн, акцент на содержании.</a:t>
            </a:r>
            <a:endParaRPr lang="en-US" sz="1400" dirty="0">
              <a:latin typeface="Times New Roman" panose="02020603050405020304" charset="0"/>
              <a:cs typeface="Times New Roman" panose="02020603050405020304" charset="0"/>
            </a:endParaRPr>
          </a:p>
        </p:txBody>
      </p:sp>
      <p:sp>
        <p:nvSpPr>
          <p:cNvPr id="13" name="Text 11"/>
          <p:cNvSpPr/>
          <p:nvPr/>
        </p:nvSpPr>
        <p:spPr>
          <a:xfrm>
            <a:off x="7514590" y="2167255"/>
            <a:ext cx="4984115" cy="433070"/>
          </a:xfrm>
          <a:prstGeom prst="rect">
            <a:avLst/>
          </a:prstGeom>
          <a:noFill/>
        </p:spPr>
        <p:txBody>
          <a:bodyPr wrap="square" lIns="0" tIns="0" rIns="0" bIns="0" rtlCol="0" anchor="t"/>
          <a:lstStyle/>
          <a:p>
            <a:pPr marL="342900" indent="-342900" algn="l">
              <a:lnSpc>
                <a:spcPts val="1450"/>
              </a:lnSpc>
              <a:buSzPct val="100000"/>
              <a:buChar char="•"/>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Увеличение доли текстовых и логических задач, требующих глубокого анализа и рассуждений.</a:t>
            </a:r>
            <a:endParaRPr lang="en-US" sz="1400" dirty="0">
              <a:latin typeface="Times New Roman" panose="02020603050405020304" charset="0"/>
              <a:cs typeface="Times New Roman" panose="02020603050405020304" charset="0"/>
            </a:endParaRPr>
          </a:p>
        </p:txBody>
      </p:sp>
      <p:sp>
        <p:nvSpPr>
          <p:cNvPr id="14" name="Text 12"/>
          <p:cNvSpPr/>
          <p:nvPr/>
        </p:nvSpPr>
        <p:spPr>
          <a:xfrm>
            <a:off x="7532370" y="2605405"/>
            <a:ext cx="5114925" cy="457200"/>
          </a:xfrm>
          <a:prstGeom prst="rect">
            <a:avLst/>
          </a:prstGeom>
          <a:noFill/>
        </p:spPr>
        <p:txBody>
          <a:bodyPr wrap="square" lIns="0" tIns="0" rIns="0" bIns="0" rtlCol="0" anchor="t"/>
          <a:lstStyle/>
          <a:p>
            <a:pPr marL="342900" indent="-342900" algn="l">
              <a:lnSpc>
                <a:spcPts val="1450"/>
              </a:lnSpc>
              <a:buSzPct val="100000"/>
              <a:buChar char="•"/>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Введение комплексных проектных заданий, развивающих навыки планирования и самостоятельной работы.</a:t>
            </a:r>
            <a:endParaRPr lang="en-US" sz="1400" dirty="0">
              <a:latin typeface="Times New Roman" panose="02020603050405020304" charset="0"/>
              <a:cs typeface="Times New Roman" panose="02020603050405020304" charset="0"/>
            </a:endParaRPr>
          </a:p>
        </p:txBody>
      </p:sp>
      <p:sp>
        <p:nvSpPr>
          <p:cNvPr id="15" name="Text 13"/>
          <p:cNvSpPr/>
          <p:nvPr/>
        </p:nvSpPr>
        <p:spPr>
          <a:xfrm>
            <a:off x="7518400" y="2963545"/>
            <a:ext cx="4993005" cy="542925"/>
          </a:xfrm>
          <a:prstGeom prst="rect">
            <a:avLst/>
          </a:prstGeom>
          <a:noFill/>
        </p:spPr>
        <p:txBody>
          <a:bodyPr wrap="square" lIns="0" tIns="0" rIns="0" bIns="0" rtlCol="0" anchor="t"/>
          <a:lstStyle/>
          <a:p>
            <a:pPr marL="342900" indent="-342900" algn="l">
              <a:lnSpc>
                <a:spcPts val="1450"/>
              </a:lnSpc>
              <a:buSzPct val="100000"/>
              <a:buChar char="•"/>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Установление связей с предметами естественно-научного цикла (физика, информатика) и элементами профориентации.</a:t>
            </a:r>
            <a:endParaRPr lang="en-US" sz="1400" dirty="0">
              <a:latin typeface="Times New Roman" panose="02020603050405020304" charset="0"/>
              <a:cs typeface="Times New Roman" panose="02020603050405020304" charset="0"/>
            </a:endParaRPr>
          </a:p>
        </p:txBody>
      </p:sp>
      <p:sp>
        <p:nvSpPr>
          <p:cNvPr id="16" name="Text 14"/>
          <p:cNvSpPr/>
          <p:nvPr/>
        </p:nvSpPr>
        <p:spPr>
          <a:xfrm>
            <a:off x="7532370" y="3401060"/>
            <a:ext cx="5092065" cy="475615"/>
          </a:xfrm>
          <a:prstGeom prst="rect">
            <a:avLst/>
          </a:prstGeom>
          <a:noFill/>
        </p:spPr>
        <p:txBody>
          <a:bodyPr wrap="square" lIns="0" tIns="0" rIns="0" bIns="0" rtlCol="0" anchor="t"/>
          <a:lstStyle/>
          <a:p>
            <a:pPr marL="342900" indent="-342900" algn="l">
              <a:lnSpc>
                <a:spcPts val="1450"/>
              </a:lnSpc>
              <a:buSzPct val="100000"/>
              <a:buChar char="•"/>
            </a:pPr>
            <a:r>
              <a:rPr lang="en-US" sz="1400" dirty="0">
                <a:solidFill>
                  <a:srgbClr val="272525"/>
                </a:solidFill>
                <a:latin typeface="Times New Roman" panose="02020603050405020304" charset="0"/>
                <a:ea typeface="Inter" panose="02000503000000020004" pitchFamily="34" charset="-122"/>
                <a:cs typeface="Times New Roman" panose="02020603050405020304" charset="0"/>
              </a:rPr>
              <a:t>Акцент на подготовку к Основному государственному экзамену (ОГЭ) через включение задач в формате экзамена.</a:t>
            </a:r>
            <a:endParaRPr lang="en-US" sz="1400" dirty="0">
              <a:latin typeface="Times New Roman" panose="02020603050405020304" charset="0"/>
              <a:cs typeface="Times New Roman" panose="02020603050405020304" charset="0"/>
            </a:endParaRPr>
          </a:p>
        </p:txBody>
      </p:sp>
      <p:sp>
        <p:nvSpPr>
          <p:cNvPr id="17" name="Shape 15"/>
          <p:cNvSpPr/>
          <p:nvPr/>
        </p:nvSpPr>
        <p:spPr>
          <a:xfrm>
            <a:off x="2560955" y="4338955"/>
            <a:ext cx="9383395" cy="76200"/>
          </a:xfrm>
          <a:prstGeom prst="rect">
            <a:avLst/>
          </a:prstGeom>
          <a:solidFill>
            <a:srgbClr val="272525">
              <a:alpha val="50000"/>
            </a:srgbClr>
          </a:solidFill>
        </p:spPr>
      </p:sp>
      <p:sp>
        <p:nvSpPr>
          <p:cNvPr id="18" name="Text 16"/>
          <p:cNvSpPr/>
          <p:nvPr/>
        </p:nvSpPr>
        <p:spPr>
          <a:xfrm>
            <a:off x="2291080" y="4449445"/>
            <a:ext cx="10220325" cy="415290"/>
          </a:xfrm>
          <a:prstGeom prst="rect">
            <a:avLst/>
          </a:prstGeom>
          <a:noFill/>
        </p:spPr>
        <p:txBody>
          <a:bodyPr wrap="none" lIns="0" tIns="0" rIns="0" bIns="0" rtlCol="0" anchor="t"/>
          <a:lstStyle/>
          <a:p>
            <a:pPr marL="0" indent="0" algn="ctr">
              <a:lnSpc>
                <a:spcPts val="1700"/>
              </a:lnSpc>
              <a:buNone/>
            </a:pPr>
            <a:r>
              <a:rPr lang="en-US" sz="1600" b="1" dirty="0">
                <a:solidFill>
                  <a:srgbClr val="000000"/>
                </a:solidFill>
                <a:latin typeface="Inter Bold" pitchFamily="34" charset="0"/>
                <a:ea typeface="Inter Bold" pitchFamily="34" charset="-122"/>
                <a:cs typeface="Inter Bold" pitchFamily="34" charset="-120"/>
              </a:rPr>
              <a:t>Учет особенностей и универсальный дизайн обучения (UDL)</a:t>
            </a:r>
            <a:endParaRPr lang="en-US" sz="1600" dirty="0"/>
          </a:p>
        </p:txBody>
      </p:sp>
      <p:sp>
        <p:nvSpPr>
          <p:cNvPr id="19" name="Shape 17"/>
          <p:cNvSpPr/>
          <p:nvPr/>
        </p:nvSpPr>
        <p:spPr>
          <a:xfrm>
            <a:off x="369570" y="4825365"/>
            <a:ext cx="5094605" cy="2419985"/>
          </a:xfrm>
          <a:prstGeom prst="roundRect">
            <a:avLst>
              <a:gd name="adj" fmla="val 2690"/>
            </a:avLst>
          </a:prstGeom>
          <a:solidFill>
            <a:srgbClr val="FFFFFF"/>
          </a:solidFill>
          <a:ln w="15240">
            <a:solidFill>
              <a:srgbClr val="C0C1D7"/>
            </a:solidFill>
            <a:prstDash val="solid"/>
          </a:ln>
        </p:spPr>
      </p:sp>
      <p:sp>
        <p:nvSpPr>
          <p:cNvPr id="20" name="Text 18"/>
          <p:cNvSpPr/>
          <p:nvPr/>
        </p:nvSpPr>
        <p:spPr>
          <a:xfrm>
            <a:off x="499745" y="4940935"/>
            <a:ext cx="4813300" cy="311785"/>
          </a:xfrm>
          <a:prstGeom prst="rect">
            <a:avLst/>
          </a:prstGeom>
          <a:noFill/>
        </p:spPr>
        <p:txBody>
          <a:bodyPr wrap="none" lIns="0" tIns="0" rIns="0" bIns="0" rtlCol="0" anchor="t"/>
          <a:lstStyle/>
          <a:p>
            <a:pPr marL="0" indent="0" algn="ctr">
              <a:lnSpc>
                <a:spcPts val="1400"/>
              </a:lnSpc>
              <a:buNone/>
            </a:pPr>
            <a:r>
              <a:rPr lang="en-US" sz="1600" b="1" dirty="0">
                <a:solidFill>
                  <a:srgbClr val="272525"/>
                </a:solidFill>
                <a:latin typeface="Inter Bold" pitchFamily="34" charset="0"/>
                <a:ea typeface="Inter Bold" pitchFamily="34" charset="-122"/>
                <a:cs typeface="Inter Bold" pitchFamily="34" charset="-120"/>
              </a:rPr>
              <a:t>Дифференциация по уровню мотивации</a:t>
            </a:r>
            <a:endParaRPr lang="en-US" sz="1600" dirty="0"/>
          </a:p>
        </p:txBody>
      </p:sp>
      <p:sp>
        <p:nvSpPr>
          <p:cNvPr id="21" name="Text 19"/>
          <p:cNvSpPr/>
          <p:nvPr/>
        </p:nvSpPr>
        <p:spPr>
          <a:xfrm>
            <a:off x="526415" y="5248275"/>
            <a:ext cx="4772660" cy="1843405"/>
          </a:xfrm>
          <a:prstGeom prst="rect">
            <a:avLst/>
          </a:prstGeom>
          <a:noFill/>
        </p:spPr>
        <p:txBody>
          <a:bodyPr wrap="square" lIns="0" tIns="0" rIns="0" bIns="0" rtlCol="0" anchor="t"/>
          <a:lstStyle/>
          <a:p>
            <a:pPr marL="0" indent="0" algn="just">
              <a:lnSpc>
                <a:spcPct val="10000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Для классов с низкой мотивацией упор делается на задания уровней А и Б с элементами геймификации и частой положительной обратной связью. Для сильных классов акцент смещается на задания уровня В, творческие и исследовательские проекты, стимулирующие развитие талантов.</a:t>
            </a:r>
            <a:endParaRPr lang="en-US" sz="1600" dirty="0">
              <a:latin typeface="Times New Roman" panose="02020603050405020304" charset="0"/>
              <a:cs typeface="Times New Roman" panose="02020603050405020304" charset="0"/>
            </a:endParaRPr>
          </a:p>
        </p:txBody>
      </p:sp>
      <p:sp>
        <p:nvSpPr>
          <p:cNvPr id="22" name="Shape 20"/>
          <p:cNvSpPr/>
          <p:nvPr/>
        </p:nvSpPr>
        <p:spPr>
          <a:xfrm>
            <a:off x="7373620" y="4784725"/>
            <a:ext cx="5408930" cy="2339975"/>
          </a:xfrm>
          <a:prstGeom prst="roundRect">
            <a:avLst>
              <a:gd name="adj" fmla="val 2690"/>
            </a:avLst>
          </a:prstGeom>
          <a:solidFill>
            <a:srgbClr val="FFFFFF"/>
          </a:solidFill>
          <a:ln w="15240">
            <a:solidFill>
              <a:srgbClr val="C0C1D7"/>
            </a:solidFill>
            <a:prstDash val="solid"/>
          </a:ln>
        </p:spPr>
      </p:sp>
      <p:sp>
        <p:nvSpPr>
          <p:cNvPr id="23" name="Text 21"/>
          <p:cNvSpPr/>
          <p:nvPr/>
        </p:nvSpPr>
        <p:spPr>
          <a:xfrm>
            <a:off x="7515225" y="4935855"/>
            <a:ext cx="5108575" cy="350520"/>
          </a:xfrm>
          <a:prstGeom prst="rect">
            <a:avLst/>
          </a:prstGeom>
          <a:noFill/>
        </p:spPr>
        <p:txBody>
          <a:bodyPr wrap="none" lIns="0" tIns="0" rIns="0" bIns="0" rtlCol="0" anchor="t"/>
          <a:lstStyle/>
          <a:p>
            <a:pPr marL="0" indent="0" algn="ctr">
              <a:lnSpc>
                <a:spcPts val="1400"/>
              </a:lnSpc>
              <a:buNone/>
            </a:pPr>
            <a:r>
              <a:rPr lang="en-US" sz="1600" b="1" dirty="0">
                <a:solidFill>
                  <a:srgbClr val="272525"/>
                </a:solidFill>
                <a:latin typeface="Inter Bold" pitchFamily="34" charset="0"/>
                <a:ea typeface="Inter Bold" pitchFamily="34" charset="-122"/>
                <a:cs typeface="Inter Bold" pitchFamily="34" charset="-120"/>
              </a:rPr>
              <a:t>Принципы универсального дизайна</a:t>
            </a:r>
            <a:endParaRPr lang="en-US" sz="1600" dirty="0"/>
          </a:p>
        </p:txBody>
      </p:sp>
      <p:sp>
        <p:nvSpPr>
          <p:cNvPr id="24" name="Text 22"/>
          <p:cNvSpPr/>
          <p:nvPr/>
        </p:nvSpPr>
        <p:spPr>
          <a:xfrm>
            <a:off x="7506970" y="5154295"/>
            <a:ext cx="5139690" cy="1499235"/>
          </a:xfrm>
          <a:prstGeom prst="rect">
            <a:avLst/>
          </a:prstGeom>
          <a:noFill/>
        </p:spPr>
        <p:txBody>
          <a:bodyPr wrap="square" lIns="0" tIns="0" rIns="0" bIns="0" rtlCol="0" anchor="t"/>
          <a:lstStyle/>
          <a:p>
            <a:pPr marL="0" indent="0" algn="just">
              <a:lnSpc>
                <a:spcPct val="100000"/>
              </a:lnSpc>
              <a:buNone/>
            </a:pPr>
            <a:r>
              <a:rPr lang="en-US" sz="1600" dirty="0">
                <a:solidFill>
                  <a:srgbClr val="272525"/>
                </a:solidFill>
                <a:latin typeface="Times New Roman" panose="02020603050405020304" charset="0"/>
                <a:ea typeface="Inter" panose="02000503000000020004" pitchFamily="34" charset="-122"/>
                <a:cs typeface="Times New Roman" panose="02020603050405020304" charset="0"/>
              </a:rPr>
              <a:t>Все материалы разрабатываются с учетом принципов Универсального Дизайна Обучения (UDL): четкость и однозначность формулировок, высокий контраст для улучшения читаемости, возможность альтернативного представления информации (текст, аудио, визуальные элементы) для удовлетворения потребностей всех учащихся, включая тех, кто имеет особые образовательные потребности.</a:t>
            </a:r>
            <a:endParaRPr lang="en-US" sz="1600" dirty="0">
              <a:latin typeface="Times New Roman" panose="02020603050405020304" charset="0"/>
              <a:cs typeface="Times New Roman" panose="0202060305040502030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117402" y="608528"/>
            <a:ext cx="10823019" cy="535900"/>
          </a:xfrm>
          <a:prstGeom prst="rect">
            <a:avLst/>
          </a:prstGeom>
          <a:noFill/>
        </p:spPr>
        <p:txBody>
          <a:bodyPr wrap="none" lIns="0" tIns="0" rIns="0" bIns="0" rtlCol="0" anchor="t"/>
          <a:lstStyle/>
          <a:p>
            <a:pPr marL="0" indent="0" algn="l">
              <a:lnSpc>
                <a:spcPts val="4200"/>
              </a:lnSpc>
              <a:buNone/>
            </a:pPr>
            <a:r>
              <a:rPr lang="en-US" sz="3350" b="1" dirty="0">
                <a:solidFill>
                  <a:srgbClr val="000000"/>
                </a:solidFill>
                <a:latin typeface="Inter Bold" pitchFamily="34" charset="0"/>
                <a:ea typeface="Inter Bold" pitchFamily="34" charset="-122"/>
                <a:cs typeface="Inter Bold" pitchFamily="34" charset="-120"/>
              </a:rPr>
              <a:t>Языковая грамотность и точность формулировок</a:t>
            </a:r>
            <a:endParaRPr lang="en-US" sz="3350" dirty="0"/>
          </a:p>
        </p:txBody>
      </p:sp>
      <p:sp>
        <p:nvSpPr>
          <p:cNvPr id="3" name="Text 1"/>
          <p:cNvSpPr/>
          <p:nvPr/>
        </p:nvSpPr>
        <p:spPr>
          <a:xfrm>
            <a:off x="1117402" y="1487329"/>
            <a:ext cx="12395597" cy="822960"/>
          </a:xfrm>
          <a:prstGeom prst="rect">
            <a:avLst/>
          </a:prstGeom>
          <a:noFill/>
        </p:spPr>
        <p:txBody>
          <a:bodyPr wrap="square" lIns="0" tIns="0" rIns="0" bIns="0" rtlCol="0" anchor="t"/>
          <a:lstStyle/>
          <a:p>
            <a:pPr marL="0" indent="0" algn="l">
              <a:lnSpc>
                <a:spcPts val="2150"/>
              </a:lnSpc>
              <a:buNone/>
            </a:pPr>
            <a:r>
              <a:rPr lang="en-US" sz="1350" dirty="0">
                <a:solidFill>
                  <a:srgbClr val="272525"/>
                </a:solidFill>
                <a:latin typeface="Inter" panose="02000503000000020004" pitchFamily="34" charset="0"/>
                <a:ea typeface="Inter" panose="02000503000000020004" pitchFamily="34" charset="-122"/>
                <a:cs typeface="Inter" panose="02000503000000020004" pitchFamily="34" charset="-120"/>
              </a:rPr>
              <a:t>Языковая грамотность является краеугольным камнем качественного образовательного материала. В проекте «Создание интерактивных рабочих листов» этому аспекту уделяется первостепенное внимание, поскольку точность формулировок напрямую влияет на понимание и усвоение математических концепций.</a:t>
            </a:r>
            <a:endParaRPr lang="en-US" sz="1350" dirty="0"/>
          </a:p>
        </p:txBody>
      </p:sp>
      <p:pic>
        <p:nvPicPr>
          <p:cNvPr id="4" name="Image 0" descr="preencoded.pn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181695" y="2508528"/>
            <a:ext cx="257175" cy="257175"/>
          </a:xfrm>
          <a:prstGeom prst="rect">
            <a:avLst/>
          </a:prstGeom>
        </p:spPr>
      </p:pic>
      <p:sp>
        <p:nvSpPr>
          <p:cNvPr id="5" name="Text 2"/>
          <p:cNvSpPr/>
          <p:nvPr/>
        </p:nvSpPr>
        <p:spPr>
          <a:xfrm>
            <a:off x="1674614" y="2503170"/>
            <a:ext cx="3418642" cy="267891"/>
          </a:xfrm>
          <a:prstGeom prst="rect">
            <a:avLst/>
          </a:prstGeom>
          <a:noFill/>
        </p:spPr>
        <p:txBody>
          <a:bodyPr wrap="none" lIns="0" tIns="0" rIns="0" bIns="0" rtlCol="0" anchor="t"/>
          <a:lstStyle/>
          <a:p>
            <a:pPr marL="0" indent="0" algn="l">
              <a:lnSpc>
                <a:spcPts val="2100"/>
              </a:lnSpc>
              <a:buNone/>
            </a:pPr>
            <a:r>
              <a:rPr lang="en-US" sz="1650" b="1" dirty="0">
                <a:solidFill>
                  <a:srgbClr val="272525"/>
                </a:solidFill>
                <a:latin typeface="Inter Bold" pitchFamily="34" charset="0"/>
                <a:ea typeface="Inter Bold" pitchFamily="34" charset="-122"/>
                <a:cs typeface="Inter Bold" pitchFamily="34" charset="-120"/>
              </a:rPr>
              <a:t>Математическая корректность</a:t>
            </a:r>
            <a:endParaRPr lang="en-US" sz="1650" dirty="0"/>
          </a:p>
        </p:txBody>
      </p:sp>
      <p:sp>
        <p:nvSpPr>
          <p:cNvPr id="6" name="Text 3"/>
          <p:cNvSpPr/>
          <p:nvPr/>
        </p:nvSpPr>
        <p:spPr>
          <a:xfrm>
            <a:off x="1674614" y="2873931"/>
            <a:ext cx="5533430" cy="1645920"/>
          </a:xfrm>
          <a:prstGeom prst="rect">
            <a:avLst/>
          </a:prstGeom>
          <a:noFill/>
        </p:spPr>
        <p:txBody>
          <a:bodyPr wrap="square" lIns="0" tIns="0" rIns="0" bIns="0" rtlCol="0" anchor="t"/>
          <a:lstStyle/>
          <a:p>
            <a:pPr marL="0" indent="0" algn="l">
              <a:lnSpc>
                <a:spcPts val="2150"/>
              </a:lnSpc>
              <a:buNone/>
            </a:pPr>
            <a:r>
              <a:rPr lang="en-US" sz="1350" dirty="0">
                <a:solidFill>
                  <a:srgbClr val="272525"/>
                </a:solidFill>
                <a:latin typeface="Inter" panose="02000503000000020004" pitchFamily="34" charset="0"/>
                <a:ea typeface="Inter" panose="02000503000000020004" pitchFamily="34" charset="-122"/>
                <a:cs typeface="Inter" panose="02000503000000020004" pitchFamily="34" charset="-120"/>
              </a:rPr>
              <a:t>Все математические формулировки задач, определений и правил строго соответствуют предметным требованиям. Обеспечивается безупречная корректность терминов, символов, обозначений и единиц измерения, исключая любую двусмысленность или неточность, которая может ввести ученика в заблуждение.</a:t>
            </a:r>
            <a:endParaRPr lang="en-US" sz="1350" dirty="0"/>
          </a:p>
        </p:txBody>
      </p:sp>
      <p:pic>
        <p:nvPicPr>
          <p:cNvPr id="7" name="Image 1" descr="preencoded.png"/>
          <p:cNvPicPr>
            <a:picLocks noChangeAspect="1"/>
          </p:cNvPicPr>
          <p:nvPr/>
        </p:nvPicPr>
        <p:blipFill>
          <a:blip r:embed="rId3">
            <a:extLst>
              <a:ext uri="{96DAC541-7B7A-43D3-8B79-37D633B846F1}">
                <asvg:svgBlip xmlns:asvg="http://schemas.microsoft.com/office/drawing/2016/SVG/main" r:embed="rId2"/>
              </a:ext>
            </a:extLst>
          </a:blip>
          <a:stretch>
            <a:fillRect/>
          </a:stretch>
        </p:blipFill>
        <p:spPr>
          <a:xfrm>
            <a:off x="7486650" y="2508528"/>
            <a:ext cx="257175" cy="257175"/>
          </a:xfrm>
          <a:prstGeom prst="rect">
            <a:avLst/>
          </a:prstGeom>
        </p:spPr>
      </p:pic>
      <p:sp>
        <p:nvSpPr>
          <p:cNvPr id="8" name="Text 4"/>
          <p:cNvSpPr/>
          <p:nvPr/>
        </p:nvSpPr>
        <p:spPr>
          <a:xfrm>
            <a:off x="7979569" y="2503170"/>
            <a:ext cx="2791897" cy="267891"/>
          </a:xfrm>
          <a:prstGeom prst="rect">
            <a:avLst/>
          </a:prstGeom>
          <a:noFill/>
        </p:spPr>
        <p:txBody>
          <a:bodyPr wrap="none" lIns="0" tIns="0" rIns="0" bIns="0" rtlCol="0" anchor="t"/>
          <a:lstStyle/>
          <a:p>
            <a:pPr marL="0" indent="0" algn="l">
              <a:lnSpc>
                <a:spcPts val="2100"/>
              </a:lnSpc>
              <a:buNone/>
            </a:pPr>
            <a:r>
              <a:rPr lang="en-US" sz="1650" b="1" dirty="0">
                <a:solidFill>
                  <a:srgbClr val="272525"/>
                </a:solidFill>
                <a:latin typeface="Inter Bold" pitchFamily="34" charset="0"/>
                <a:ea typeface="Inter Bold" pitchFamily="34" charset="-122"/>
                <a:cs typeface="Inter Bold" pitchFamily="34" charset="-120"/>
              </a:rPr>
              <a:t>Доступность инструкций</a:t>
            </a:r>
            <a:endParaRPr lang="en-US" sz="1650" dirty="0"/>
          </a:p>
        </p:txBody>
      </p:sp>
      <p:sp>
        <p:nvSpPr>
          <p:cNvPr id="9" name="Text 5"/>
          <p:cNvSpPr/>
          <p:nvPr/>
        </p:nvSpPr>
        <p:spPr>
          <a:xfrm>
            <a:off x="7979569" y="2873931"/>
            <a:ext cx="5533430" cy="1645920"/>
          </a:xfrm>
          <a:prstGeom prst="rect">
            <a:avLst/>
          </a:prstGeom>
          <a:noFill/>
        </p:spPr>
        <p:txBody>
          <a:bodyPr wrap="square" lIns="0" tIns="0" rIns="0" bIns="0" rtlCol="0" anchor="t"/>
          <a:lstStyle/>
          <a:p>
            <a:pPr marL="0" indent="0" algn="l">
              <a:lnSpc>
                <a:spcPts val="2150"/>
              </a:lnSpc>
              <a:buNone/>
            </a:pPr>
            <a:r>
              <a:rPr lang="en-US" sz="1350" dirty="0">
                <a:solidFill>
                  <a:srgbClr val="272525"/>
                </a:solidFill>
                <a:latin typeface="Inter" panose="02000503000000020004" pitchFamily="34" charset="0"/>
                <a:ea typeface="Inter" panose="02000503000000020004" pitchFamily="34" charset="-122"/>
                <a:cs typeface="Inter" panose="02000503000000020004" pitchFamily="34" charset="-120"/>
              </a:rPr>
              <a:t>Инструкции для учащихся пишутся максимально ясным, простым и доступным языком. Избегаются сложные синтаксические конструкции и абстрактные обороты. Активно используются </a:t>
            </a:r>
            <a:r>
              <a:rPr lang="en-US" sz="1350" b="1" dirty="0">
                <a:solidFill>
                  <a:srgbClr val="272525"/>
                </a:solidFill>
                <a:latin typeface="Inter" panose="02000503000000020004" pitchFamily="34" charset="0"/>
                <a:ea typeface="Inter" panose="02000503000000020004" pitchFamily="34" charset="-122"/>
                <a:cs typeface="Inter" panose="02000503000000020004" pitchFamily="34" charset="-120"/>
              </a:rPr>
              <a:t>глаголы действия</a:t>
            </a:r>
            <a:r>
              <a:rPr lang="en-US" sz="1350" dirty="0">
                <a:solidFill>
                  <a:srgbClr val="272525"/>
                </a:solidFill>
                <a:latin typeface="Inter" panose="02000503000000020004" pitchFamily="34" charset="0"/>
                <a:ea typeface="Inter" panose="02000503000000020004" pitchFamily="34" charset="-122"/>
                <a:cs typeface="Inter" panose="02000503000000020004" pitchFamily="34" charset="-120"/>
              </a:rPr>
              <a:t> («вычисли», «сравни», «докажи», «построй», «проанализируй»), что делает задачи понятными и побуждает к активной деятельности.</a:t>
            </a:r>
            <a:endParaRPr lang="en-US" sz="1350" dirty="0"/>
          </a:p>
        </p:txBody>
      </p:sp>
      <p:pic>
        <p:nvPicPr>
          <p:cNvPr id="10" name="Image 2" descr="preencoded.png"/>
          <p:cNvPicPr>
            <a:picLocks noChangeAspect="1"/>
          </p:cNvPicPr>
          <p:nvPr/>
        </p:nvPicPr>
        <p:blipFill>
          <a:blip r:embed="rId4">
            <a:extLst>
              <a:ext uri="{96DAC541-7B7A-43D3-8B79-37D633B846F1}">
                <asvg:svgBlip xmlns:asvg="http://schemas.microsoft.com/office/drawing/2016/SVG/main" r:embed="rId2"/>
              </a:ext>
            </a:extLst>
          </a:blip>
          <a:stretch>
            <a:fillRect/>
          </a:stretch>
        </p:blipFill>
        <p:spPr>
          <a:xfrm>
            <a:off x="1181695" y="4868108"/>
            <a:ext cx="257175" cy="257175"/>
          </a:xfrm>
          <a:prstGeom prst="rect">
            <a:avLst/>
          </a:prstGeom>
        </p:spPr>
      </p:pic>
      <p:sp>
        <p:nvSpPr>
          <p:cNvPr id="11" name="Text 6"/>
          <p:cNvSpPr/>
          <p:nvPr/>
        </p:nvSpPr>
        <p:spPr>
          <a:xfrm>
            <a:off x="1674614" y="4862751"/>
            <a:ext cx="2860238" cy="267891"/>
          </a:xfrm>
          <a:prstGeom prst="rect">
            <a:avLst/>
          </a:prstGeom>
          <a:noFill/>
        </p:spPr>
        <p:txBody>
          <a:bodyPr wrap="none" lIns="0" tIns="0" rIns="0" bIns="0" rtlCol="0" anchor="t"/>
          <a:lstStyle/>
          <a:p>
            <a:pPr marL="0" indent="0" algn="l">
              <a:lnSpc>
                <a:spcPts val="2100"/>
              </a:lnSpc>
              <a:buNone/>
            </a:pPr>
            <a:r>
              <a:rPr lang="en-US" sz="1650" b="1" dirty="0">
                <a:solidFill>
                  <a:srgbClr val="272525"/>
                </a:solidFill>
                <a:latin typeface="Inter Bold" pitchFamily="34" charset="0"/>
                <a:ea typeface="Inter Bold" pitchFamily="34" charset="-122"/>
                <a:cs typeface="Inter Bold" pitchFamily="34" charset="-120"/>
              </a:rPr>
              <a:t>Безупречная грамотность</a:t>
            </a:r>
            <a:endParaRPr lang="en-US" sz="1650" dirty="0"/>
          </a:p>
        </p:txBody>
      </p:sp>
      <p:sp>
        <p:nvSpPr>
          <p:cNvPr id="12" name="Text 7"/>
          <p:cNvSpPr/>
          <p:nvPr/>
        </p:nvSpPr>
        <p:spPr>
          <a:xfrm>
            <a:off x="1674614" y="5233511"/>
            <a:ext cx="5533430" cy="1645920"/>
          </a:xfrm>
          <a:prstGeom prst="rect">
            <a:avLst/>
          </a:prstGeom>
          <a:noFill/>
        </p:spPr>
        <p:txBody>
          <a:bodyPr wrap="square" lIns="0" tIns="0" rIns="0" bIns="0" rtlCol="0" anchor="t"/>
          <a:lstStyle/>
          <a:p>
            <a:pPr marL="0" indent="0" algn="l">
              <a:lnSpc>
                <a:spcPts val="2150"/>
              </a:lnSpc>
              <a:buNone/>
            </a:pPr>
            <a:r>
              <a:rPr lang="en-US" sz="1350" dirty="0">
                <a:solidFill>
                  <a:srgbClr val="272525"/>
                </a:solidFill>
                <a:latin typeface="Inter" panose="02000503000000020004" pitchFamily="34" charset="0"/>
                <a:ea typeface="Inter" panose="02000503000000020004" pitchFamily="34" charset="-122"/>
                <a:cs typeface="Inter" panose="02000503000000020004" pitchFamily="34" charset="-120"/>
              </a:rPr>
              <a:t>Каждый рабочий лист проходит обязательную и многоступенчатую проверку на отсутствие орфографических, пунктуационных и стилистических ошибок. Это гарантирует высокий уровень культуры письменной речи и формирует у учащихся эталонное представление о грамотном изложении информации.</a:t>
            </a:r>
            <a:endParaRPr lang="en-US" sz="1350" dirty="0"/>
          </a:p>
        </p:txBody>
      </p:sp>
      <p:pic>
        <p:nvPicPr>
          <p:cNvPr id="13" name="Image 3" descr="preencoded.png"/>
          <p:cNvPicPr>
            <a:picLocks noChangeAspect="1"/>
          </p:cNvPicPr>
          <p:nvPr/>
        </p:nvPicPr>
        <p:blipFill>
          <a:blip r:embed="rId5">
            <a:extLst>
              <a:ext uri="{96DAC541-7B7A-43D3-8B79-37D633B846F1}">
                <asvg:svgBlip xmlns:asvg="http://schemas.microsoft.com/office/drawing/2016/SVG/main" r:embed="rId2"/>
              </a:ext>
            </a:extLst>
          </a:blip>
          <a:stretch>
            <a:fillRect/>
          </a:stretch>
        </p:blipFill>
        <p:spPr>
          <a:xfrm>
            <a:off x="7486650" y="4868108"/>
            <a:ext cx="257175" cy="257175"/>
          </a:xfrm>
          <a:prstGeom prst="rect">
            <a:avLst/>
          </a:prstGeom>
        </p:spPr>
      </p:pic>
      <p:sp>
        <p:nvSpPr>
          <p:cNvPr id="14" name="Text 8"/>
          <p:cNvSpPr/>
          <p:nvPr/>
        </p:nvSpPr>
        <p:spPr>
          <a:xfrm>
            <a:off x="7979569" y="4862751"/>
            <a:ext cx="3766423" cy="267891"/>
          </a:xfrm>
          <a:prstGeom prst="rect">
            <a:avLst/>
          </a:prstGeom>
          <a:noFill/>
        </p:spPr>
        <p:txBody>
          <a:bodyPr wrap="none" lIns="0" tIns="0" rIns="0" bIns="0" rtlCol="0" anchor="t"/>
          <a:lstStyle/>
          <a:p>
            <a:pPr marL="0" indent="0" algn="l">
              <a:lnSpc>
                <a:spcPts val="2100"/>
              </a:lnSpc>
              <a:buNone/>
            </a:pPr>
            <a:r>
              <a:rPr lang="en-US" sz="1650" b="1" dirty="0">
                <a:solidFill>
                  <a:srgbClr val="272525"/>
                </a:solidFill>
                <a:latin typeface="Inter Bold" pitchFamily="34" charset="0"/>
                <a:ea typeface="Inter Bold" pitchFamily="34" charset="-122"/>
                <a:cs typeface="Inter Bold" pitchFamily="34" charset="-120"/>
              </a:rPr>
              <a:t>Межпредметные связи и контекст</a:t>
            </a:r>
            <a:endParaRPr lang="en-US" sz="1650" dirty="0"/>
          </a:p>
        </p:txBody>
      </p:sp>
      <p:sp>
        <p:nvSpPr>
          <p:cNvPr id="15" name="Text 9"/>
          <p:cNvSpPr/>
          <p:nvPr/>
        </p:nvSpPr>
        <p:spPr>
          <a:xfrm>
            <a:off x="7979569" y="5233511"/>
            <a:ext cx="5533430" cy="1097280"/>
          </a:xfrm>
          <a:prstGeom prst="rect">
            <a:avLst/>
          </a:prstGeom>
          <a:noFill/>
        </p:spPr>
        <p:txBody>
          <a:bodyPr wrap="square" lIns="0" tIns="0" rIns="0" bIns="0" rtlCol="0" anchor="t"/>
          <a:lstStyle/>
          <a:p>
            <a:pPr marL="0" indent="0" algn="l">
              <a:lnSpc>
                <a:spcPts val="2150"/>
              </a:lnSpc>
              <a:buNone/>
            </a:pPr>
            <a:r>
              <a:rPr lang="en-US" sz="1350" dirty="0">
                <a:solidFill>
                  <a:srgbClr val="272525"/>
                </a:solidFill>
                <a:latin typeface="Inter" panose="02000503000000020004" pitchFamily="34" charset="0"/>
                <a:ea typeface="Inter" panose="02000503000000020004" pitchFamily="34" charset="-122"/>
                <a:cs typeface="Inter" panose="02000503000000020004" pitchFamily="34" charset="-120"/>
              </a:rPr>
              <a:t>При включении в листы задач из реальной жизни или связанных с другими предметами, особое внимание уделяется точности формулировок, отражающих соответствующий контекст, при этом сохраняя математическую строгость.</a:t>
            </a:r>
            <a:endParaRPr lang="en-US" sz="1350" dirty="0"/>
          </a:p>
        </p:txBody>
      </p:sp>
      <p:sp>
        <p:nvSpPr>
          <p:cNvPr id="16" name="Text 10"/>
          <p:cNvSpPr/>
          <p:nvPr/>
        </p:nvSpPr>
        <p:spPr>
          <a:xfrm>
            <a:off x="1117402" y="7072313"/>
            <a:ext cx="12395597" cy="548640"/>
          </a:xfrm>
          <a:prstGeom prst="rect">
            <a:avLst/>
          </a:prstGeom>
          <a:noFill/>
        </p:spPr>
        <p:txBody>
          <a:bodyPr wrap="square" lIns="0" tIns="0" rIns="0" bIns="0" rtlCol="0" anchor="t"/>
          <a:lstStyle/>
          <a:p>
            <a:pPr marL="0" indent="0" algn="l">
              <a:lnSpc>
                <a:spcPts val="2150"/>
              </a:lnSpc>
              <a:buNone/>
            </a:pPr>
            <a:r>
              <a:rPr lang="en-US" sz="1350" dirty="0">
                <a:solidFill>
                  <a:srgbClr val="272525"/>
                </a:solidFill>
                <a:latin typeface="Inter" panose="02000503000000020004" pitchFamily="34" charset="0"/>
                <a:ea typeface="Inter" panose="02000503000000020004" pitchFamily="34" charset="-122"/>
                <a:cs typeface="Inter" panose="02000503000000020004" pitchFamily="34" charset="-120"/>
              </a:rPr>
              <a:t>Соблюдение этих принципов обеспечивает не только эффективность обучения математике, но и способствует развитию общей языковой культуры учащихся, их логического мышления и внимательности к деталям.</a:t>
            </a:r>
            <a:endParaRPr lang="en-US" sz="1350" dirty="0"/>
          </a:p>
        </p:txBody>
      </p:sp>
    </p:spTree>
  </p:cSld>
  <p:clrMapOvr>
    <a:masterClrMapping/>
  </p:clrMapOvr>
</p:sld>
</file>

<file path=ppt/tags/tag1.xml><?xml version="1.0" encoding="utf-8"?>
<p:tagLst xmlns:p="http://schemas.openxmlformats.org/presentationml/2006/main">
  <p:tag name="KSO_WM_DIAGRAM_VIRTUALLY_FRAME" val="{&quot;height&quot;:258.7,&quot;left&quot;:26.32811023622046,&quot;top&quot;:186.35,&quot;width&quot;:1033.0718897637794}"/>
</p:tagLst>
</file>

<file path=ppt/tags/tag10.xml><?xml version="1.0" encoding="utf-8"?>
<p:tagLst xmlns:p="http://schemas.openxmlformats.org/presentationml/2006/main">
  <p:tag name="KSO_WM_DIAGRAM_VIRTUALLY_FRAME" val="{&quot;height&quot;:258.7,&quot;left&quot;:26.32811023622046,&quot;top&quot;:186.35,&quot;width&quot;:1033.0718897637794}"/>
</p:tagLst>
</file>

<file path=ppt/tags/tag11.xml><?xml version="1.0" encoding="utf-8"?>
<p:tagLst xmlns:p="http://schemas.openxmlformats.org/presentationml/2006/main">
  <p:tag name="KSO_WM_DIAGRAM_VIRTUALLY_FRAME" val="{&quot;height&quot;:258.7,&quot;left&quot;:26.32811023622046,&quot;top&quot;:186.35,&quot;width&quot;:1033.0718897637794}"/>
</p:tagLst>
</file>

<file path=ppt/tags/tag12.xml><?xml version="1.0" encoding="utf-8"?>
<p:tagLst xmlns:p="http://schemas.openxmlformats.org/presentationml/2006/main">
  <p:tag name="KSO_WM_DIAGRAM_VIRTUALLY_FRAME" val="{&quot;height&quot;:258.7,&quot;left&quot;:26.32811023622046,&quot;top&quot;:186.35,&quot;width&quot;:1033.0718897637794}"/>
</p:tagLst>
</file>

<file path=ppt/tags/tag2.xml><?xml version="1.0" encoding="utf-8"?>
<p:tagLst xmlns:p="http://schemas.openxmlformats.org/presentationml/2006/main">
  <p:tag name="KSO_WM_DIAGRAM_VIRTUALLY_FRAME" val="{&quot;height&quot;:258.7,&quot;left&quot;:26.32811023622046,&quot;top&quot;:186.35,&quot;width&quot;:1033.0718897637794}"/>
</p:tagLst>
</file>

<file path=ppt/tags/tag3.xml><?xml version="1.0" encoding="utf-8"?>
<p:tagLst xmlns:p="http://schemas.openxmlformats.org/presentationml/2006/main">
  <p:tag name="KSO_WM_DIAGRAM_VIRTUALLY_FRAME" val="{&quot;height&quot;:258.7,&quot;left&quot;:26.32811023622046,&quot;top&quot;:186.35,&quot;width&quot;:1033.0718897637794}"/>
</p:tagLst>
</file>

<file path=ppt/tags/tag4.xml><?xml version="1.0" encoding="utf-8"?>
<p:tagLst xmlns:p="http://schemas.openxmlformats.org/presentationml/2006/main">
  <p:tag name="KSO_WM_DIAGRAM_VIRTUALLY_FRAME" val="{&quot;height&quot;:258.7,&quot;left&quot;:26.32811023622046,&quot;top&quot;:186.35,&quot;width&quot;:1033.0718897637794}"/>
</p:tagLst>
</file>

<file path=ppt/tags/tag5.xml><?xml version="1.0" encoding="utf-8"?>
<p:tagLst xmlns:p="http://schemas.openxmlformats.org/presentationml/2006/main">
  <p:tag name="KSO_WM_DIAGRAM_VIRTUALLY_FRAME" val="{&quot;height&quot;:258.7,&quot;left&quot;:26.32811023622046,&quot;top&quot;:186.35,&quot;width&quot;:1033.0718897637794}"/>
</p:tagLst>
</file>

<file path=ppt/tags/tag6.xml><?xml version="1.0" encoding="utf-8"?>
<p:tagLst xmlns:p="http://schemas.openxmlformats.org/presentationml/2006/main">
  <p:tag name="KSO_WM_DIAGRAM_VIRTUALLY_FRAME" val="{&quot;height&quot;:258.7,&quot;left&quot;:26.32811023622046,&quot;top&quot;:186.35,&quot;width&quot;:1033.0718897637794}"/>
</p:tagLst>
</file>

<file path=ppt/tags/tag7.xml><?xml version="1.0" encoding="utf-8"?>
<p:tagLst xmlns:p="http://schemas.openxmlformats.org/presentationml/2006/main">
  <p:tag name="KSO_WM_DIAGRAM_VIRTUALLY_FRAME" val="{&quot;height&quot;:258.7,&quot;left&quot;:26.32811023622046,&quot;top&quot;:186.35,&quot;width&quot;:1033.0718897637794}"/>
</p:tagLst>
</file>

<file path=ppt/tags/tag8.xml><?xml version="1.0" encoding="utf-8"?>
<p:tagLst xmlns:p="http://schemas.openxmlformats.org/presentationml/2006/main">
  <p:tag name="KSO_WM_DIAGRAM_VIRTUALLY_FRAME" val="{&quot;height&quot;:258.7,&quot;left&quot;:26.32811023622046,&quot;top&quot;:186.35,&quot;width&quot;:1033.0718897637794}"/>
</p:tagLst>
</file>

<file path=ppt/tags/tag9.xml><?xml version="1.0" encoding="utf-8"?>
<p:tagLst xmlns:p="http://schemas.openxmlformats.org/presentationml/2006/main">
  <p:tag name="KSO_WM_DIAGRAM_VIRTUALLY_FRAME" val="{&quot;height&quot;:258.7,&quot;left&quot;:26.32811023622046,&quot;top&quot;:186.35,&quot;width&quot;:1033.071889763779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16816</Words>
  <Application>WPS Presentation</Application>
  <PresentationFormat>On-screen Show (16:9)</PresentationFormat>
  <Paragraphs>305</Paragraphs>
  <Slides>11</Slides>
  <Notes>10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11</vt:i4>
      </vt:variant>
    </vt:vector>
  </HeadingPairs>
  <TitlesOfParts>
    <vt:vector size="32" baseType="lpstr">
      <vt:lpstr>Arial</vt:lpstr>
      <vt:lpstr>SimSun</vt:lpstr>
      <vt:lpstr>Wingdings</vt:lpstr>
      <vt:lpstr>Calibri</vt:lpstr>
      <vt:lpstr>Times New Roman</vt:lpstr>
      <vt:lpstr>Segoe UI</vt:lpstr>
      <vt:lpstr>Inter Bold</vt:lpstr>
      <vt:lpstr>Segoe Print</vt:lpstr>
      <vt:lpstr>Inter Bold</vt:lpstr>
      <vt:lpstr>Inter Bold</vt:lpstr>
      <vt:lpstr>Inter</vt:lpstr>
      <vt:lpstr>Inter</vt:lpstr>
      <vt:lpstr>Inter</vt:lpstr>
      <vt:lpstr>Times New Roman</vt:lpstr>
      <vt:lpstr>Inter Light</vt:lpstr>
      <vt:lpstr>Inter Light</vt:lpstr>
      <vt:lpstr>Inter Light</vt:lpstr>
      <vt:lpstr>Microsoft YaHei</vt:lpstr>
      <vt:lpstr>Arial Unicode MS</vt:lpstr>
      <vt:lpstr>MingLiU-ExtB</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User</cp:lastModifiedBy>
  <cp:revision>12</cp:revision>
  <dcterms:created xsi:type="dcterms:W3CDTF">2026-01-15T12:50:00Z</dcterms:created>
  <dcterms:modified xsi:type="dcterms:W3CDTF">2026-01-20T13:21:57Z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352DBC9C7B9347C6A5DFB6069AA0F24D_12</vt:lpwstr>
  </property>
  <property fmtid="{D5CDD505-2E9C-101B-9397-08002B2CF9AE}" pid="3" name="KSOProductBuildVer">
    <vt:lpwstr>1049-12.2.0.23196</vt:lpwstr>
  </property>
</Properties>
</file>