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62" r:id="rId5"/>
    <p:sldId id="259" r:id="rId6"/>
    <p:sldId id="260" r:id="rId7"/>
    <p:sldId id="261" r:id="rId8"/>
    <p:sldId id="263" r:id="rId9"/>
    <p:sldId id="264" r:id="rId10"/>
    <p:sldId id="265" r:id="rId11"/>
    <p:sldId id="268" r:id="rId12"/>
    <p:sldId id="266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audio" Target="file:///C:\Users\user\Desktop\&#1053;&#1086;&#1074;&#1072;&#1103;%20&#1087;&#1072;&#1087;&#1082;&#1072;\&#1053;&#1086;&#1074;&#1072;&#1103;%20&#1087;&#1072;&#1087;&#1082;&#1072;\&#1040;.%20&#1042;&#1080;&#1074;&#1072;&#1083;&#1100;&#1076;&#1080;%20&#1042;&#1088;&#1077;&#1084;&#1077;&#1085;&#1072;%20&#1075;&#1086;&#1076;&#1072;%20&#1042;&#1045;&#1057;&#1053;&#1040;%203&#1095;%20(&#1040;&#1083;&#1083;&#1077;&#1075;&#1088;&#1086;).mp3" TargetMode="External"/><Relationship Id="rId7" Type="http://schemas.openxmlformats.org/officeDocument/2006/relationships/image" Target="../media/image4.png"/><Relationship Id="rId2" Type="http://schemas.openxmlformats.org/officeDocument/2006/relationships/audio" Target="file:///C:\Users\user\Desktop\&#1053;&#1086;&#1074;&#1072;&#1103;%20&#1087;&#1072;&#1087;&#1082;&#1072;\&#1053;&#1086;&#1074;&#1072;&#1103;%20&#1087;&#1072;&#1087;&#1082;&#1072;\&#1040;.%20&#1042;&#1080;&#1074;&#1072;&#1083;&#1100;&#1076;&#1080;%20&#1042;&#1088;&#1077;&#1084;&#1077;&#1085;&#1072;%20&#1075;&#1086;&#1076;&#1072;%20&#1042;&#1045;&#1057;&#1053;&#1040;%202&#1095;.mp3" TargetMode="External"/><Relationship Id="rId1" Type="http://schemas.openxmlformats.org/officeDocument/2006/relationships/audio" Target="file:///C:\Users\user\Desktop\&#1053;&#1086;&#1074;&#1072;&#1103;%20&#1087;&#1072;&#1087;&#1082;&#1072;\&#1053;&#1086;&#1074;&#1072;&#1103;%20&#1087;&#1072;&#1087;&#1082;&#1072;\&#1040;.%20&#1042;&#1080;&#1074;&#1072;&#1083;&#1100;&#1076;&#1080;%20&#1042;&#1088;&#1077;&#1084;&#1077;&#1085;&#1072;%20&#1075;&#1086;&#1076;&#1072;%20&#1042;&#1045;&#1057;&#1053;&#1040;%201&#1095;.mp3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7.02\6%20&#1082;&#1083;&#1072;&#1089;&#1089;\&#1053;&#1086;&#1074;&#1072;&#1103;%20&#1087;&#1072;&#1087;&#1082;&#1072;\Bah_-_Italyanskij_koncert_1_chast_(iPleer.fm).mp3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Новая папка\Новая папка\п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Users\user\Desktop\Новая папка\Новая папка\п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Новая папка\Новая папка\п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Users\user\Desktop\Новая папка\Новая папка\п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357290" y="671691"/>
            <a:ext cx="7786710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1.Для какого состава инструментов написан концерт «Весна»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Духовой оркестр и труба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Клавир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Скрипка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Г) Струнный оркестр и скрипка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В какой форме написан инструментальный концерт «Весна»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Четырехчастный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Трехчастный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Вариации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Какой принцип построения соответствует концерту «Весна»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Контраст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Повтор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Изменение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Композитор, написавший «Итальянский концерт»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Л. Бетховен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И.С. Бах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А.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Вивальди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5.Для какого состава написан концерт «Итальянский концерт»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Духовой оркестр и труба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Клавир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Скрипка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Г) Струнный оркестр и скрипка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Новая папка\Новая папка\п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Users\user\Desktop\Новая папка\Новая папка\п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857224" y="1142984"/>
            <a:ext cx="3071834" cy="449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КЛЮЧ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– Г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 – Б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 – А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 – Б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 – Б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14810" y="2500306"/>
            <a:ext cx="622045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«5» – без ошибок</a:t>
            </a:r>
          </a:p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«4» – 4 правильно</a:t>
            </a:r>
          </a:p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«3» – 3 правильно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Новая папка\Новая папка\п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Users\user\Desktop\Новая папка\Новая папка\п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14282" y="1357298"/>
            <a:ext cx="842968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     Домашнее задание</a:t>
            </a:r>
          </a:p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Прослушайте другие 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концерты</a:t>
            </a:r>
          </a:p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     А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Вивальди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из 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цикла</a:t>
            </a:r>
          </a:p>
          <a:p>
            <a:r>
              <a:rPr lang="ru-RU" sz="48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«Времена года»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Новая папка\Новая папка\п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Users\user\Desktop\Новая папка\Новая папка\п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Новая папка\Новая папка\п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8596" y="1071547"/>
            <a:ext cx="850112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b="1" i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   Мир образов</a:t>
            </a:r>
          </a:p>
          <a:p>
            <a:r>
              <a:rPr lang="ru-RU" sz="8000" b="1" i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   камерной и</a:t>
            </a:r>
          </a:p>
          <a:p>
            <a:r>
              <a:rPr lang="ru-RU" sz="8000" b="1" i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 симфонической</a:t>
            </a:r>
          </a:p>
          <a:p>
            <a:r>
              <a:rPr lang="ru-RU" sz="8000" b="1" i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        музыки</a:t>
            </a:r>
            <a:endParaRPr lang="ru-RU" sz="8000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Новая папка\Новая папка\п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Users\user\Desktop\Новая папка\Новая папка\п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1258888" y="260350"/>
            <a:ext cx="7654925" cy="6477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КРОССВОРД</a:t>
            </a:r>
          </a:p>
        </p:txBody>
      </p:sp>
      <p:sp>
        <p:nvSpPr>
          <p:cNvPr id="4099" name="TextBox 4"/>
          <p:cNvSpPr txBox="1">
            <a:spLocks noChangeArrowheads="1"/>
          </p:cNvSpPr>
          <p:nvPr/>
        </p:nvSpPr>
        <p:spPr bwMode="auto">
          <a:xfrm>
            <a:off x="1116013" y="4652963"/>
            <a:ext cx="77041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  <a:p>
            <a:endParaRPr lang="ru-RU"/>
          </a:p>
          <a:p>
            <a:endParaRPr lang="ru-RU"/>
          </a:p>
          <a:p>
            <a:endParaRPr lang="ru-RU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1000100" y="4746625"/>
            <a:ext cx="7929618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742950" indent="-742950" algn="just" eaLnBrk="0" hangingPunct="0">
              <a:buFont typeface="Arial" charset="0"/>
              <a:buAutoNum type="arabicPeriod"/>
            </a:pPr>
            <a:r>
              <a:rPr lang="ru-RU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Большой коллектив музыкантов-инструменталистов, совместно исполняющих произведение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268538" y="1125538"/>
            <a:ext cx="863600" cy="5048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О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132138" y="1125538"/>
            <a:ext cx="863600" cy="5048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Р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995738" y="1125538"/>
            <a:ext cx="792162" cy="5048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787900" y="1125538"/>
            <a:ext cx="792163" cy="5048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Е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580063" y="1125538"/>
            <a:ext cx="792162" cy="5048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С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372225" y="1125538"/>
            <a:ext cx="863600" cy="5048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Т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7235825" y="1125538"/>
            <a:ext cx="792163" cy="5048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Р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3132138" y="1628775"/>
            <a:ext cx="863600" cy="50323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В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3995738" y="1628775"/>
            <a:ext cx="792162" cy="50323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4787900" y="1628775"/>
            <a:ext cx="792163" cy="50323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К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5580063" y="1628775"/>
            <a:ext cx="792162" cy="50323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А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6372225" y="1628775"/>
            <a:ext cx="863600" cy="50323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Л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7235825" y="1628775"/>
            <a:ext cx="792163" cy="50323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И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8027988" y="1628775"/>
            <a:ext cx="792162" cy="50323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З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2339975" y="2133600"/>
            <a:ext cx="792163" cy="5048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К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3132138" y="2133600"/>
            <a:ext cx="863600" cy="5048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А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3995738" y="2133600"/>
            <a:ext cx="792162" cy="5048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4787900" y="2133600"/>
            <a:ext cx="792163" cy="5048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Т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5580063" y="2133600"/>
            <a:ext cx="792162" cy="5048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А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6372225" y="2133600"/>
            <a:ext cx="863600" cy="5048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Т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7235825" y="2133600"/>
            <a:ext cx="792163" cy="5048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А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3995738" y="2636838"/>
            <a:ext cx="792162" cy="5048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2411413" y="3141663"/>
            <a:ext cx="792162" cy="50323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О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3203575" y="3141663"/>
            <a:ext cx="792163" cy="50323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П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3995738" y="3141663"/>
            <a:ext cx="792162" cy="50323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4787900" y="3141663"/>
            <a:ext cx="792163" cy="50323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Р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5580063" y="3141663"/>
            <a:ext cx="792162" cy="50323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А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1619250" y="3644900"/>
            <a:ext cx="792163" cy="50323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У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2411413" y="3644900"/>
            <a:ext cx="792162" cy="50323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В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3203575" y="3644900"/>
            <a:ext cx="792163" cy="50323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Е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3995738" y="3644900"/>
            <a:ext cx="792162" cy="50323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4787900" y="3644900"/>
            <a:ext cx="792163" cy="50323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Т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7164388" y="3644900"/>
            <a:ext cx="792162" cy="50323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А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372225" y="3644900"/>
            <a:ext cx="792163" cy="50323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Р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5580063" y="3644900"/>
            <a:ext cx="792162" cy="50323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Ю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827088" y="4149725"/>
            <a:ext cx="792162" cy="50323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К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1619250" y="4149725"/>
            <a:ext cx="792163" cy="50323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В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2411413" y="4149725"/>
            <a:ext cx="792162" cy="50323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А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3203575" y="4149725"/>
            <a:ext cx="792163" cy="50323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Р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3995738" y="4149725"/>
            <a:ext cx="792162" cy="50323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4787900" y="4149725"/>
            <a:ext cx="792163" cy="50323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Е</a:t>
            </a:r>
          </a:p>
        </p:txBody>
      </p:sp>
      <p:sp>
        <p:nvSpPr>
          <p:cNvPr id="54" name="Прямоугольник 53"/>
          <p:cNvSpPr/>
          <p:nvPr/>
        </p:nvSpPr>
        <p:spPr>
          <a:xfrm>
            <a:off x="5580063" y="4149725"/>
            <a:ext cx="792162" cy="50323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Т</a:t>
            </a:r>
          </a:p>
        </p:txBody>
      </p:sp>
      <p:sp>
        <p:nvSpPr>
          <p:cNvPr id="4143" name="TextBox 54"/>
          <p:cNvSpPr txBox="1">
            <a:spLocks noChangeArrowheads="1"/>
          </p:cNvSpPr>
          <p:nvPr/>
        </p:nvSpPr>
        <p:spPr bwMode="auto">
          <a:xfrm>
            <a:off x="1692275" y="1125538"/>
            <a:ext cx="5032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2400" b="1" dirty="0">
                <a:solidFill>
                  <a:srgbClr val="FF0000"/>
                </a:solidFill>
              </a:rPr>
              <a:t>1.</a:t>
            </a:r>
          </a:p>
        </p:txBody>
      </p:sp>
      <p:sp>
        <p:nvSpPr>
          <p:cNvPr id="4144" name="TextBox 56"/>
          <p:cNvSpPr txBox="1">
            <a:spLocks noChangeArrowheads="1"/>
          </p:cNvSpPr>
          <p:nvPr/>
        </p:nvSpPr>
        <p:spPr bwMode="auto">
          <a:xfrm>
            <a:off x="2555875" y="1628775"/>
            <a:ext cx="5032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2400" b="1">
                <a:solidFill>
                  <a:srgbClr val="FF0000"/>
                </a:solidFill>
              </a:rPr>
              <a:t>2.</a:t>
            </a:r>
          </a:p>
        </p:txBody>
      </p:sp>
      <p:sp>
        <p:nvSpPr>
          <p:cNvPr id="4145" name="TextBox 57"/>
          <p:cNvSpPr txBox="1">
            <a:spLocks noChangeArrowheads="1"/>
          </p:cNvSpPr>
          <p:nvPr/>
        </p:nvSpPr>
        <p:spPr bwMode="auto">
          <a:xfrm>
            <a:off x="1763713" y="2133600"/>
            <a:ext cx="5048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2400" b="1">
                <a:solidFill>
                  <a:srgbClr val="FF0000"/>
                </a:solidFill>
              </a:rPr>
              <a:t>3.</a:t>
            </a:r>
          </a:p>
        </p:txBody>
      </p:sp>
      <p:sp>
        <p:nvSpPr>
          <p:cNvPr id="4146" name="TextBox 58"/>
          <p:cNvSpPr txBox="1">
            <a:spLocks noChangeArrowheads="1"/>
          </p:cNvSpPr>
          <p:nvPr/>
        </p:nvSpPr>
        <p:spPr bwMode="auto">
          <a:xfrm>
            <a:off x="1835150" y="3141663"/>
            <a:ext cx="5048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2400" b="1">
                <a:solidFill>
                  <a:srgbClr val="FF0000"/>
                </a:solidFill>
              </a:rPr>
              <a:t>4.</a:t>
            </a:r>
          </a:p>
        </p:txBody>
      </p:sp>
      <p:sp>
        <p:nvSpPr>
          <p:cNvPr id="4147" name="TextBox 59"/>
          <p:cNvSpPr txBox="1">
            <a:spLocks noChangeArrowheads="1"/>
          </p:cNvSpPr>
          <p:nvPr/>
        </p:nvSpPr>
        <p:spPr bwMode="auto">
          <a:xfrm>
            <a:off x="1042988" y="3644900"/>
            <a:ext cx="5048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2400" b="1">
                <a:solidFill>
                  <a:srgbClr val="FF0000"/>
                </a:solidFill>
              </a:rPr>
              <a:t>5.</a:t>
            </a:r>
          </a:p>
        </p:txBody>
      </p:sp>
      <p:sp>
        <p:nvSpPr>
          <p:cNvPr id="4148" name="TextBox 60"/>
          <p:cNvSpPr txBox="1">
            <a:spLocks noChangeArrowheads="1"/>
          </p:cNvSpPr>
          <p:nvPr/>
        </p:nvSpPr>
        <p:spPr bwMode="auto">
          <a:xfrm>
            <a:off x="323850" y="4149725"/>
            <a:ext cx="5032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2400" b="1">
                <a:solidFill>
                  <a:srgbClr val="FF0000"/>
                </a:solidFill>
              </a:rPr>
              <a:t>6.</a:t>
            </a:r>
          </a:p>
        </p:txBody>
      </p:sp>
      <p:sp>
        <p:nvSpPr>
          <p:cNvPr id="4149" name="TextBox 61"/>
          <p:cNvSpPr txBox="1">
            <a:spLocks noChangeArrowheads="1"/>
          </p:cNvSpPr>
          <p:nvPr/>
        </p:nvSpPr>
        <p:spPr bwMode="auto">
          <a:xfrm>
            <a:off x="4140200" y="765175"/>
            <a:ext cx="5032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2400" b="1">
                <a:solidFill>
                  <a:srgbClr val="FF0000"/>
                </a:solidFill>
              </a:rPr>
              <a:t>7.</a:t>
            </a:r>
          </a:p>
        </p:txBody>
      </p:sp>
      <p:sp>
        <p:nvSpPr>
          <p:cNvPr id="63" name="TextBox 62"/>
          <p:cNvSpPr txBox="1">
            <a:spLocks noChangeArrowheads="1"/>
          </p:cNvSpPr>
          <p:nvPr/>
        </p:nvSpPr>
        <p:spPr bwMode="auto">
          <a:xfrm>
            <a:off x="928662" y="5000636"/>
            <a:ext cx="75612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2. Музыка, исполняемая голосом без слов на слог или гласный звук </a:t>
            </a:r>
          </a:p>
        </p:txBody>
      </p:sp>
      <p:sp>
        <p:nvSpPr>
          <p:cNvPr id="65" name="TextBox 64"/>
          <p:cNvSpPr txBox="1">
            <a:spLocks noChangeArrowheads="1"/>
          </p:cNvSpPr>
          <p:nvPr/>
        </p:nvSpPr>
        <p:spPr bwMode="auto">
          <a:xfrm>
            <a:off x="1285852" y="5000636"/>
            <a:ext cx="67691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3.Многочастное произведение для хора, солистов и оркестра</a:t>
            </a:r>
          </a:p>
        </p:txBody>
      </p:sp>
      <p:sp>
        <p:nvSpPr>
          <p:cNvPr id="66" name="TextBox 65"/>
          <p:cNvSpPr txBox="1">
            <a:spLocks noChangeArrowheads="1"/>
          </p:cNvSpPr>
          <p:nvPr/>
        </p:nvSpPr>
        <p:spPr bwMode="auto">
          <a:xfrm>
            <a:off x="1071538" y="5143512"/>
            <a:ext cx="6119813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4.Музыкальный спектакль, в котором основным средством выразительности является пение </a:t>
            </a:r>
          </a:p>
        </p:txBody>
      </p:sp>
      <p:sp>
        <p:nvSpPr>
          <p:cNvPr id="67" name="TextBox 66"/>
          <p:cNvSpPr txBox="1">
            <a:spLocks noChangeArrowheads="1"/>
          </p:cNvSpPr>
          <p:nvPr/>
        </p:nvSpPr>
        <p:spPr bwMode="auto">
          <a:xfrm>
            <a:off x="1214414" y="4929198"/>
            <a:ext cx="7561263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5.Оркестровое вступление к опере, спектаклю или самостоятельное симфоническое произведение </a:t>
            </a:r>
          </a:p>
        </p:txBody>
      </p:sp>
      <p:sp>
        <p:nvSpPr>
          <p:cNvPr id="69" name="TextBox 68"/>
          <p:cNvSpPr txBox="1">
            <a:spLocks noChangeArrowheads="1"/>
          </p:cNvSpPr>
          <p:nvPr/>
        </p:nvSpPr>
        <p:spPr bwMode="auto">
          <a:xfrm>
            <a:off x="928662" y="4857760"/>
            <a:ext cx="692948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6.Ансамбль</a:t>
            </a:r>
            <a:r>
              <a:rPr lang="ru-RU" sz="3200" dirty="0"/>
              <a:t> из четырёх исполнителей (певцов или инструменталистов)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0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500"/>
                            </p:stCondLst>
                            <p:childTnLst>
                              <p:par>
                                <p:cTn id="6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"/>
                            </p:stCondLst>
                            <p:childTnLst>
                              <p:par>
                                <p:cTn id="7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9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5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"/>
                            </p:stCondLst>
                            <p:childTnLst>
                              <p:par>
                                <p:cTn id="9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8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000"/>
                            </p:stCondLst>
                            <p:childTnLst>
                              <p:par>
                                <p:cTn id="10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6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500"/>
                            </p:stCondLst>
                            <p:childTnLst>
                              <p:par>
                                <p:cTn id="10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0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4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9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23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9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4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500"/>
                            </p:stCondLst>
                            <p:childTnLst>
                              <p:par>
                                <p:cTn id="13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8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000"/>
                            </p:stCondLst>
                            <p:childTnLst>
                              <p:par>
                                <p:cTn id="14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2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6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2000"/>
                            </p:stCondLst>
                            <p:childTnLst>
                              <p:par>
                                <p:cTn id="14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0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54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0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5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00"/>
                            </p:stCondLst>
                            <p:childTnLst>
                              <p:par>
                                <p:cTn id="16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9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000"/>
                            </p:stCondLst>
                            <p:childTnLst>
                              <p:par>
                                <p:cTn id="17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3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500"/>
                            </p:stCondLst>
                            <p:childTnLst>
                              <p:par>
                                <p:cTn id="17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7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2000"/>
                            </p:stCondLst>
                            <p:childTnLst>
                              <p:par>
                                <p:cTn id="17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1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2500"/>
                            </p:stCondLst>
                            <p:childTnLst>
                              <p:par>
                                <p:cTn id="18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5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3000"/>
                            </p:stCondLst>
                            <p:childTnLst>
                              <p:par>
                                <p:cTn id="18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9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3500"/>
                            </p:stCondLst>
                            <p:childTnLst>
                              <p:par>
                                <p:cTn id="19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3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97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3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8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500"/>
                            </p:stCondLst>
                            <p:childTnLst>
                              <p:par>
                                <p:cTn id="2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2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1000"/>
                            </p:stCondLst>
                            <p:childTnLst>
                              <p:par>
                                <p:cTn id="2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6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1500"/>
                            </p:stCondLst>
                            <p:childTnLst>
                              <p:par>
                                <p:cTn id="2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0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4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8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3000"/>
                            </p:stCondLst>
                            <p:childTnLst>
                              <p:par>
                                <p:cTn id="23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2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36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/>
      <p:bldP spid="4102" grpId="1"/>
      <p:bldP spid="63" grpId="0"/>
      <p:bldP spid="63" grpId="1"/>
      <p:bldP spid="65" grpId="0"/>
      <p:bldP spid="65" grpId="1"/>
      <p:bldP spid="66" grpId="0"/>
      <p:bldP spid="66" grpId="1"/>
      <p:bldP spid="67" grpId="0"/>
      <p:bldP spid="67" grpId="1"/>
      <p:bldP spid="69" grpId="0"/>
      <p:bldP spid="6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Новая папка\Новая папка\п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Users\user\Desktop\Новая папка\Новая папка\п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1571612"/>
            <a:ext cx="90011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i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 Инструментальный концерт.</a:t>
            </a:r>
          </a:p>
          <a:p>
            <a:r>
              <a:rPr lang="ru-RU" sz="4800" b="1" i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           «Времена года». </a:t>
            </a:r>
          </a:p>
          <a:p>
            <a:r>
              <a:rPr lang="ru-RU" sz="4800" b="1" i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    «Итальянский концерт»</a:t>
            </a:r>
            <a:endParaRPr lang="ru-RU" sz="4800" b="1" i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Новая папка\Новая папка\п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Users\user\Desktop\Новая папка\Новая папка\п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00034" y="1071547"/>
            <a:ext cx="821537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КОНЦЕРТ</a:t>
            </a:r>
          </a:p>
          <a:p>
            <a:pPr algn="r"/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СОСТЯЗАНИЕ (лат)     СОГЛАСИЕ (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итал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.)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rot="10800000" flipV="1">
            <a:off x="2428860" y="1571612"/>
            <a:ext cx="1357322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5214942" y="1571612"/>
            <a:ext cx="1285884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285720" y="3000372"/>
            <a:ext cx="8643998" cy="2431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8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КОНЦЕРТ</a:t>
            </a:r>
            <a:r>
              <a:rPr kumimoji="0" lang="ru-RU" sz="3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</a:t>
            </a:r>
            <a:r>
              <a:rPr lang="ru-RU" sz="3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</a:t>
            </a:r>
            <a:r>
              <a:rPr kumimoji="0" lang="ru-RU" sz="3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рупное музыкальное произведение для симфонического оркестра и </a:t>
            </a:r>
            <a:r>
              <a:rPr kumimoji="0" lang="ru-RU" sz="3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какого-либо </a:t>
            </a:r>
            <a:r>
              <a:rPr kumimoji="0" lang="ru-RU" sz="3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солирующего инструмента, состоящее из 3 частей.</a:t>
            </a:r>
            <a:endParaRPr kumimoji="0" lang="ru-RU" sz="3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Новая папка\Новая папка\п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Users\user\Desktop\Новая папка\Новая папка\п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6" name="Picture 4" descr="http://masters.donntu.org/2012/iii/lysenko/ind/images/index_pic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285728"/>
            <a:ext cx="4643470" cy="555179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214414" y="5715016"/>
            <a:ext cx="88583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Антонио </a:t>
            </a:r>
            <a:r>
              <a:rPr lang="ru-RU" sz="4800" b="1" i="1" dirty="0" err="1" smtClean="0">
                <a:latin typeface="Times New Roman" pitchFamily="18" charset="0"/>
                <a:cs typeface="Times New Roman" pitchFamily="18" charset="0"/>
              </a:rPr>
              <a:t>Вивальди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(1678 – 1741) 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Новая папка\Новая папка\пр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Users\user\Desktop\Новая папка\Новая папка\пр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1285852" y="928670"/>
            <a:ext cx="6929486" cy="4955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Работа в группах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4000" b="1" i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u="sng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группа: композиторы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4000" b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 группа: художники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0" lang="ru-RU" sz="4000" b="1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u="sng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 группа: поэты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0" y="0"/>
            <a:ext cx="23436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А. Вивальди Времена года ВЕСНА 1ч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8143900" y="1357298"/>
            <a:ext cx="304800" cy="304800"/>
          </a:xfrm>
          <a:prstGeom prst="rect">
            <a:avLst/>
          </a:prstGeom>
        </p:spPr>
      </p:pic>
      <p:pic>
        <p:nvPicPr>
          <p:cNvPr id="8" name="А. Вивальди Времена года ВЕСНА 2ч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/>
          <a:stretch>
            <a:fillRect/>
          </a:stretch>
        </p:blipFill>
        <p:spPr>
          <a:xfrm>
            <a:off x="8215338" y="2500306"/>
            <a:ext cx="304800" cy="304800"/>
          </a:xfrm>
          <a:prstGeom prst="rect">
            <a:avLst/>
          </a:prstGeom>
        </p:spPr>
      </p:pic>
      <p:pic>
        <p:nvPicPr>
          <p:cNvPr id="9" name="А. Вивальди Времена года ВЕСНА 3ч (Аллегро)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8"/>
          <a:stretch>
            <a:fillRect/>
          </a:stretch>
        </p:blipFill>
        <p:spPr>
          <a:xfrm>
            <a:off x="8286776" y="371475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69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0056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7342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Новая папка\Новая папка\пр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Users\user\Desktop\Новая папка\Новая папка\пр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482" name="Picture 2" descr="https://ushki-ruchki.ru/uploads/images/i/o/g/iogann_sebastjan_bah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09" y="-285775"/>
            <a:ext cx="4874496" cy="607223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285852" y="5857892"/>
            <a:ext cx="78777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Иоганн </a:t>
            </a:r>
            <a:r>
              <a:rPr lang="ru-RU" sz="3600" b="1" i="1" smtClean="0">
                <a:latin typeface="Times New Roman" pitchFamily="18" charset="0"/>
                <a:cs typeface="Times New Roman" pitchFamily="18" charset="0"/>
              </a:rPr>
              <a:t>Себастьян Бах (1685 – 1750) 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Bah_-_Italyanskij_koncert_1_chast_(iPle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358214" y="250030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688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364</Words>
  <PresentationFormat>Экран (4:3)</PresentationFormat>
  <Paragraphs>114</Paragraphs>
  <Slides>13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КРОССВОРД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9</cp:revision>
  <dcterms:created xsi:type="dcterms:W3CDTF">2018-02-04T09:01:02Z</dcterms:created>
  <dcterms:modified xsi:type="dcterms:W3CDTF">2018-02-06T17:40:08Z</dcterms:modified>
</cp:coreProperties>
</file>