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60" r:id="rId4"/>
    <p:sldId id="262" r:id="rId5"/>
    <p:sldId id="263" r:id="rId6"/>
    <p:sldId id="264" r:id="rId7"/>
    <p:sldId id="261" r:id="rId8"/>
    <p:sldId id="270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EE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1090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ru/url?url=https://ru.depositphotos.com/55515779/stock-photo-portrait-of-a-boy-in.html&amp;rct=j&amp;frm=1&amp;q=&amp;esrc=s&amp;sa=U&amp;ved=0ahUKEwi97LmdibjgAhUoyaYKHSXMAcEQwW4IFjAA&amp;usg=AOvVaw0aJrVhJXPLc9ylMi77ZO6z" TargetMode="External"/><Relationship Id="rId13" Type="http://schemas.openxmlformats.org/officeDocument/2006/relationships/image" Target="../media/image15.jpeg"/><Relationship Id="rId18" Type="http://schemas.openxmlformats.org/officeDocument/2006/relationships/hyperlink" Target="https://www.google.ru/url?url=https://ona-znaet.ru/publ/52-1-0-1024&amp;rct=j&amp;frm=1&amp;q=&amp;esrc=s&amp;sa=U&amp;ved=0ahUKEwikzvuXirjgAhXkwqYKHeMlAIoQwW4ILDAL&amp;usg=AOvVaw0ro8uHtKO9T8epZcJ5k9pn" TargetMode="External"/><Relationship Id="rId3" Type="http://schemas.openxmlformats.org/officeDocument/2006/relationships/image" Target="../media/image24.jpeg"/><Relationship Id="rId7" Type="http://schemas.openxmlformats.org/officeDocument/2006/relationships/image" Target="../media/image26.jpeg"/><Relationship Id="rId12" Type="http://schemas.openxmlformats.org/officeDocument/2006/relationships/hyperlink" Target="https://www.google.ru/url?url=https://omsk.rf-54.ru/catalog/igrushki/radioupravlyaemye/mashiny-perevertyshi/konstruktor-radioupravlyaemyy-gruzovaya-mashina-c51017w/&amp;rct=j&amp;frm=1&amp;q=&amp;esrc=s&amp;sa=U&amp;ved=0ahUKEwiP3u3UibjgAhXSzaYKHdQQBwQQwW4ILDAL&amp;usg=AOvVaw0rn46jkc1NTQtIaih25QH2" TargetMode="External"/><Relationship Id="rId17" Type="http://schemas.openxmlformats.org/officeDocument/2006/relationships/image" Target="../media/image14.jpeg"/><Relationship Id="rId2" Type="http://schemas.openxmlformats.org/officeDocument/2006/relationships/hyperlink" Target="https://www.google.ru/url?url=https://zabavnik.club/kartinki/1383-kartinki-babushki-i-dedushki&amp;rct=j&amp;frm=1&amp;q=&amp;esrc=s&amp;sa=U&amp;ved=0ahUKEwicsdCJg7jgAhXxwMQBHTLSDMwQwW4IHjAE&amp;usg=AOvVaw2BnknGbLXCh2oRbbYBGu8y" TargetMode="External"/><Relationship Id="rId16" Type="http://schemas.openxmlformats.org/officeDocument/2006/relationships/hyperlink" Target="https://www.google.ru/url?url=https://knews.kg/2017/05/30/izmeneno-raspisanie-poezdov-v-letnij-tursezon/&amp;rct=j&amp;frm=1&amp;q=&amp;esrc=s&amp;sa=U&amp;ved=0ahUKEwjF25r8ibjgAhVr6KYKHQ5hBJ8QwW4IMjAO&amp;usg=AOvVaw2eBybHpNpCqERPQ7xoCbyY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oogle.ru/url?url=https://ru.depositphotos.com/13396337/stock-photo-portrait-of-business-women-in.html&amp;rct=j&amp;frm=1&amp;q=&amp;esrc=s&amp;sa=U&amp;ved=0ahUKEwjf0eiGibjgAhWCzqYKHfOsAdcQwW4IGDAB&amp;usg=AOvVaw3SMv8Mj96IWc8cbagUKwSI" TargetMode="External"/><Relationship Id="rId11" Type="http://schemas.openxmlformats.org/officeDocument/2006/relationships/image" Target="../media/image12.jpeg"/><Relationship Id="rId5" Type="http://schemas.openxmlformats.org/officeDocument/2006/relationships/image" Target="../media/image25.jpeg"/><Relationship Id="rId15" Type="http://schemas.openxmlformats.org/officeDocument/2006/relationships/image" Target="../media/image13.jpeg"/><Relationship Id="rId10" Type="http://schemas.openxmlformats.org/officeDocument/2006/relationships/hyperlink" Target="http://www.google.ru/url?url=http://busavio.ru/&amp;rct=j&amp;frm=1&amp;q=&amp;esrc=s&amp;sa=U&amp;ved=0ahUKEwjWv6m-ibjgAhWP16YKHe2iDt8QwW4IJDAH&amp;usg=AOvVaw1J3XHdLHIpa-qN5d7L73tC" TargetMode="External"/><Relationship Id="rId19" Type="http://schemas.openxmlformats.org/officeDocument/2006/relationships/image" Target="../media/image28.jpeg"/><Relationship Id="rId4" Type="http://schemas.openxmlformats.org/officeDocument/2006/relationships/hyperlink" Target="https://www.google.ru/url?url=https://www.cosmo.ru/sex-love/he_and_you/nevysokie-muzhchiny-o-sebe-zhenshchinah-i-napoleone/&amp;rct=j&amp;frm=1&amp;q=&amp;esrc=s&amp;sa=U&amp;ved=0ahUKEwiNpabkiLjgAhUB06YKHTqFCSMQwW4ILDAL&amp;usg=AOvVaw1JdUyUwrmu6RbdMkK4ssp7" TargetMode="External"/><Relationship Id="rId9" Type="http://schemas.openxmlformats.org/officeDocument/2006/relationships/image" Target="../media/image27.jpeg"/><Relationship Id="rId14" Type="http://schemas.openxmlformats.org/officeDocument/2006/relationships/hyperlink" Target="https://www.google.ru/url?url=https://trolley.city4people.ru/&amp;rct=j&amp;frm=1&amp;q=&amp;esrc=s&amp;sa=U&amp;ved=0ahUKEwiShebnibjgAhXCxKYKHTxvAicQwW4IJDAG&amp;usg=AOvVaw2lEIm4290ZqEeRM8bO9Cmj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hyperlink" Target="http://detskiy-sad.com/dorozhnye-znaki-dlya-detej/dorojnie-znaki-dlya-detei-7" TargetMode="External"/><Relationship Id="rId7" Type="http://schemas.openxmlformats.org/officeDocument/2006/relationships/hyperlink" Target="http://detskiy-sad.com/dorozhnye-znaki-dlya-detej/dorojnie-znaki-dlya-detei-11" TargetMode="External"/><Relationship Id="rId12" Type="http://schemas.openxmlformats.org/officeDocument/2006/relationships/image" Target="../media/image3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11" Type="http://schemas.openxmlformats.org/officeDocument/2006/relationships/hyperlink" Target="http://www.google.ru/url?url=http://pdd.ua/33/5.37.1/&amp;rct=j&amp;frm=1&amp;q=&amp;esrc=s&amp;sa=U&amp;ved=0ahUKEwid1vqPnLjgAhWy1aYKHdWnCwoQwW4IGDAB&amp;usg=AOvVaw0QsqGICGTz41m6ex-YuuJG" TargetMode="External"/><Relationship Id="rId5" Type="http://schemas.openxmlformats.org/officeDocument/2006/relationships/hyperlink" Target="http://detskiy-sad.com/dorozhnye-znaki-dlya-detej/dorojnie-znaki-dlya-detei-23" TargetMode="External"/><Relationship Id="rId10" Type="http://schemas.openxmlformats.org/officeDocument/2006/relationships/image" Target="../media/image33.jpeg"/><Relationship Id="rId4" Type="http://schemas.openxmlformats.org/officeDocument/2006/relationships/image" Target="../media/image30.jpeg"/><Relationship Id="rId9" Type="http://schemas.openxmlformats.org/officeDocument/2006/relationships/hyperlink" Target="http://detskiy-sad.com/dorozhnye-znaki-dlya-detej/dorojnie-znaki-dlya-detei-29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../media/image30.jpeg"/><Relationship Id="rId3" Type="http://schemas.openxmlformats.org/officeDocument/2006/relationships/hyperlink" Target="http://detskiy-sad.com/dorozhnye-znaki-dlya-detej/dorojnie-znaki-dlya-detei-11" TargetMode="External"/><Relationship Id="rId7" Type="http://schemas.openxmlformats.org/officeDocument/2006/relationships/hyperlink" Target="http://detskiy-sad.com/wp-content/uploads/2017/01/dorojnie-znaki-dlya-detei-17.jpg" TargetMode="External"/><Relationship Id="rId12" Type="http://schemas.openxmlformats.org/officeDocument/2006/relationships/hyperlink" Target="http://detskiy-sad.com/dorozhnye-znaki-dlya-detej/dorojnie-znaki-dlya-detei-7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11" Type="http://schemas.openxmlformats.org/officeDocument/2006/relationships/image" Target="../media/image38.gif"/><Relationship Id="rId5" Type="http://schemas.openxmlformats.org/officeDocument/2006/relationships/hyperlink" Target="http://detskiy-sad.com/dorozhnye-znaki-dlya-detej/dorojnie-znaki-dlya-detei-29" TargetMode="External"/><Relationship Id="rId10" Type="http://schemas.openxmlformats.org/officeDocument/2006/relationships/image" Target="../media/image37.gif"/><Relationship Id="rId4" Type="http://schemas.openxmlformats.org/officeDocument/2006/relationships/image" Target="../media/image32.jpeg"/><Relationship Id="rId9" Type="http://schemas.openxmlformats.org/officeDocument/2006/relationships/image" Target="../media/image3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ru/url?url=https://omsk.rf-54.ru/catalog/igrushki/radioupravlyaemye/mashiny-perevertyshi/konstruktor-radioupravlyaemyy-gruzovaya-mashina-c51017w/&amp;rct=j&amp;frm=1&amp;q=&amp;esrc=s&amp;sa=U&amp;ved=0ahUKEwiP3u3UibjgAhXSzaYKHdQQBwQQwW4ILDAL&amp;usg=AOvVaw0rn46jkc1NTQtIaih25QH2" TargetMode="External"/><Relationship Id="rId13" Type="http://schemas.openxmlformats.org/officeDocument/2006/relationships/image" Target="../media/image17.jpeg"/><Relationship Id="rId18" Type="http://schemas.openxmlformats.org/officeDocument/2006/relationships/hyperlink" Target="https://www.google.ru/url?url=https://ru.wikipedia.org/wiki/%D0%98%D0%B2%D0%B0%D0%BD_%D0%93%D1%80%D0%B5%D0%BD_(%D0%B1%D0%BE%D0%BB%D1%8C%D1%88%D0%BE%D0%B9_%D0%B4%D0%B5%D1%81%D0%B0%D0%BD%D1%82%D0%BD%D1%8B%D0%B9_%D0%BA%D0%BE%D1%80%D0%B0%D0%B1%D0%BB%D1%8C)&amp;rct=j&amp;frm=1&amp;q=&amp;esrc=s&amp;sa=U&amp;ved=0ahUKEwj17YLylLjgAhXOUJoKHYX0DPMQwW4IIjAG&amp;usg=AOvVaw0XLJTJcKUVZvcoY7upz4Ph" TargetMode="External"/><Relationship Id="rId3" Type="http://schemas.openxmlformats.org/officeDocument/2006/relationships/image" Target="../media/image12.jpeg"/><Relationship Id="rId21" Type="http://schemas.openxmlformats.org/officeDocument/2006/relationships/image" Target="../media/image21.jpeg"/><Relationship Id="rId7" Type="http://schemas.openxmlformats.org/officeDocument/2006/relationships/image" Target="../media/image14.jpeg"/><Relationship Id="rId12" Type="http://schemas.openxmlformats.org/officeDocument/2006/relationships/hyperlink" Target="https://www.google.ru/url?url=https://progress.online/tehnologii/452-kakim-obrazom-osushchestvlyaetsya-upravlenie-vozdushnym-sharom&amp;rct=j&amp;frm=1&amp;q=&amp;esrc=s&amp;sa=U&amp;ved=0ahUKEwjMsPqwlLjgAhVBz6YKHeN1B-IQwW4IIjAG&amp;usg=AOvVaw3Sw8DaKJ0TTEOFfJp6t_Vc" TargetMode="External"/><Relationship Id="rId17" Type="http://schemas.openxmlformats.org/officeDocument/2006/relationships/image" Target="../media/image19.jpeg"/><Relationship Id="rId25" Type="http://schemas.openxmlformats.org/officeDocument/2006/relationships/image" Target="../media/image23.jpeg"/><Relationship Id="rId2" Type="http://schemas.openxmlformats.org/officeDocument/2006/relationships/hyperlink" Target="http://www.google.ru/url?url=http://busavio.ru/&amp;rct=j&amp;frm=1&amp;q=&amp;esrc=s&amp;sa=U&amp;ved=0ahUKEwjWv6m-ibjgAhWP16YKHe2iDt8QwW4IJDAH&amp;usg=AOvVaw1J3XHdLHIpa-qN5d7L73tC" TargetMode="External"/><Relationship Id="rId16" Type="http://schemas.openxmlformats.org/officeDocument/2006/relationships/hyperlink" Target="https://www.google.ru/url?url=https://akuaboat.ru/product/shtorm-440/&amp;rct=j&amp;frm=1&amp;q=&amp;esrc=s&amp;sa=U&amp;ved=0ahUKEwjc1ZXklLjgAhUCysQBHcgrBXEQwW4IGDAB&amp;usg=AOvVaw21cX0HZPJrtHkIgxKC_9Np" TargetMode="External"/><Relationship Id="rId20" Type="http://schemas.openxmlformats.org/officeDocument/2006/relationships/hyperlink" Target="https://www.google.ru/url?url=https://primechaniya.ru/home/news/aprel-2018/parusnik-hersones-smenil-sevastopolskuyu-pripisku/&amp;rct=j&amp;frm=1&amp;q=&amp;esrc=s&amp;sa=U&amp;ved=0ahUKEwiyrMeClbjgAhVNyKYKHVofAeIQwW4IIjAG&amp;usg=AOvVaw2BcqRM9HDUOE5ACCIFRyfX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oogle.ru/url?url=https://knews.kg/2017/05/30/izmeneno-raspisanie-poezdov-v-letnij-tursezon/&amp;rct=j&amp;frm=1&amp;q=&amp;esrc=s&amp;sa=U&amp;ved=0ahUKEwjF25r8ibjgAhVr6KYKHQ5hBJ8QwW4IMjAO&amp;usg=AOvVaw2eBybHpNpCqERPQ7xoCbyY" TargetMode="External"/><Relationship Id="rId11" Type="http://schemas.openxmlformats.org/officeDocument/2006/relationships/image" Target="../media/image16.jpeg"/><Relationship Id="rId24" Type="http://schemas.openxmlformats.org/officeDocument/2006/relationships/hyperlink" Target="https://www.google.ru/url?url=https://ru.wikipedia.org/wiki/%D0%92%D0%B5%D1%80%D1%82%D0%BE%D0%BB%D1%91%D1%82&amp;rct=j&amp;frm=1&amp;q=&amp;esrc=s&amp;sa=U&amp;ved=0ahUKEwjKw9nFp7jgAhXCxqYKHYBlCIAQwW4IGjAC&amp;usg=AOvVaw1n1eATnr5qQgG5rp-PPjp0" TargetMode="External"/><Relationship Id="rId5" Type="http://schemas.openxmlformats.org/officeDocument/2006/relationships/image" Target="../media/image13.jpeg"/><Relationship Id="rId15" Type="http://schemas.openxmlformats.org/officeDocument/2006/relationships/image" Target="../media/image18.jpeg"/><Relationship Id="rId23" Type="http://schemas.openxmlformats.org/officeDocument/2006/relationships/image" Target="../media/image22.jpeg"/><Relationship Id="rId10" Type="http://schemas.openxmlformats.org/officeDocument/2006/relationships/hyperlink" Target="https://www.google.ru/url?url=https://www.pravda.ru/news/science/1351098-samolet/&amp;rct=j&amp;frm=1&amp;q=&amp;esrc=s&amp;sa=U&amp;ved=0ahUKEwiqgJbIk7jgAhXYxcQBHQnVDPcQwW4IHDAD&amp;usg=AOvVaw0GsJK66EEEJsM10Xg5nhXD" TargetMode="External"/><Relationship Id="rId19" Type="http://schemas.openxmlformats.org/officeDocument/2006/relationships/image" Target="../media/image20.jpeg"/><Relationship Id="rId4" Type="http://schemas.openxmlformats.org/officeDocument/2006/relationships/hyperlink" Target="https://www.google.ru/url?url=https://trolley.city4people.ru/&amp;rct=j&amp;frm=1&amp;q=&amp;esrc=s&amp;sa=U&amp;ved=0ahUKEwiShebnibjgAhXCxKYKHTxvAicQwW4IJDAG&amp;usg=AOvVaw2lEIm4290ZqEeRM8bO9Cmj" TargetMode="External"/><Relationship Id="rId9" Type="http://schemas.openxmlformats.org/officeDocument/2006/relationships/image" Target="../media/image15.jpeg"/><Relationship Id="rId14" Type="http://schemas.openxmlformats.org/officeDocument/2006/relationships/hyperlink" Target="https://www.google.ru/url?url=https://helico-russia.ru/catalog/bell/407/&amp;rct=j&amp;frm=1&amp;q=&amp;esrc=s&amp;sa=U&amp;ved=0ahUKEwibx63HlLjgAhVz6KYKHQBjCYoQwW4IGDAB&amp;usg=AOvVaw35PNHNWaCXu2k7g1pnxvHw" TargetMode="External"/><Relationship Id="rId22" Type="http://schemas.openxmlformats.org/officeDocument/2006/relationships/hyperlink" Target="http://www.google.ru/url?url=http://information-technology.ru/sci-pop-articles/23-physics/181-pochemu-parusnaya-yakhta-mozhet-plyt-protiv-vetra&amp;rct=j&amp;frm=1&amp;q=&amp;esrc=s&amp;sa=U&amp;ved=0ahUKEwiyrMeClbjgAhVNyKYKHVofAeIQwW4IKDAJ&amp;usg=AOvVaw0k8Ag9n-BJH65J4qEthLM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документы\старший воспитатель\игровой час\умники и умницы 18\DSC00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71678"/>
            <a:ext cx="5915954" cy="4786322"/>
          </a:xfrm>
          <a:prstGeom prst="rect">
            <a:avLst/>
          </a:prstGeom>
          <a:noFill/>
        </p:spPr>
      </p:pic>
      <p:sp>
        <p:nvSpPr>
          <p:cNvPr id="3" name="Овальная выноска 2"/>
          <p:cNvSpPr/>
          <p:nvPr/>
        </p:nvSpPr>
        <p:spPr>
          <a:xfrm>
            <a:off x="5429256" y="0"/>
            <a:ext cx="3714744" cy="2643206"/>
          </a:xfrm>
          <a:prstGeom prst="wedgeEllipseCallout">
            <a:avLst>
              <a:gd name="adj1" fmla="val -45859"/>
              <a:gd name="adj2" fmla="val 4059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Игра начинается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4572000" cy="642918"/>
          </a:xfr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>
            <a:normAutofit fontScale="90000"/>
          </a:bodyPr>
          <a:lstStyle/>
          <a:p>
            <a:r>
              <a:rPr lang="ru-RU" b="1" i="1" dirty="0" smtClean="0"/>
              <a:t>Кто на чем едет</a:t>
            </a:r>
            <a:endParaRPr lang="ru-RU" b="1" i="1" dirty="0"/>
          </a:p>
        </p:txBody>
      </p:sp>
      <p:pic>
        <p:nvPicPr>
          <p:cNvPr id="8194" name="Picture 2" descr="Картинки по запросу картинки бабушка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55046"/>
          <a:stretch>
            <a:fillRect/>
          </a:stretch>
        </p:blipFill>
        <p:spPr bwMode="auto">
          <a:xfrm>
            <a:off x="285720" y="714357"/>
            <a:ext cx="529134" cy="928693"/>
          </a:xfrm>
          <a:prstGeom prst="rect">
            <a:avLst/>
          </a:prstGeom>
          <a:noFill/>
        </p:spPr>
      </p:pic>
      <p:pic>
        <p:nvPicPr>
          <p:cNvPr id="8196" name="Picture 4" descr="Картинки по запросу картинки бабушка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t="-8721" r="44954"/>
          <a:stretch>
            <a:fillRect/>
          </a:stretch>
        </p:blipFill>
        <p:spPr bwMode="auto">
          <a:xfrm>
            <a:off x="285720" y="1714488"/>
            <a:ext cx="571504" cy="890589"/>
          </a:xfrm>
          <a:prstGeom prst="rect">
            <a:avLst/>
          </a:prstGeom>
          <a:noFill/>
        </p:spPr>
      </p:pic>
      <p:pic>
        <p:nvPicPr>
          <p:cNvPr id="8198" name="Picture 6" descr="Картинки по запросу картинки мужчин в полный рост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786058"/>
            <a:ext cx="642942" cy="1027139"/>
          </a:xfrm>
          <a:prstGeom prst="rect">
            <a:avLst/>
          </a:prstGeom>
          <a:noFill/>
        </p:spPr>
      </p:pic>
      <p:pic>
        <p:nvPicPr>
          <p:cNvPr id="8200" name="Picture 8" descr="Картинки по запросу картинки женщин в полный рост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4071942"/>
            <a:ext cx="642910" cy="964365"/>
          </a:xfrm>
          <a:prstGeom prst="rect">
            <a:avLst/>
          </a:prstGeom>
          <a:noFill/>
        </p:spPr>
      </p:pic>
      <p:pic>
        <p:nvPicPr>
          <p:cNvPr id="8202" name="Picture 10" descr="Картинки по запросу картинки мальчиков в полный рост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5214950"/>
            <a:ext cx="785818" cy="1178727"/>
          </a:xfrm>
          <a:prstGeom prst="rect">
            <a:avLst/>
          </a:prstGeom>
          <a:noFill/>
        </p:spPr>
      </p:pic>
      <p:pic>
        <p:nvPicPr>
          <p:cNvPr id="8204" name="Picture 12" descr="Картинки по запросу картинки автобус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43834" y="571480"/>
            <a:ext cx="1295400" cy="866776"/>
          </a:xfrm>
          <a:prstGeom prst="rect">
            <a:avLst/>
          </a:prstGeom>
          <a:noFill/>
        </p:spPr>
      </p:pic>
      <p:pic>
        <p:nvPicPr>
          <p:cNvPr id="8206" name="Picture 14" descr="Картинки по запросу картинки грузовая машина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500958" y="1714488"/>
            <a:ext cx="1381125" cy="1038225"/>
          </a:xfrm>
          <a:prstGeom prst="rect">
            <a:avLst/>
          </a:prstGeom>
          <a:noFill/>
        </p:spPr>
      </p:pic>
      <p:pic>
        <p:nvPicPr>
          <p:cNvPr id="8208" name="Picture 16" descr="Картинки по запросу картинки троллейбус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500958" y="3000372"/>
            <a:ext cx="1343025" cy="1123950"/>
          </a:xfrm>
          <a:prstGeom prst="rect">
            <a:avLst/>
          </a:prstGeom>
          <a:noFill/>
        </p:spPr>
      </p:pic>
      <p:pic>
        <p:nvPicPr>
          <p:cNvPr id="8210" name="Picture 18" descr="Картинки по запросу картинки поезд">
            <a:hlinkClick r:id="rId16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500958" y="4357694"/>
            <a:ext cx="1428750" cy="895351"/>
          </a:xfrm>
          <a:prstGeom prst="rect">
            <a:avLst/>
          </a:prstGeom>
          <a:noFill/>
        </p:spPr>
      </p:pic>
      <p:pic>
        <p:nvPicPr>
          <p:cNvPr id="8212" name="Picture 20" descr="Картинки по запросу картинки машина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643834" y="5643578"/>
            <a:ext cx="1314450" cy="990601"/>
          </a:xfrm>
          <a:prstGeom prst="rect">
            <a:avLst/>
          </a:prstGeom>
          <a:noFill/>
        </p:spPr>
      </p:pic>
      <p:sp>
        <p:nvSpPr>
          <p:cNvPr id="14" name="Полилиния 13"/>
          <p:cNvSpPr/>
          <p:nvPr/>
        </p:nvSpPr>
        <p:spPr>
          <a:xfrm>
            <a:off x="796413" y="1209368"/>
            <a:ext cx="6740013" cy="5579807"/>
          </a:xfrm>
          <a:custGeom>
            <a:avLst/>
            <a:gdLst>
              <a:gd name="connsiteX0" fmla="*/ 0 w 6740013"/>
              <a:gd name="connsiteY0" fmla="*/ 0 h 5579807"/>
              <a:gd name="connsiteX1" fmla="*/ 2551471 w 6740013"/>
              <a:gd name="connsiteY1" fmla="*/ 2846438 h 5579807"/>
              <a:gd name="connsiteX2" fmla="*/ 1238864 w 6740013"/>
              <a:gd name="connsiteY2" fmla="*/ 3465871 h 5579807"/>
              <a:gd name="connsiteX3" fmla="*/ 2521974 w 6740013"/>
              <a:gd name="connsiteY3" fmla="*/ 501445 h 5579807"/>
              <a:gd name="connsiteX4" fmla="*/ 3923071 w 6740013"/>
              <a:gd name="connsiteY4" fmla="*/ 2920180 h 5579807"/>
              <a:gd name="connsiteX5" fmla="*/ 4896464 w 6740013"/>
              <a:gd name="connsiteY5" fmla="*/ 707922 h 5579807"/>
              <a:gd name="connsiteX6" fmla="*/ 5515897 w 6740013"/>
              <a:gd name="connsiteY6" fmla="*/ 4984955 h 5579807"/>
              <a:gd name="connsiteX7" fmla="*/ 3642852 w 6740013"/>
              <a:gd name="connsiteY7" fmla="*/ 4277032 h 5579807"/>
              <a:gd name="connsiteX8" fmla="*/ 6740013 w 6740013"/>
              <a:gd name="connsiteY8" fmla="*/ 3642851 h 5579807"/>
              <a:gd name="connsiteX9" fmla="*/ 6740013 w 6740013"/>
              <a:gd name="connsiteY9" fmla="*/ 3642851 h 5579807"/>
              <a:gd name="connsiteX10" fmla="*/ 6740013 w 6740013"/>
              <a:gd name="connsiteY10" fmla="*/ 3642851 h 5579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740013" h="5579807">
                <a:moveTo>
                  <a:pt x="0" y="0"/>
                </a:moveTo>
                <a:cubicBezTo>
                  <a:pt x="1172497" y="1134396"/>
                  <a:pt x="2344994" y="2268793"/>
                  <a:pt x="2551471" y="2846438"/>
                </a:cubicBezTo>
                <a:cubicBezTo>
                  <a:pt x="2757948" y="3424083"/>
                  <a:pt x="1243780" y="3856703"/>
                  <a:pt x="1238864" y="3465871"/>
                </a:cubicBezTo>
                <a:cubicBezTo>
                  <a:pt x="1233948" y="3075039"/>
                  <a:pt x="2074606" y="592393"/>
                  <a:pt x="2521974" y="501445"/>
                </a:cubicBezTo>
                <a:cubicBezTo>
                  <a:pt x="2969342" y="410497"/>
                  <a:pt x="3527323" y="2885767"/>
                  <a:pt x="3923071" y="2920180"/>
                </a:cubicBezTo>
                <a:cubicBezTo>
                  <a:pt x="4318819" y="2954593"/>
                  <a:pt x="4630993" y="363793"/>
                  <a:pt x="4896464" y="707922"/>
                </a:cubicBezTo>
                <a:cubicBezTo>
                  <a:pt x="5161935" y="1052051"/>
                  <a:pt x="5724832" y="4390103"/>
                  <a:pt x="5515897" y="4984955"/>
                </a:cubicBezTo>
                <a:cubicBezTo>
                  <a:pt x="5306962" y="5579807"/>
                  <a:pt x="3438833" y="4500716"/>
                  <a:pt x="3642852" y="4277032"/>
                </a:cubicBezTo>
                <a:cubicBezTo>
                  <a:pt x="3846871" y="4053348"/>
                  <a:pt x="6740013" y="3642851"/>
                  <a:pt x="6740013" y="3642851"/>
                </a:cubicBezTo>
                <a:lnTo>
                  <a:pt x="6740013" y="3642851"/>
                </a:lnTo>
                <a:lnTo>
                  <a:pt x="6740013" y="3642851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781665" y="1224117"/>
            <a:ext cx="6826045" cy="5754328"/>
          </a:xfrm>
          <a:custGeom>
            <a:avLst/>
            <a:gdLst>
              <a:gd name="connsiteX0" fmla="*/ 0 w 6826045"/>
              <a:gd name="connsiteY0" fmla="*/ 1002889 h 5754328"/>
              <a:gd name="connsiteX1" fmla="*/ 1312606 w 6826045"/>
              <a:gd name="connsiteY1" fmla="*/ 4852218 h 5754328"/>
              <a:gd name="connsiteX2" fmla="*/ 3067664 w 6826045"/>
              <a:gd name="connsiteY2" fmla="*/ 3746089 h 5754328"/>
              <a:gd name="connsiteX3" fmla="*/ 3392129 w 6826045"/>
              <a:gd name="connsiteY3" fmla="*/ 176980 h 5754328"/>
              <a:gd name="connsiteX4" fmla="*/ 4822722 w 6826045"/>
              <a:gd name="connsiteY4" fmla="*/ 2684206 h 5754328"/>
              <a:gd name="connsiteX5" fmla="*/ 6459793 w 6826045"/>
              <a:gd name="connsiteY5" fmla="*/ 5088193 h 5754328"/>
              <a:gd name="connsiteX6" fmla="*/ 2625212 w 6826045"/>
              <a:gd name="connsiteY6" fmla="*/ 5324167 h 5754328"/>
              <a:gd name="connsiteX7" fmla="*/ 6799006 w 6826045"/>
              <a:gd name="connsiteY7" fmla="*/ 2507225 h 5754328"/>
              <a:gd name="connsiteX8" fmla="*/ 6799006 w 6826045"/>
              <a:gd name="connsiteY8" fmla="*/ 2507225 h 5754328"/>
              <a:gd name="connsiteX9" fmla="*/ 6799006 w 6826045"/>
              <a:gd name="connsiteY9" fmla="*/ 2507225 h 5754328"/>
              <a:gd name="connsiteX10" fmla="*/ 6799006 w 6826045"/>
              <a:gd name="connsiteY10" fmla="*/ 2507225 h 5754328"/>
              <a:gd name="connsiteX11" fmla="*/ 6799006 w 6826045"/>
              <a:gd name="connsiteY11" fmla="*/ 2507225 h 5754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26045" h="5754328">
                <a:moveTo>
                  <a:pt x="0" y="1002889"/>
                </a:moveTo>
                <a:cubicBezTo>
                  <a:pt x="400664" y="2698953"/>
                  <a:pt x="801329" y="4395018"/>
                  <a:pt x="1312606" y="4852218"/>
                </a:cubicBezTo>
                <a:cubicBezTo>
                  <a:pt x="1823883" y="5309418"/>
                  <a:pt x="2721077" y="4525295"/>
                  <a:pt x="3067664" y="3746089"/>
                </a:cubicBezTo>
                <a:cubicBezTo>
                  <a:pt x="3414251" y="2966883"/>
                  <a:pt x="3099619" y="353961"/>
                  <a:pt x="3392129" y="176980"/>
                </a:cubicBezTo>
                <a:cubicBezTo>
                  <a:pt x="3684639" y="0"/>
                  <a:pt x="4311445" y="1865671"/>
                  <a:pt x="4822722" y="2684206"/>
                </a:cubicBezTo>
                <a:cubicBezTo>
                  <a:pt x="5333999" y="3502741"/>
                  <a:pt x="6826045" y="4648200"/>
                  <a:pt x="6459793" y="5088193"/>
                </a:cubicBezTo>
                <a:cubicBezTo>
                  <a:pt x="6093541" y="5528187"/>
                  <a:pt x="2568677" y="5754328"/>
                  <a:pt x="2625212" y="5324167"/>
                </a:cubicBezTo>
                <a:cubicBezTo>
                  <a:pt x="2681747" y="4894006"/>
                  <a:pt x="6799006" y="2507225"/>
                  <a:pt x="6799006" y="2507225"/>
                </a:cubicBezTo>
                <a:lnTo>
                  <a:pt x="6799006" y="2507225"/>
                </a:lnTo>
                <a:lnTo>
                  <a:pt x="6799006" y="2507225"/>
                </a:lnTo>
                <a:lnTo>
                  <a:pt x="6799006" y="2507225"/>
                </a:lnTo>
                <a:lnTo>
                  <a:pt x="6799006" y="2507225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766916" y="-263013"/>
            <a:ext cx="7197213" cy="7460226"/>
          </a:xfrm>
          <a:custGeom>
            <a:avLst/>
            <a:gdLst>
              <a:gd name="connsiteX0" fmla="*/ 0 w 7197213"/>
              <a:gd name="connsiteY0" fmla="*/ 3743632 h 7460226"/>
              <a:gd name="connsiteX1" fmla="*/ 2064774 w 7197213"/>
              <a:gd name="connsiteY1" fmla="*/ 1133168 h 7460226"/>
              <a:gd name="connsiteX2" fmla="*/ 2905432 w 7197213"/>
              <a:gd name="connsiteY2" fmla="*/ 6103374 h 7460226"/>
              <a:gd name="connsiteX3" fmla="*/ 501445 w 7197213"/>
              <a:gd name="connsiteY3" fmla="*/ 6545826 h 7460226"/>
              <a:gd name="connsiteX4" fmla="*/ 4689987 w 7197213"/>
              <a:gd name="connsiteY4" fmla="*/ 616974 h 7460226"/>
              <a:gd name="connsiteX5" fmla="*/ 7197213 w 7197213"/>
              <a:gd name="connsiteY5" fmla="*/ 2843981 h 7460226"/>
              <a:gd name="connsiteX6" fmla="*/ 7197213 w 7197213"/>
              <a:gd name="connsiteY6" fmla="*/ 2843981 h 7460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97213" h="7460226">
                <a:moveTo>
                  <a:pt x="0" y="3743632"/>
                </a:moveTo>
                <a:cubicBezTo>
                  <a:pt x="790267" y="2241755"/>
                  <a:pt x="1580535" y="739878"/>
                  <a:pt x="2064774" y="1133168"/>
                </a:cubicBezTo>
                <a:cubicBezTo>
                  <a:pt x="2549013" y="1526458"/>
                  <a:pt x="3165987" y="5201264"/>
                  <a:pt x="2905432" y="6103374"/>
                </a:cubicBezTo>
                <a:cubicBezTo>
                  <a:pt x="2644877" y="7005484"/>
                  <a:pt x="204019" y="7460226"/>
                  <a:pt x="501445" y="6545826"/>
                </a:cubicBezTo>
                <a:cubicBezTo>
                  <a:pt x="798871" y="5631426"/>
                  <a:pt x="3574026" y="1233948"/>
                  <a:pt x="4689987" y="616974"/>
                </a:cubicBezTo>
                <a:cubicBezTo>
                  <a:pt x="5805948" y="0"/>
                  <a:pt x="7197213" y="2843981"/>
                  <a:pt x="7197213" y="2843981"/>
                </a:cubicBezTo>
                <a:lnTo>
                  <a:pt x="7197213" y="2843981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752168" y="530942"/>
            <a:ext cx="7167716" cy="6523703"/>
          </a:xfrm>
          <a:custGeom>
            <a:avLst/>
            <a:gdLst>
              <a:gd name="connsiteX0" fmla="*/ 0 w 7167716"/>
              <a:gd name="connsiteY0" fmla="*/ 3923071 h 6523703"/>
              <a:gd name="connsiteX1" fmla="*/ 6076335 w 7167716"/>
              <a:gd name="connsiteY1" fmla="*/ 3996813 h 6523703"/>
              <a:gd name="connsiteX2" fmla="*/ 3687097 w 7167716"/>
              <a:gd name="connsiteY2" fmla="*/ 6002593 h 6523703"/>
              <a:gd name="connsiteX3" fmla="*/ 1607574 w 7167716"/>
              <a:gd name="connsiteY3" fmla="*/ 870155 h 6523703"/>
              <a:gd name="connsiteX4" fmla="*/ 5766619 w 7167716"/>
              <a:gd name="connsiteY4" fmla="*/ 781664 h 6523703"/>
              <a:gd name="connsiteX5" fmla="*/ 4100051 w 7167716"/>
              <a:gd name="connsiteY5" fmla="*/ 4409768 h 6523703"/>
              <a:gd name="connsiteX6" fmla="*/ 7167716 w 7167716"/>
              <a:gd name="connsiteY6" fmla="*/ 5825613 h 6523703"/>
              <a:gd name="connsiteX7" fmla="*/ 7167716 w 7167716"/>
              <a:gd name="connsiteY7" fmla="*/ 5825613 h 6523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67716" h="6523703">
                <a:moveTo>
                  <a:pt x="0" y="3923071"/>
                </a:moveTo>
                <a:cubicBezTo>
                  <a:pt x="2730909" y="3786648"/>
                  <a:pt x="5461819" y="3650226"/>
                  <a:pt x="6076335" y="3996813"/>
                </a:cubicBezTo>
                <a:cubicBezTo>
                  <a:pt x="6690851" y="4343400"/>
                  <a:pt x="4431891" y="6523703"/>
                  <a:pt x="3687097" y="6002593"/>
                </a:cubicBezTo>
                <a:cubicBezTo>
                  <a:pt x="2942304" y="5481483"/>
                  <a:pt x="1260987" y="1740310"/>
                  <a:pt x="1607574" y="870155"/>
                </a:cubicBezTo>
                <a:cubicBezTo>
                  <a:pt x="1954161" y="0"/>
                  <a:pt x="5351206" y="191729"/>
                  <a:pt x="5766619" y="781664"/>
                </a:cubicBezTo>
                <a:cubicBezTo>
                  <a:pt x="6182032" y="1371599"/>
                  <a:pt x="3866535" y="3569110"/>
                  <a:pt x="4100051" y="4409768"/>
                </a:cubicBezTo>
                <a:cubicBezTo>
                  <a:pt x="4333567" y="5250426"/>
                  <a:pt x="7167716" y="5825613"/>
                  <a:pt x="7167716" y="5825613"/>
                </a:cubicBezTo>
                <a:lnTo>
                  <a:pt x="7167716" y="5825613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707923" y="543232"/>
            <a:ext cx="7135761" cy="6513871"/>
          </a:xfrm>
          <a:custGeom>
            <a:avLst/>
            <a:gdLst>
              <a:gd name="connsiteX0" fmla="*/ 0 w 7135761"/>
              <a:gd name="connsiteY0" fmla="*/ 5518355 h 6513871"/>
              <a:gd name="connsiteX1" fmla="*/ 1047135 w 7135761"/>
              <a:gd name="connsiteY1" fmla="*/ 2435942 h 6513871"/>
              <a:gd name="connsiteX2" fmla="*/ 2035277 w 7135761"/>
              <a:gd name="connsiteY2" fmla="*/ 5179142 h 6513871"/>
              <a:gd name="connsiteX3" fmla="*/ 3731342 w 7135761"/>
              <a:gd name="connsiteY3" fmla="*/ 4367981 h 6513871"/>
              <a:gd name="connsiteX4" fmla="*/ 6961238 w 7135761"/>
              <a:gd name="connsiteY4" fmla="*/ 6167284 h 6513871"/>
              <a:gd name="connsiteX5" fmla="*/ 3775587 w 7135761"/>
              <a:gd name="connsiteY5" fmla="*/ 2288458 h 6513871"/>
              <a:gd name="connsiteX6" fmla="*/ 6164825 w 7135761"/>
              <a:gd name="connsiteY6" fmla="*/ 2391697 h 6513871"/>
              <a:gd name="connsiteX7" fmla="*/ 7005483 w 7135761"/>
              <a:gd name="connsiteY7" fmla="*/ 341671 h 6513871"/>
              <a:gd name="connsiteX8" fmla="*/ 6946490 w 7135761"/>
              <a:gd name="connsiteY8" fmla="*/ 341671 h 6513871"/>
              <a:gd name="connsiteX9" fmla="*/ 6946490 w 7135761"/>
              <a:gd name="connsiteY9" fmla="*/ 341671 h 6513871"/>
              <a:gd name="connsiteX10" fmla="*/ 6975987 w 7135761"/>
              <a:gd name="connsiteY10" fmla="*/ 356420 h 6513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35761" h="6513871">
                <a:moveTo>
                  <a:pt x="0" y="5518355"/>
                </a:moveTo>
                <a:cubicBezTo>
                  <a:pt x="353961" y="4005416"/>
                  <a:pt x="707922" y="2492477"/>
                  <a:pt x="1047135" y="2435942"/>
                </a:cubicBezTo>
                <a:cubicBezTo>
                  <a:pt x="1386348" y="2379407"/>
                  <a:pt x="1587909" y="4857136"/>
                  <a:pt x="2035277" y="5179142"/>
                </a:cubicBezTo>
                <a:cubicBezTo>
                  <a:pt x="2482645" y="5501148"/>
                  <a:pt x="2910349" y="4203291"/>
                  <a:pt x="3731342" y="4367981"/>
                </a:cubicBezTo>
                <a:cubicBezTo>
                  <a:pt x="4552335" y="4532671"/>
                  <a:pt x="6953864" y="6513871"/>
                  <a:pt x="6961238" y="6167284"/>
                </a:cubicBezTo>
                <a:cubicBezTo>
                  <a:pt x="6968612" y="5820697"/>
                  <a:pt x="3908323" y="2917723"/>
                  <a:pt x="3775587" y="2288458"/>
                </a:cubicBezTo>
                <a:cubicBezTo>
                  <a:pt x="3642852" y="1659194"/>
                  <a:pt x="5626509" y="2716161"/>
                  <a:pt x="6164825" y="2391697"/>
                </a:cubicBezTo>
                <a:cubicBezTo>
                  <a:pt x="6703141" y="2067233"/>
                  <a:pt x="6875205" y="683342"/>
                  <a:pt x="7005483" y="341671"/>
                </a:cubicBezTo>
                <a:cubicBezTo>
                  <a:pt x="7135761" y="0"/>
                  <a:pt x="6946490" y="341671"/>
                  <a:pt x="6946490" y="341671"/>
                </a:cubicBezTo>
                <a:lnTo>
                  <a:pt x="6946490" y="341671"/>
                </a:lnTo>
                <a:lnTo>
                  <a:pt x="6975987" y="35642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85786" y="1071546"/>
            <a:ext cx="500066" cy="4286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785786" y="2000240"/>
            <a:ext cx="500066" cy="4286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642910" y="3214686"/>
            <a:ext cx="500066" cy="4286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714348" y="4286256"/>
            <a:ext cx="500066" cy="4286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714348" y="5786454"/>
            <a:ext cx="500066" cy="4286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7643834" y="6215082"/>
            <a:ext cx="500066" cy="4286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7215206" y="4714884"/>
            <a:ext cx="500066" cy="4286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7143768" y="3571876"/>
            <a:ext cx="500066" cy="4286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7429520" y="2143116"/>
            <a:ext cx="500066" cy="4286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7286644" y="714356"/>
            <a:ext cx="500066" cy="4286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Предварительный просмотр дорожных знаков для детей"/>
          <p:cNvPicPr>
            <a:picLocks noChangeAspect="1" noChangeArrowheads="1"/>
          </p:cNvPicPr>
          <p:nvPr/>
        </p:nvPicPr>
        <p:blipFill>
          <a:blip r:embed="rId2" cstate="print"/>
          <a:srcRect l="36290" t="6451" r="38307" b="66129"/>
          <a:stretch>
            <a:fillRect/>
          </a:stretch>
        </p:blipFill>
        <p:spPr bwMode="auto">
          <a:xfrm>
            <a:off x="0" y="1214422"/>
            <a:ext cx="2206174" cy="1785950"/>
          </a:xfrm>
          <a:prstGeom prst="rect">
            <a:avLst/>
          </a:prstGeom>
          <a:noFill/>
        </p:spPr>
      </p:pic>
      <p:pic>
        <p:nvPicPr>
          <p:cNvPr id="5" name="Picture 8" descr="Дорожный знак &quot;Место остановки автобуса&quot;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3953" t="5357" r="13954" b="25000"/>
          <a:stretch>
            <a:fillRect/>
          </a:stretch>
        </p:blipFill>
        <p:spPr bwMode="auto">
          <a:xfrm>
            <a:off x="0" y="4611119"/>
            <a:ext cx="1785982" cy="2246881"/>
          </a:xfrm>
          <a:prstGeom prst="rect">
            <a:avLst/>
          </a:prstGeom>
          <a:noFill/>
        </p:spPr>
      </p:pic>
      <p:pic>
        <p:nvPicPr>
          <p:cNvPr id="6" name="Picture 8" descr="Дорожный знак &quot;Пешеходный переход&quot;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 l="8889" t="11864" r="8889" b="32204"/>
          <a:stretch>
            <a:fillRect/>
          </a:stretch>
        </p:blipFill>
        <p:spPr bwMode="auto">
          <a:xfrm>
            <a:off x="6357950" y="1643050"/>
            <a:ext cx="2143140" cy="1911449"/>
          </a:xfrm>
          <a:prstGeom prst="rect">
            <a:avLst/>
          </a:prstGeom>
          <a:noFill/>
        </p:spPr>
      </p:pic>
      <p:pic>
        <p:nvPicPr>
          <p:cNvPr id="7" name="Picture 2" descr="Дорожный знак &quot;Движение пешеходов запрещено&quot;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 l="2439" t="8496" r="2438" b="21837"/>
          <a:stretch>
            <a:fillRect/>
          </a:stretch>
        </p:blipFill>
        <p:spPr bwMode="auto">
          <a:xfrm>
            <a:off x="6715140" y="4465766"/>
            <a:ext cx="2071702" cy="2177943"/>
          </a:xfrm>
          <a:prstGeom prst="rect">
            <a:avLst/>
          </a:prstGeom>
          <a:noFill/>
        </p:spPr>
      </p:pic>
      <p:pic>
        <p:nvPicPr>
          <p:cNvPr id="8" name="Picture 6" descr="Дорожный знак &quot;Движение на велосипедах запрещено&quot;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 l="4652" t="6635" b="27016"/>
          <a:stretch>
            <a:fillRect/>
          </a:stretch>
        </p:blipFill>
        <p:spPr bwMode="auto">
          <a:xfrm>
            <a:off x="2643174" y="1357298"/>
            <a:ext cx="1857356" cy="1812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  <p:pic>
        <p:nvPicPr>
          <p:cNvPr id="9" name="Picture 2" descr="Предварительный просмотр дорожных знаков для детей"/>
          <p:cNvPicPr>
            <a:picLocks noChangeAspect="1" noChangeArrowheads="1"/>
          </p:cNvPicPr>
          <p:nvPr/>
        </p:nvPicPr>
        <p:blipFill>
          <a:blip r:embed="rId2" cstate="print"/>
          <a:srcRect t="53125" r="67969" b="11458"/>
          <a:stretch>
            <a:fillRect/>
          </a:stretch>
        </p:blipFill>
        <p:spPr bwMode="auto">
          <a:xfrm>
            <a:off x="0" y="3000372"/>
            <a:ext cx="1809043" cy="1500198"/>
          </a:xfrm>
          <a:prstGeom prst="rect">
            <a:avLst/>
          </a:prstGeom>
          <a:noFill/>
        </p:spPr>
      </p:pic>
      <p:pic>
        <p:nvPicPr>
          <p:cNvPr id="10" name="Picture 2" descr="Предварительный просмотр дорожных знаков для детей"/>
          <p:cNvPicPr>
            <a:picLocks noChangeAspect="1" noChangeArrowheads="1"/>
          </p:cNvPicPr>
          <p:nvPr/>
        </p:nvPicPr>
        <p:blipFill>
          <a:blip r:embed="rId2" cstate="print"/>
          <a:srcRect l="66406" b="61459"/>
          <a:stretch>
            <a:fillRect/>
          </a:stretch>
        </p:blipFill>
        <p:spPr bwMode="auto">
          <a:xfrm>
            <a:off x="2214546" y="5143512"/>
            <a:ext cx="1714479" cy="1475251"/>
          </a:xfrm>
          <a:prstGeom prst="rect">
            <a:avLst/>
          </a:prstGeom>
          <a:noFill/>
        </p:spPr>
      </p:pic>
      <p:pic>
        <p:nvPicPr>
          <p:cNvPr id="23556" name="Picture 4" descr="Картинки по запросу картинки пдд  надземный переход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214810" y="3286124"/>
            <a:ext cx="1714513" cy="1714514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0" y="0"/>
            <a:ext cx="9144000" cy="1214422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4. Найдите дорожные знаки для пешеходов</a:t>
            </a:r>
            <a:endParaRPr lang="ru-RU" sz="36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5000628" cy="94138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Четвертый лишний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4" name="Picture 2" descr="Предварительный просмотр дорожных знаков для детей"/>
          <p:cNvPicPr>
            <a:picLocks noChangeAspect="1" noChangeArrowheads="1"/>
          </p:cNvPicPr>
          <p:nvPr/>
        </p:nvPicPr>
        <p:blipFill>
          <a:blip r:embed="rId2" cstate="print"/>
          <a:srcRect l="33593" r="32813" b="48958"/>
          <a:stretch>
            <a:fillRect/>
          </a:stretch>
        </p:blipFill>
        <p:spPr bwMode="auto">
          <a:xfrm>
            <a:off x="1714480" y="1142984"/>
            <a:ext cx="1504582" cy="2000264"/>
          </a:xfrm>
          <a:prstGeom prst="rect">
            <a:avLst/>
          </a:prstGeom>
          <a:noFill/>
        </p:spPr>
      </p:pic>
      <p:pic>
        <p:nvPicPr>
          <p:cNvPr id="5" name="Picture 2" descr="Предварительный просмотр дорожных знаков для детей"/>
          <p:cNvPicPr>
            <a:picLocks noChangeAspect="1" noChangeArrowheads="1"/>
          </p:cNvPicPr>
          <p:nvPr/>
        </p:nvPicPr>
        <p:blipFill>
          <a:blip r:embed="rId2" cstate="print"/>
          <a:srcRect t="50000" r="65625"/>
          <a:stretch>
            <a:fillRect/>
          </a:stretch>
        </p:blipFill>
        <p:spPr bwMode="auto">
          <a:xfrm>
            <a:off x="3214678" y="1142984"/>
            <a:ext cx="1500198" cy="1928826"/>
          </a:xfrm>
          <a:prstGeom prst="rect">
            <a:avLst/>
          </a:prstGeom>
          <a:noFill/>
        </p:spPr>
      </p:pic>
      <p:pic>
        <p:nvPicPr>
          <p:cNvPr id="6" name="Picture 2" descr="Предварительный просмотр дорожных знаков для детей"/>
          <p:cNvPicPr>
            <a:picLocks noChangeAspect="1" noChangeArrowheads="1"/>
          </p:cNvPicPr>
          <p:nvPr/>
        </p:nvPicPr>
        <p:blipFill>
          <a:blip r:embed="rId2" cstate="print"/>
          <a:srcRect l="33594" t="51042" r="32031"/>
          <a:stretch>
            <a:fillRect/>
          </a:stretch>
        </p:blipFill>
        <p:spPr bwMode="auto">
          <a:xfrm>
            <a:off x="4714876" y="1142984"/>
            <a:ext cx="1500198" cy="1928826"/>
          </a:xfrm>
          <a:prstGeom prst="rect">
            <a:avLst/>
          </a:prstGeom>
          <a:noFill/>
        </p:spPr>
      </p:pic>
      <p:pic>
        <p:nvPicPr>
          <p:cNvPr id="7" name="Picture 2" descr="Дорожный знак &quot;Движение пешеходов запрещено&quot;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3071810"/>
            <a:ext cx="1643042" cy="1889541"/>
          </a:xfrm>
          <a:prstGeom prst="rect">
            <a:avLst/>
          </a:prstGeom>
          <a:noFill/>
        </p:spPr>
      </p:pic>
      <p:pic>
        <p:nvPicPr>
          <p:cNvPr id="8" name="Picture 6" descr="Дорожный знак &quot;Движение на велосипедах запрещено&quot;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3143248"/>
            <a:ext cx="1643074" cy="1857388"/>
          </a:xfrm>
          <a:prstGeom prst="rect">
            <a:avLst/>
          </a:prstGeom>
          <a:noFill/>
        </p:spPr>
      </p:pic>
      <p:pic>
        <p:nvPicPr>
          <p:cNvPr id="9" name="Picture 10" descr="Дорожный знак &quot;Пункт первой помощи&quot;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071810"/>
            <a:ext cx="1714512" cy="1839137"/>
          </a:xfrm>
          <a:prstGeom prst="rect">
            <a:avLst/>
          </a:prstGeom>
          <a:noFill/>
        </p:spPr>
      </p:pic>
      <p:pic>
        <p:nvPicPr>
          <p:cNvPr id="10" name="Picture 2" descr="Предварительный просмотр дорожных знаков для детей"/>
          <p:cNvPicPr>
            <a:picLocks noChangeAspect="1" noChangeArrowheads="1"/>
          </p:cNvPicPr>
          <p:nvPr/>
        </p:nvPicPr>
        <p:blipFill>
          <a:blip r:embed="rId2" cstate="print"/>
          <a:srcRect t="51042" r="67188"/>
          <a:stretch>
            <a:fillRect/>
          </a:stretch>
        </p:blipFill>
        <p:spPr bwMode="auto">
          <a:xfrm>
            <a:off x="4714876" y="3214686"/>
            <a:ext cx="1357290" cy="1643074"/>
          </a:xfrm>
          <a:prstGeom prst="rect">
            <a:avLst/>
          </a:prstGeom>
          <a:noFill/>
        </p:spPr>
      </p:pic>
      <p:pic>
        <p:nvPicPr>
          <p:cNvPr id="11" name="Picture 2" descr="Предварительный просмотр дорожных знаков для детей"/>
          <p:cNvPicPr>
            <a:picLocks noChangeAspect="1" noChangeArrowheads="1"/>
          </p:cNvPicPr>
          <p:nvPr/>
        </p:nvPicPr>
        <p:blipFill>
          <a:blip r:embed="rId2" cstate="print"/>
          <a:srcRect l="5374" t="3556" r="73125" b="62796"/>
          <a:stretch>
            <a:fillRect/>
          </a:stretch>
        </p:blipFill>
        <p:spPr bwMode="auto">
          <a:xfrm>
            <a:off x="214282" y="5072073"/>
            <a:ext cx="1285884" cy="1669863"/>
          </a:xfrm>
          <a:prstGeom prst="rect">
            <a:avLst/>
          </a:prstGeom>
          <a:noFill/>
        </p:spPr>
      </p:pic>
      <p:pic>
        <p:nvPicPr>
          <p:cNvPr id="13" name="Рисунок 12" descr="Знак Мойка автомобилей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71604" y="4929198"/>
            <a:ext cx="1450337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Знак Автозаправочная станция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00562" y="4929198"/>
            <a:ext cx="1500198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Знак Жилая зона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71802" y="4929198"/>
            <a:ext cx="1446530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8" descr="Дорожный знак &quot;Место остановки автобуса&quot;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142984"/>
            <a:ext cx="1714512" cy="2018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ветофор на дороге картинк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картинка для детей светофорчик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2500306"/>
            <a:ext cx="1428760" cy="1878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открытыйурок.рф/%D1%81%D1%82%D0%B0%D1%82%D1%8C%D0%B8/586597/img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81575">
            <a:off x="4863073" y="3040648"/>
            <a:ext cx="723265" cy="1047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открытыйурок.рф/%D1%81%D1%82%D0%B0%D1%82%D1%8C%D0%B8/586597/img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81575">
            <a:off x="4863074" y="3040649"/>
            <a:ext cx="723265" cy="1047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заочный конкурс\DSC053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0"/>
            <a:ext cx="5942774" cy="445766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sp>
        <p:nvSpPr>
          <p:cNvPr id="3" name="Блок-схема: память с посл. доступом 2"/>
          <p:cNvSpPr/>
          <p:nvPr/>
        </p:nvSpPr>
        <p:spPr>
          <a:xfrm>
            <a:off x="0" y="214290"/>
            <a:ext cx="2571768" cy="1785974"/>
          </a:xfrm>
          <a:prstGeom prst="flowChartMagneticTap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Дети составляют карту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5123" name="Picture 3" descr="F:\DCIM\104MSDCF\DSC059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71902"/>
            <a:ext cx="4514202" cy="3386098"/>
          </a:xfrm>
          <a:prstGeom prst="rect">
            <a:avLst/>
          </a:prstGeom>
          <a:noFill/>
        </p:spPr>
      </p:pic>
      <p:sp>
        <p:nvSpPr>
          <p:cNvPr id="5" name="Стрелка влево 4"/>
          <p:cNvSpPr/>
          <p:nvPr/>
        </p:nvSpPr>
        <p:spPr>
          <a:xfrm>
            <a:off x="5143504" y="4929198"/>
            <a:ext cx="3357586" cy="1357322"/>
          </a:xfrm>
          <a:prstGeom prst="lef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карты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лучший педагог ПДД\DSC005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лучший педагог ПДД\DSC005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лучший педагог ПДД\DSC005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Рабочий стол\заочный конкурс\DSC05364.JPG"/>
          <p:cNvPicPr>
            <a:picLocks noChangeAspect="1" noChangeArrowheads="1"/>
          </p:cNvPicPr>
          <p:nvPr/>
        </p:nvPicPr>
        <p:blipFill>
          <a:blip r:embed="rId2" cstate="print"/>
          <a:srcRect t="11041" r="28395"/>
          <a:stretch>
            <a:fillRect/>
          </a:stretch>
        </p:blipFill>
        <p:spPr bwMode="auto">
          <a:xfrm>
            <a:off x="4820468" y="0"/>
            <a:ext cx="4323532" cy="4029064"/>
          </a:xfrm>
          <a:prstGeom prst="rect">
            <a:avLst/>
          </a:prstGeom>
          <a:noFill/>
        </p:spPr>
      </p:pic>
      <p:pic>
        <p:nvPicPr>
          <p:cNvPr id="6147" name="Picture 3" descr="C:\Documents and Settings\Admin\Рабочий стол\заочный конкурс\DSC053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57522"/>
            <a:ext cx="5466583" cy="4100478"/>
          </a:xfrm>
          <a:prstGeom prst="rect">
            <a:avLst/>
          </a:prstGeom>
          <a:noFill/>
        </p:spPr>
      </p:pic>
      <p:sp>
        <p:nvSpPr>
          <p:cNvPr id="4" name="Блок-схема: память с посл. доступом 3"/>
          <p:cNvSpPr/>
          <p:nvPr/>
        </p:nvSpPr>
        <p:spPr>
          <a:xfrm>
            <a:off x="857224" y="214290"/>
            <a:ext cx="3571900" cy="2428892"/>
          </a:xfrm>
          <a:prstGeom prst="flowChartMagneticTap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Ура!!!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Нашли подарки!!!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1714488"/>
            <a:ext cx="5715040" cy="2714644"/>
          </a:xfrm>
          <a:prstGeom prst="rect">
            <a:avLst/>
          </a:prstGeom>
          <a:solidFill>
            <a:srgbClr val="CAE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chemeClr val="tx1"/>
                </a:solidFill>
                <a:latin typeface="Monotype Corsiva" pitchFamily="66" charset="0"/>
              </a:rPr>
              <a:t>игры</a:t>
            </a:r>
            <a:endParaRPr lang="ru-RU" sz="96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1142976" y="0"/>
            <a:ext cx="6072230" cy="928694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chemeClr val="tx1"/>
                </a:solidFill>
              </a:rPr>
              <a:t> Четвертый лишний </a:t>
            </a:r>
            <a:endParaRPr lang="ru-RU" sz="4400" b="1" i="1" dirty="0">
              <a:solidFill>
                <a:schemeClr val="tx1"/>
              </a:solidFill>
            </a:endParaRPr>
          </a:p>
        </p:txBody>
      </p:sp>
      <p:pic>
        <p:nvPicPr>
          <p:cNvPr id="22" name="Picture 12" descr="Картинки по запросу картинки автобус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57298"/>
            <a:ext cx="2136040" cy="1429264"/>
          </a:xfrm>
          <a:prstGeom prst="rect">
            <a:avLst/>
          </a:prstGeom>
          <a:noFill/>
        </p:spPr>
      </p:pic>
      <p:pic>
        <p:nvPicPr>
          <p:cNvPr id="24" name="Picture 16" descr="Картинки по запросу картинки троллейбус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1285860"/>
            <a:ext cx="1714512" cy="1434840"/>
          </a:xfrm>
          <a:prstGeom prst="rect">
            <a:avLst/>
          </a:prstGeom>
          <a:noFill/>
        </p:spPr>
      </p:pic>
      <p:pic>
        <p:nvPicPr>
          <p:cNvPr id="25" name="Picture 18" descr="Картинки по запросу картинки поезд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57818" y="1643050"/>
            <a:ext cx="1937944" cy="1214446"/>
          </a:xfrm>
          <a:prstGeom prst="rect">
            <a:avLst/>
          </a:prstGeom>
          <a:noFill/>
        </p:spPr>
      </p:pic>
      <p:pic>
        <p:nvPicPr>
          <p:cNvPr id="26" name="Picture 14" descr="Картинки по запросу картинки грузовая машина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00958" y="1643050"/>
            <a:ext cx="1643042" cy="1235114"/>
          </a:xfrm>
          <a:prstGeom prst="rect">
            <a:avLst/>
          </a:prstGeom>
          <a:noFill/>
        </p:spPr>
      </p:pic>
      <p:pic>
        <p:nvPicPr>
          <p:cNvPr id="9220" name="Picture 4" descr="Картинки по запросу картинки самолет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28860" y="3143248"/>
            <a:ext cx="1857388" cy="1233638"/>
          </a:xfrm>
          <a:prstGeom prst="rect">
            <a:avLst/>
          </a:prstGeom>
          <a:noFill/>
        </p:spPr>
      </p:pic>
      <p:pic>
        <p:nvPicPr>
          <p:cNvPr id="9222" name="Picture 6" descr="Картинки по запросу картинки воздушный шар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857752" y="3143248"/>
            <a:ext cx="1928826" cy="1285884"/>
          </a:xfrm>
          <a:prstGeom prst="rect">
            <a:avLst/>
          </a:prstGeom>
          <a:noFill/>
        </p:spPr>
      </p:pic>
      <p:pic>
        <p:nvPicPr>
          <p:cNvPr id="9224" name="Picture 8" descr="Картинки по запросу картинки вертолет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22333" y="3143248"/>
            <a:ext cx="1821667" cy="1357322"/>
          </a:xfrm>
          <a:prstGeom prst="rect">
            <a:avLst/>
          </a:prstGeom>
          <a:noFill/>
        </p:spPr>
      </p:pic>
      <p:pic>
        <p:nvPicPr>
          <p:cNvPr id="9226" name="Picture 10" descr="Картинки по запросу картинки лодка">
            <a:hlinkClick r:id="rId16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57157" y="5072074"/>
            <a:ext cx="1612095" cy="1214446"/>
          </a:xfrm>
          <a:prstGeom prst="rect">
            <a:avLst/>
          </a:prstGeom>
          <a:noFill/>
        </p:spPr>
      </p:pic>
      <p:pic>
        <p:nvPicPr>
          <p:cNvPr id="9228" name="Picture 12" descr="Картинки по запросу картинки корабль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643174" y="5072074"/>
            <a:ext cx="1706924" cy="1285884"/>
          </a:xfrm>
          <a:prstGeom prst="rect">
            <a:avLst/>
          </a:prstGeom>
          <a:noFill/>
        </p:spPr>
      </p:pic>
      <p:pic>
        <p:nvPicPr>
          <p:cNvPr id="9230" name="Picture 14" descr="Картинки по запросу картинки парусник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572397" y="5143511"/>
            <a:ext cx="1571604" cy="1153983"/>
          </a:xfrm>
          <a:prstGeom prst="rect">
            <a:avLst/>
          </a:prstGeom>
          <a:noFill/>
        </p:spPr>
      </p:pic>
      <p:pic>
        <p:nvPicPr>
          <p:cNvPr id="9232" name="Picture 16" descr="Картинки по запросу картинки парусник">
            <a:hlinkClick r:id="rId22"/>
          </p:cNvPr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214282" y="3143248"/>
            <a:ext cx="1615329" cy="1214446"/>
          </a:xfrm>
          <a:prstGeom prst="rect">
            <a:avLst/>
          </a:prstGeom>
          <a:noFill/>
        </p:spPr>
      </p:pic>
      <p:pic>
        <p:nvPicPr>
          <p:cNvPr id="9234" name="Picture 18" descr="Картинки по запросу картинки вертолета">
            <a:hlinkClick r:id="rId24"/>
          </p:cNvPr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4857752" y="5072074"/>
            <a:ext cx="1643074" cy="1232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33</Words>
  <Application>Microsoft Office PowerPoint</Application>
  <PresentationFormat>Экран (4:3)</PresentationFormat>
  <Paragraphs>15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Кто на чем едет</vt:lpstr>
      <vt:lpstr>Презентация PowerPoint</vt:lpstr>
      <vt:lpstr>Четвертый лишний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</cp:lastModifiedBy>
  <cp:revision>8</cp:revision>
  <dcterms:modified xsi:type="dcterms:W3CDTF">2021-11-14T10:32:39Z</dcterms:modified>
</cp:coreProperties>
</file>