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7" r:id="rId6"/>
    <p:sldId id="259" r:id="rId7"/>
    <p:sldId id="260" r:id="rId8"/>
    <p:sldId id="261" r:id="rId9"/>
    <p:sldId id="264" r:id="rId10"/>
    <p:sldId id="275" r:id="rId11"/>
    <p:sldId id="266" r:id="rId12"/>
    <p:sldId id="267" r:id="rId13"/>
    <p:sldId id="268" r:id="rId14"/>
    <p:sldId id="274" r:id="rId15"/>
    <p:sldId id="272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704" y="108"/>
      </p:cViewPr>
      <p:guideLst>
        <p:guide orient="horz" pos="2188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B2D1F-5334-4627-8DEF-2B74D32AF1D7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2B50B-30D0-47B1-B9C1-A2D816F0174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2B50B-30D0-47B1-B9C1-A2D816F01741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72B50B-30D0-47B1-B9C1-A2D816F01741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D03B1F-B706-42F3-8A30-23CCA28B041F}" type="slidenum">
              <a:rPr lang="ru-RU" smtClean="0"/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  <a:p>
            <a:pPr lvl="1" eaLnBrk="1" latinLnBrk="0" hangingPunct="1"/>
            <a:r>
              <a:rPr kumimoji="0" lang="ru-RU"/>
              <a:t>Второй уровень</a:t>
            </a:r>
            <a:endParaRPr kumimoji="0" lang="ru-RU"/>
          </a:p>
          <a:p>
            <a:pPr lvl="2" eaLnBrk="1" latinLnBrk="0" hangingPunct="1"/>
            <a:r>
              <a:rPr kumimoji="0" lang="ru-RU"/>
              <a:t>Третий уровень</a:t>
            </a:r>
            <a:endParaRPr kumimoji="0" lang="ru-RU"/>
          </a:p>
          <a:p>
            <a:pPr lvl="3" eaLnBrk="1" latinLnBrk="0" hangingPunct="1"/>
            <a:r>
              <a:rPr kumimoji="0" lang="ru-RU"/>
              <a:t>Четвертый уровень</a:t>
            </a:r>
            <a:endParaRPr kumimoji="0" lang="ru-RU"/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C432BECF-5000-4FFF-AE2F-AB6C319EA013}" type="datetimeFigureOut">
              <a:rPr lang="ru-RU" smtClean="0"/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3D03B1F-B706-42F3-8A30-23CCA28B041F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эмблема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784475"/>
            <a:ext cx="2732083" cy="2365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53460" y="3235325"/>
            <a:ext cx="5496560" cy="2191385"/>
          </a:xfrm>
        </p:spPr>
        <p:txBody>
          <a:bodyPr>
            <a:noAutofit/>
          </a:bodyPr>
          <a:lstStyle/>
          <a:p>
            <a:pPr algn="r"/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Автор</a:t>
            </a:r>
            <a:r>
              <a:rPr lang="en-US" altLang="ru-RU" sz="1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- </a:t>
            </a:r>
            <a:r>
              <a:rPr lang="en-US" altLang="en-US" sz="1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составитель</a:t>
            </a:r>
            <a:r>
              <a:rPr lang="en-US" altLang="ru-RU" sz="18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: </a:t>
            </a:r>
            <a:endParaRPr lang="en-US" altLang="ru-RU" sz="1800" b="1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учитель начальных классов,</a:t>
            </a:r>
            <a:endParaRPr lang="ru-RU" altLang="en-US" sz="1800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советник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директора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воспитанию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взаимодействию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ru-RU" sz="1800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детскими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общественными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объединениями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ru-RU" sz="1800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МБОУ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Купинской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школы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–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интерната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№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1 </a:t>
            </a:r>
            <a:endParaRPr lang="en-US" altLang="ru-RU" sz="1800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Голенцова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Наталья</a:t>
            </a:r>
            <a:r>
              <a:rPr lang="en-US" altLang="ru-RU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Васильевна</a:t>
            </a:r>
            <a:endParaRPr lang="en-US" altLang="en-US" sz="1800" dirty="0">
              <a:solidFill>
                <a:srgbClr val="0070C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en-US" altLang="ru-RU" sz="1800" dirty="0"/>
              <a:t> </a:t>
            </a:r>
            <a:endParaRPr lang="en-US" alt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0905" y="-539750"/>
            <a:ext cx="8140700" cy="332422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br>
              <a:rPr lang="en-US" altLang="en-US" sz="2665" dirty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en-US" altLang="en-US" sz="2665" dirty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Методическая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разработка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воспитательного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события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               </a:t>
            </a:r>
            <a:r>
              <a:rPr lang="en-US" altLang="en-US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ТЕМА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Бессмертный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полк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Герои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рядом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нами</a:t>
            </a:r>
            <a:r>
              <a:rPr lang="en-US" altLang="en-US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en-US" altLang="ru-RU" sz="266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</a:br>
            <a:endParaRPr lang="en-US" altLang="en-US" sz="2665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2032000" y="6150610"/>
            <a:ext cx="5080000" cy="4921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266700">
              <a:lnSpc>
                <a:spcPct val="150000"/>
              </a:lnSpc>
            </a:pPr>
            <a:r>
              <a:rPr sz="16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г. Купино, </a:t>
            </a:r>
            <a:r>
              <a:rPr sz="1600" b="1">
                <a:latin typeface="Times New Roman" panose="02020603050405020304"/>
                <a:ea typeface="Times New Roman" panose="02020603050405020304"/>
              </a:rPr>
              <a:t>2026г.</a:t>
            </a:r>
            <a:endParaRPr sz="1600" b="1"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47720" y="3213100"/>
            <a:ext cx="5782945" cy="3710305"/>
          </a:xfrm>
          <a:prstGeom prst="rect">
            <a:avLst/>
          </a:prstGeom>
        </p:spPr>
      </p:pic>
      <p:pic>
        <p:nvPicPr>
          <p:cNvPr id="6" name="Замещающее содержимо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45085"/>
            <a:ext cx="5317490" cy="3775075"/>
          </a:xfrm>
          <a:prstGeom prst="rect">
            <a:avLst/>
          </a:prstGeom>
        </p:spPr>
      </p:pic>
      <p:pic>
        <p:nvPicPr>
          <p:cNvPr id="2" name="Picture 2" descr="C:\Users\1\Desktop\эмбл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9851" y="548331"/>
            <a:ext cx="2071670" cy="207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мещающее содержимое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" y="0"/>
            <a:ext cx="6226810" cy="4077970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335" y="3546475"/>
            <a:ext cx="6336665" cy="3328670"/>
          </a:xfrm>
          <a:prstGeom prst="rect">
            <a:avLst/>
          </a:prstGeom>
        </p:spPr>
      </p:pic>
      <p:pic>
        <p:nvPicPr>
          <p:cNvPr id="4" name="Picture 2" descr="C:\Users\1\Desktop\эмбл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41" y="764866"/>
            <a:ext cx="2071670" cy="207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0"/>
            <a:ext cx="5973445" cy="3582035"/>
          </a:xfrm>
          <a:prstGeom prst="rect">
            <a:avLst/>
          </a:prstGeom>
        </p:spPr>
      </p:pic>
      <p:pic>
        <p:nvPicPr>
          <p:cNvPr id="7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0930" y="2937510"/>
            <a:ext cx="6783070" cy="3920490"/>
          </a:xfrm>
          <a:prstGeom prst="rect">
            <a:avLst/>
          </a:prstGeom>
        </p:spPr>
      </p:pic>
      <p:pic>
        <p:nvPicPr>
          <p:cNvPr id="4" name="Picture 2" descr="C:\Users\1\Desktop\эмбл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386" y="404821"/>
            <a:ext cx="2071670" cy="207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2988310" y="3117850"/>
            <a:ext cx="6203950" cy="3740150"/>
          </a:xfrm>
          <a:prstGeom prst="rect">
            <a:avLst/>
          </a:prstGeom>
        </p:spPr>
      </p:pic>
      <p:pic>
        <p:nvPicPr>
          <p:cNvPr id="7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649720" cy="3830320"/>
          </a:xfrm>
          <a:prstGeom prst="rect">
            <a:avLst/>
          </a:prstGeom>
        </p:spPr>
      </p:pic>
      <p:pic>
        <p:nvPicPr>
          <p:cNvPr id="4" name="Picture 2" descr="C:\Users\1\Desktop\эмбл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76576"/>
            <a:ext cx="2071670" cy="207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404664"/>
            <a:ext cx="8784976" cy="5616624"/>
          </a:xfrm>
        </p:spPr>
        <p:txBody>
          <a:bodyPr>
            <a:normAutofit lnSpcReduction="10000"/>
          </a:bodyPr>
          <a:lstStyle/>
          <a:p>
            <a:r>
              <a:rPr lang="ru-RU" sz="2400" b="1" i="1" u="sng" dirty="0">
                <a:solidFill>
                  <a:srgbClr val="0070C0"/>
                </a:solidFill>
                <a:latin typeface="Georgia" panose="02040502050405020303" pitchFamily="18" charset="0"/>
              </a:rPr>
              <a:t>Результаты и эффективность</a:t>
            </a:r>
            <a:endParaRPr lang="ru-RU" sz="2400" b="1" i="1" u="sng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7 мая 2025 года в нашей школе состоялось торжественное мероприятие «Бессмертный полк: Герои рядом с нами».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b="1" i="1" dirty="0">
                <a:solidFill>
                  <a:srgbClr val="0070C0"/>
                </a:solidFill>
                <a:latin typeface="Georgia" panose="02040502050405020303" pitchFamily="18" charset="0"/>
              </a:rPr>
              <a:t>Количественные показатели:</a:t>
            </a:r>
            <a:endParaRPr lang="ru-RU" sz="2000" b="1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В мероприятие приняли участие 150 человек, включая родителей и учителей , что подтверждает высокую степень вовлеченности не только учеников, но и всего школьного и сообщества.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b="1" i="1" dirty="0">
                <a:solidFill>
                  <a:srgbClr val="0070C0"/>
                </a:solidFill>
                <a:latin typeface="Georgia" panose="02040502050405020303" pitchFamily="18" charset="0"/>
              </a:rPr>
              <a:t>Качественные показатели:</a:t>
            </a:r>
            <a:endParaRPr lang="ru-RU" sz="2000" b="1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Мероприятие прошло в тёплой, искренней и эмоциональной атмосфере. Ученики не просто шли с портретами, но и делились историями своих героев, что создало уникальный диалог поколений. Более 90% участников отметили, что почувствовали особую гордость за своих предков и испытали глубокое уважение к их подвигу. Качественная подготовка (репетиции, мастер-классы по оформлению портретов) позволила детям почувствовать свою значимость и ответственность за сохранение памяти. 85% родителей выразили благодарность организаторам, подчеркнув, что мероприятие стало важным воспитательным моментом для их      детей.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620688"/>
            <a:ext cx="8435280" cy="561662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b="1" i="1" u="sng" dirty="0">
                <a:solidFill>
                  <a:srgbClr val="0070C0"/>
                </a:solidFill>
                <a:latin typeface="Georgia" panose="02040502050405020303" pitchFamily="18" charset="0"/>
              </a:rPr>
              <a:t>Выводы. </a:t>
            </a:r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</a:rPr>
              <a:t>Анализ количественных и качественных показателей подтверждает высокую эффективность мероприятия. Вовлеченность школьников, представленные ими личные истории фронтовиков, эмоциональная атмосфера — всё это свидетельствует о достижении главной цели: воспитании уважения к подвигу предков и осознании ценности мира. Успех школьного «Бессмертного полка» наглядно показывает, что подобные инициативы находят живой отклик и способны формировать не только знания, но и глубоко личные переживания.</a:t>
            </a: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marL="109855" indent="0" algn="just">
              <a:buNone/>
            </a:pP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1800" b="1" i="1" u="sng" dirty="0">
                <a:solidFill>
                  <a:srgbClr val="0070C0"/>
                </a:solidFill>
                <a:latin typeface="Georgia" panose="02040502050405020303" pitchFamily="18" charset="0"/>
              </a:rPr>
              <a:t>Перспективы развития практики </a:t>
            </a:r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</a:rPr>
              <a:t>видятся в дальнейшей интеграции «Бессмертного полка» в систему воспитательной работы школы. Важно не ограничиваться одномоментным событием, а развивать проект на постоянной основе. Это может включать в себя создание школьного архива историй героев, проведение уроков мужества с привлечением ветеранов и детей войны, организацию экскурсий по местам боевой славы, а также расширение использования мультимедийных технологий для представления собранных материалов. Продолжение и масштабирование проекта станет неотъемлемой частью формирования преемственности поколений и укрепления патриотических ценностей в школе.</a:t>
            </a: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>
                <a:solidFill>
                  <a:srgbClr val="00B0F0"/>
                </a:solidFill>
                <a:effectLst/>
                <a:latin typeface="Georgia" panose="02040502050405020303" pitchFamily="18" charset="0"/>
              </a:rPr>
              <a:t>Заключение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21285"/>
            <a:ext cx="8229600" cy="650240"/>
          </a:xfrm>
        </p:spPr>
        <p:txBody>
          <a:bodyPr>
            <a:normAutofit fontScale="90000"/>
          </a:bodyPr>
          <a:lstStyle/>
          <a:p>
            <a:pPr algn="ctr"/>
            <a:br>
              <a:rPr lang="ru-RU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3110" i="1" dirty="0">
                <a:solidFill>
                  <a:srgbClr val="00B0F0"/>
                </a:solidFill>
                <a:effectLst/>
                <a:latin typeface="Georgia" panose="02040502050405020303" pitchFamily="18" charset="0"/>
              </a:rPr>
              <a:t>Введение</a:t>
            </a:r>
            <a:br>
              <a:rPr lang="ru-RU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endParaRPr lang="ru-RU" i="1" dirty="0">
              <a:solidFill>
                <a:schemeClr val="accent1">
                  <a:lumMod val="75000"/>
                </a:schemeClr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2" name="Замещающее содержимое 1"/>
          <p:cNvSpPr>
            <a:spLocks noGrp="1"/>
          </p:cNvSpPr>
          <p:nvPr>
            <p:ph idx="1"/>
          </p:nvPr>
        </p:nvSpPr>
        <p:spPr>
          <a:xfrm>
            <a:off x="57150" y="836712"/>
            <a:ext cx="8835330" cy="5900003"/>
          </a:xfrm>
        </p:spPr>
        <p:txBody>
          <a:bodyPr>
            <a:noAutofit/>
          </a:bodyPr>
          <a:lstStyle/>
          <a:p>
            <a:r>
              <a:rPr lang="en-US" altLang="en-US" sz="2400" b="1" i="1" u="sng" dirty="0" err="1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Актуальность</a:t>
            </a:r>
            <a:r>
              <a:rPr lang="en-US" altLang="ru-RU" sz="2400" b="1" i="1" u="sng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</a:t>
            </a:r>
            <a:r>
              <a:rPr lang="en-US" altLang="en-US" sz="2400" b="1" i="1" u="sng" dirty="0" err="1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воспитательного</a:t>
            </a:r>
            <a:r>
              <a:rPr lang="en-US" altLang="ru-RU" sz="2400" b="1" i="1" u="sng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</a:t>
            </a:r>
            <a:r>
              <a:rPr lang="en-US" altLang="en-US" sz="2400" b="1" i="1" u="sng" dirty="0" err="1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события</a:t>
            </a:r>
            <a:r>
              <a:rPr lang="en-US" altLang="ru-RU" sz="2400" b="1" i="1" u="sng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:</a:t>
            </a: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</a:rPr>
              <a:t>	В бурном потоке стремительных социальных перемен и всепроникающей цифровизации, когда прошлое, кажется, ускользает сквозь пальцы, вопрос сохранения живой исторической памяти звучит особенно остро. На фоне этих вызовов, воспитательное событие, посвященное теме «Бессмертный полк: Герои рядом с нами», приобретает особую значимость. Его суть и содержание направлены на пробуждение живого интереса к героической истории нашей Родины, её самобытной культуре, а главное – на воспитание глубокого уважения к подвигу ветеранов и мужеству участников специальной военной операции.</a:t>
            </a:r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charset="0"/>
              </a:rPr>
              <a:t> </a:t>
            </a:r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</a:rPr>
              <a:t>День Победы – это не просто дата в календаре, а веха, имеющая для школьного сообщества ключевое, неотъемлемое значение. С каждым уходящим годом всё меньше и меньше остаётся тех, кто собственными глазами видел ужасы Великой Отечественной войны, и чья жизнь стала олицетворением непоколебимой стойкости. В этих условиях школа возлагает на себя роль важнейшего хранителя и проводника – института, призванного передать бесценные знания о великом подвиге народа от старших поколений к младшим.</a:t>
            </a: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  <a:ea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560" y="188640"/>
            <a:ext cx="8927465" cy="5904656"/>
          </a:xfrm>
        </p:spPr>
        <p:txBody>
          <a:bodyPr>
            <a:normAutofit fontScale="92500" lnSpcReduction="10000"/>
          </a:bodyPr>
          <a:lstStyle/>
          <a:p>
            <a:pPr algn="just"/>
            <a:endParaRPr lang="ru-RU" sz="2400" b="1" i="1" u="sng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600" b="1" i="1" u="sng" dirty="0">
                <a:solidFill>
                  <a:srgbClr val="0070C0"/>
                </a:solidFill>
                <a:latin typeface="Georgia" panose="02040502050405020303" pitchFamily="18" charset="0"/>
              </a:rPr>
              <a:t>Новизна воспитательного события:</a:t>
            </a:r>
            <a:endParaRPr lang="ru-RU" sz="22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Сердцевина уникальности мероприятия «Бессмертный полк: Герои рядом с нами» — создание многогранной платформы, где каждый участник не просто несёт портрет героя, но и растворяется в атмосфере эпохи, ощущая незримую нить, связующую поколения, и постигая значение вклада каждого в Великую Победу.</a:t>
            </a:r>
            <a:r>
              <a:rPr lang="en-US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«Бессмертный полк: Герои рядом с нами» — это не просто трепетное касание прошлого, но и действенный импульс в воспитании гражданской сути и патриотических устремлений. Благодаря обновлённому формату, акция обретает более широкие объятия, глубину смысла и ярче врезается в память, ей по силам сплотить каждого, кто хранит в сердце подвиг предков и гордится своей Отчизной.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000" b="1" i="1" dirty="0">
                <a:solidFill>
                  <a:srgbClr val="0070C0"/>
                </a:solidFill>
                <a:latin typeface="Georgia" panose="02040502050405020303" pitchFamily="18" charset="0"/>
              </a:rPr>
              <a:t>Цель:</a:t>
            </a:r>
            <a:endParaRPr lang="ru-RU" sz="2000" b="1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</a:rPr>
              <a:t>Проведение торжественного мероприятия, посвященного Дню Победы, призванного воспитать у обучающихся глубокое чувство патриотизма, гражданственности и непоколебимое уважение к вечной памяти защитников Отечества и бессмертным подвигам Героев страны.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just">
              <a:lnSpc>
                <a:spcPct val="100000"/>
              </a:lnSpc>
              <a:buNone/>
            </a:pPr>
            <a:endParaRPr lang="en-US" altLang="ru-RU" sz="2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Times New Roman" panose="02020603050405020304" charset="0"/>
            </a:endParaRPr>
          </a:p>
        </p:txBody>
      </p:sp>
      <p:pic>
        <p:nvPicPr>
          <p:cNvPr id="3" name="Picture 2" descr="C:\Users\1\Desktop\эмблема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24328" y="5589240"/>
            <a:ext cx="1619672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39700" y="116632"/>
            <a:ext cx="8536756" cy="6480719"/>
          </a:xfrm>
        </p:spPr>
        <p:txBody>
          <a:bodyPr>
            <a:noAutofit/>
          </a:bodyPr>
          <a:lstStyle/>
          <a:p>
            <a:pPr algn="just"/>
            <a:endParaRPr lang="en-US" alt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algn="just"/>
            <a:r>
              <a:rPr lang="ru-RU" altLang="ru-RU" sz="2400" b="1" i="1" u="sng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Задачи:</a:t>
            </a:r>
            <a:endParaRPr lang="en-US" altLang="ru-RU" sz="2400" b="1" i="1" u="sng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algn="just"/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способствовать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пониманию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особого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значения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праздника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«День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Победы»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мест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почитания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героев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защитников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Отечества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для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народа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России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; </a:t>
            </a:r>
            <a:endParaRPr lang="en-US" altLang="ru-RU" sz="20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сформировать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у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обучающихся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сознание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сопричастности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прошлому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настоящему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будущему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родного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края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своей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Родины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–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России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Российского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государства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; </a:t>
            </a:r>
            <a:endParaRPr lang="en-US" altLang="ru-RU" sz="20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противодействовать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любым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попыткам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дискриминации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граждан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проявлений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экстремизма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терроризма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; </a:t>
            </a:r>
            <a:endParaRPr lang="en-US" altLang="ru-RU" sz="20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формировать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готовность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защите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Родины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способность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отстаивать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суверенитет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достоинство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народа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России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Российского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государства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сохранять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защищать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историческую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правду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; </a:t>
            </a:r>
            <a:endParaRPr lang="en-US" altLang="ru-RU" sz="20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формировать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деятельное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ценностное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отношение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историческому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наследию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России</a:t>
            </a:r>
            <a:r>
              <a:rPr lang="en-US" alt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.</a:t>
            </a:r>
            <a:endParaRPr lang="en-US" altLang="ru-RU" sz="20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6256" y="5085184"/>
            <a:ext cx="2664183" cy="2145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эмблема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60505" y="5301208"/>
            <a:ext cx="2071670" cy="15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3995" y="1340768"/>
            <a:ext cx="8787130" cy="4752528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Первый этап является фундаментом всего мероприятия, определяя его концепцию, цели и предполагаемый результат. Он включает в себя следующие шаги: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1. Формулирование цели и задач.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2. Определение целевой аудитории.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3. Разработка основной идеи и сценария.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4. Определение ответственных лиц и распределение ролей.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000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5. Планирование необходимых ресурсов.</a:t>
            </a:r>
            <a:endParaRPr lang="ru-RU" sz="2000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10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2700" i="1" u="sng" dirty="0">
                <a:solidFill>
                  <a:srgbClr val="0070C0"/>
                </a:solidFill>
                <a:effectLst/>
                <a:latin typeface="Georgia" panose="02040502050405020303" pitchFamily="18" charset="0"/>
              </a:rPr>
              <a:t>Этапы реализации</a:t>
            </a:r>
            <a:br>
              <a:rPr lang="ru-RU" sz="2700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1-й этап – Разработка замысла 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  <a:sym typeface="+mn-ea"/>
              </a:rPr>
              <a:t>воспитательного события -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 март</a:t>
            </a:r>
            <a:endParaRPr lang="ru-RU" sz="2700" i="1" dirty="0">
              <a:solidFill>
                <a:srgbClr val="FF0000"/>
              </a:solidFill>
              <a:effectLst/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3995" y="1196752"/>
            <a:ext cx="8787130" cy="5544616"/>
          </a:xfrm>
        </p:spPr>
        <p:txBody>
          <a:bodyPr>
            <a:noAutofit/>
          </a:bodyPr>
          <a:lstStyle/>
          <a:p>
            <a:pPr lvl="0" algn="just"/>
            <a:r>
              <a:rPr lang="ru-RU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На втором этапе происходит воплощение разработанного замысла в жизнь. Этот этап является наиболее динамичным и требует четкой координации всех участников.</a:t>
            </a:r>
            <a:endParaRPr lang="ru-RU" altLang="en-US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lvl="0" algn="just"/>
            <a:r>
              <a:rPr lang="en-US" altLang="en-US" sz="1800" i="1" dirty="0" err="1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Классным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руководителям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необходимо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заблаговременно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: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оповестить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обучающихся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родителей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/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законных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представителей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проведении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мероприятия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предложить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принести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штандарт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(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если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такой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имеется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)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или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изображение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портретом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родственника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–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участника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Великой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Отечественной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войны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героя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СВО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героя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-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пионера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ветерана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армии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флота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партизана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труженика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тыла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узника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концлагеря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блокадника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ребёнка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войны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.</a:t>
            </a:r>
            <a:endParaRPr lang="en-US" alt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lvl="0" algn="just"/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ru-RU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</a:t>
            </a:r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формить собранный материал на полотнах Бессмертного Полка.</a:t>
            </a: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lvl="0" algn="just"/>
            <a:r>
              <a:rPr 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Обучающиеся разучивают стихи, песни военных лет, готовят танцевальные номера, разрабатывают мультимедийные презентации, которые будут использованы в ходе мероприятия. Осуществляется репетиционная работа.</a:t>
            </a: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lvl="0" algn="just"/>
            <a:r>
              <a:rPr lang="ru-RU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ригласить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тематического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спикера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–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участника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Великой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Отечественной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войны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специальной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военной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операции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детей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войны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,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который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выступит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перед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обучающимися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. </a:t>
            </a:r>
            <a:endParaRPr lang="ru-RU" alt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lvl="0" algn="just"/>
            <a:r>
              <a:rPr lang="ru-RU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                                                 </a:t>
            </a:r>
            <a:r>
              <a:rPr lang="en-US" altLang="en-US" sz="1800" i="1" dirty="0" err="1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Подготовить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 err="1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копию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 err="1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Знамени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r>
              <a:rPr lang="en-US" altLang="en-US" sz="1800" i="1" dirty="0" err="1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Победы</a:t>
            </a:r>
            <a:r>
              <a:rPr lang="en-US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.</a:t>
            </a:r>
            <a:r>
              <a:rPr lang="ru-RU" altLang="ru-RU" sz="18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 </a:t>
            </a:r>
            <a:endParaRPr lang="en-US" alt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pPr algn="ctr"/>
            <a:br>
              <a:rPr lang="ru-RU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2700" i="1" u="sng" dirty="0">
                <a:solidFill>
                  <a:srgbClr val="0070C0"/>
                </a:solidFill>
                <a:effectLst/>
                <a:latin typeface="Georgia" panose="02040502050405020303" pitchFamily="18" charset="0"/>
              </a:rPr>
              <a:t>Этапы реализации</a:t>
            </a:r>
            <a:br>
              <a:rPr lang="ru-RU" sz="2700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2-й этап – Реализация  замысла 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  <a:sym typeface="+mn-ea"/>
              </a:rPr>
              <a:t>воспитательного события -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 апрель</a:t>
            </a:r>
            <a:b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</a:br>
            <a:endParaRPr lang="ru-RU" sz="2700" i="1" dirty="0">
              <a:solidFill>
                <a:srgbClr val="FF0000"/>
              </a:solidFill>
              <a:effectLst/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макет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571472" y="785794"/>
            <a:ext cx="8267306" cy="46434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5" y="1268760"/>
            <a:ext cx="8787129" cy="53485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 </a:t>
            </a:r>
            <a:endParaRPr lang="ru-RU" sz="1800" b="1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>
              <a:buNone/>
            </a:pPr>
            <a:endParaRPr lang="ru-RU" sz="1800" b="1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>
              <a:buNone/>
            </a:pPr>
            <a:endParaRPr lang="ru-RU" sz="1800" b="1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>
              <a:buNone/>
            </a:pPr>
            <a:endParaRPr lang="ru-RU" sz="1800" b="1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>
              <a:buNone/>
            </a:pPr>
            <a:endParaRPr lang="ru-RU" sz="1800" b="1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>
              <a:buNone/>
            </a:pPr>
            <a:endParaRPr lang="ru-RU" sz="1800" b="1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>
              <a:buNone/>
            </a:pPr>
            <a:endParaRPr 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9745" y="404665"/>
            <a:ext cx="8229600" cy="9885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i="1" u="sng" dirty="0">
                <a:solidFill>
                  <a:srgbClr val="0070C0"/>
                </a:solidFill>
                <a:effectLst/>
                <a:latin typeface="Georgia" panose="02040502050405020303" pitchFamily="18" charset="0"/>
              </a:rPr>
              <a:t>Этапы реализации</a:t>
            </a:r>
            <a:br>
              <a:rPr lang="ru-RU" sz="3200" i="1" dirty="0">
                <a:solidFill>
                  <a:schemeClr val="accent1">
                    <a:lumMod val="75000"/>
                  </a:schemeClr>
                </a:solidFill>
                <a:effectLst/>
                <a:latin typeface="Georgia" panose="02040502050405020303" pitchFamily="18" charset="0"/>
              </a:rPr>
            </a:b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2-й этап </a:t>
            </a:r>
            <a:r>
              <a:rPr lang="ru-RU" sz="32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– 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Оценка результатов  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  <a:sym typeface="+mn-ea"/>
              </a:rPr>
              <a:t>воспитательного события </a:t>
            </a:r>
            <a:r>
              <a:rPr lang="ru-RU" sz="2700" i="1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– май 2025 года </a:t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1"/>
          <p:cNvSpPr txBox="1"/>
          <p:nvPr/>
        </p:nvSpPr>
        <p:spPr>
          <a:xfrm>
            <a:off x="213995" y="1196752"/>
            <a:ext cx="8787130" cy="5544616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altLang="ru-RU" sz="18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</p:txBody>
      </p:sp>
      <p:sp>
        <p:nvSpPr>
          <p:cNvPr id="5" name="Содержимое 1"/>
          <p:cNvSpPr txBox="1"/>
          <p:nvPr/>
        </p:nvSpPr>
        <p:spPr>
          <a:xfrm>
            <a:off x="142875" y="1268760"/>
            <a:ext cx="8787130" cy="5625007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Заключительный этап реализации воспитательного события позволяет оценить эффективность применённых форм и методов, выявить сильные стороны и наметить пути дальнейшего развития.</a:t>
            </a:r>
            <a:endParaRPr lang="ru-RU" altLang="ru-RU" sz="16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1. </a:t>
            </a:r>
            <a:r>
              <a:rPr lang="ru-RU" altLang="ru-RU" sz="1600" b="1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Анализ мероприятия: </a:t>
            </a:r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анализируется работа организаторов, технического обеспечения, а также степень вовлеченности аудитории.</a:t>
            </a:r>
            <a:endParaRPr lang="ru-RU" altLang="ru-RU" sz="16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2. </a:t>
            </a:r>
            <a:r>
              <a:rPr lang="ru-RU" altLang="ru-RU" sz="1600" b="1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Обратная связь: </a:t>
            </a:r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собирается обратная связь от всех участников мероприятия: обучающихся, педагогов, родителей, приглашенных гостей. Для этого могут быть использованы анкетирование, устные опросы, дискуссии.</a:t>
            </a:r>
            <a:endParaRPr lang="ru-RU" altLang="ru-RU" sz="16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3. </a:t>
            </a:r>
            <a:r>
              <a:rPr lang="ru-RU" altLang="ru-RU" sz="1600" b="1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Оценка достижения поставленных целей и задач. </a:t>
            </a:r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На основе анализа мероприятия и полученной обратной связи проводится оценка степени достижения целей и задач, сформулированных на первом этапе. Оценивается, насколько мероприятие способствовало развитию у обучающихся навыков самовыражения и командной работы.</a:t>
            </a:r>
            <a:endParaRPr lang="ru-RU" altLang="ru-RU" sz="16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  <a:p>
            <a:pPr algn="just"/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4. </a:t>
            </a:r>
            <a:r>
              <a:rPr lang="ru-RU" altLang="ru-RU" sz="1600" b="1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Определение дальнейших перспектив. </a:t>
            </a:r>
            <a:r>
              <a:rPr lang="ru-RU" altLang="ru-RU" sz="1600" i="1" dirty="0">
                <a:solidFill>
                  <a:srgbClr val="0070C0"/>
                </a:solidFill>
                <a:latin typeface="Georgia" panose="02040502050405020303" pitchFamily="18" charset="0"/>
                <a:cs typeface="Times New Roman" panose="02020603050405020304" charset="0"/>
              </a:rPr>
              <a:t>По итогам оценки формулируются выводы о результативности проведенного воспитательного события. Определяются наиболее удачные практики, которые могут быть использованы в дальнейшем. Выявляются недочеты и предлагаются пути их устранения при организации будущих мероприятий. </a:t>
            </a:r>
            <a:endParaRPr lang="en-US" altLang="ru-RU" sz="1600" i="1" dirty="0">
              <a:solidFill>
                <a:srgbClr val="0070C0"/>
              </a:solidFill>
              <a:latin typeface="Georgia" panose="02040502050405020303" pitchFamily="18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950" y="0"/>
            <a:ext cx="5300980" cy="384619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405" y="3268980"/>
            <a:ext cx="6157595" cy="3589020"/>
          </a:xfrm>
          <a:prstGeom prst="rect">
            <a:avLst/>
          </a:prstGeom>
        </p:spPr>
      </p:pic>
      <p:pic>
        <p:nvPicPr>
          <p:cNvPr id="2" name="Picture 2" descr="C:\Users\1\Desktop\эмбле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41" y="548331"/>
            <a:ext cx="2071670" cy="207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7950</Words>
  <Application>WPS Presentation</Application>
  <PresentationFormat>Экран (4:3)</PresentationFormat>
  <Paragraphs>80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SimSun</vt:lpstr>
      <vt:lpstr>Wingdings</vt:lpstr>
      <vt:lpstr>Wingdings 3</vt:lpstr>
      <vt:lpstr>Verdana</vt:lpstr>
      <vt:lpstr>Wingdings 2</vt:lpstr>
      <vt:lpstr>Times New Roman</vt:lpstr>
      <vt:lpstr>Times New Roman</vt:lpstr>
      <vt:lpstr>Georgia</vt:lpstr>
      <vt:lpstr>Lucida Sans Unicode</vt:lpstr>
      <vt:lpstr>Microsoft YaHei</vt:lpstr>
      <vt:lpstr>Arial Unicode MS</vt:lpstr>
      <vt:lpstr>Calibri</vt:lpstr>
      <vt:lpstr>Открытая</vt:lpstr>
      <vt:lpstr>  Методическая разработка воспитательного события                                                                              ТЕМА: «Бессмертный полк: Герои рядом с нами»  Номинация: «Лучшие практики в гражданско – патриотическом направлении»</vt:lpstr>
      <vt:lpstr> Введение </vt:lpstr>
      <vt:lpstr>PowerPoint 演示文稿</vt:lpstr>
      <vt:lpstr>PowerPoint 演示文稿</vt:lpstr>
      <vt:lpstr> Этапы реализации 1-й этап – Разработка замысла воспитательного события - март</vt:lpstr>
      <vt:lpstr> Этапы реализации 2-й этап – Реализация  замысла воспитательного события - апрель </vt:lpstr>
      <vt:lpstr>PowerPoint 演示文稿</vt:lpstr>
      <vt:lpstr>Этапы реализации 2-й этап – Оценка результатов  воспитательного события – май 2025 года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Заключение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проект</dc:title>
  <dc:creator>1</dc:creator>
  <cp:lastModifiedBy>Пользователь</cp:lastModifiedBy>
  <cp:revision>47</cp:revision>
  <dcterms:created xsi:type="dcterms:W3CDTF">2014-05-11T15:18:00Z</dcterms:created>
  <dcterms:modified xsi:type="dcterms:W3CDTF">2026-05-03T17:40:41Z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C902DFF737F3451691A36D1D1143E094_12</vt:lpwstr>
  </property>
  <property fmtid="{D5CDD505-2E9C-101B-9397-08002B2CF9AE}" pid="3" name="KSOProductBuildVer">
    <vt:lpwstr>1049-12.1.0.25862</vt:lpwstr>
  </property>
</Properties>
</file>