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2" r:id="rId3"/>
    <p:sldId id="301" r:id="rId4"/>
    <p:sldId id="261" r:id="rId5"/>
    <p:sldId id="262" r:id="rId6"/>
    <p:sldId id="267" r:id="rId7"/>
    <p:sldId id="281" r:id="rId8"/>
    <p:sldId id="269" r:id="rId9"/>
    <p:sldId id="270" r:id="rId10"/>
    <p:sldId id="271" r:id="rId11"/>
    <p:sldId id="273" r:id="rId12"/>
    <p:sldId id="276" r:id="rId13"/>
    <p:sldId id="287" r:id="rId14"/>
    <p:sldId id="288" r:id="rId15"/>
    <p:sldId id="289" r:id="rId16"/>
    <p:sldId id="291" r:id="rId17"/>
    <p:sldId id="304" r:id="rId18"/>
    <p:sldId id="295" r:id="rId19"/>
    <p:sldId id="296" r:id="rId20"/>
    <p:sldId id="298" r:id="rId21"/>
    <p:sldId id="302" r:id="rId22"/>
    <p:sldId id="29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29E21-6FD4-41DC-9E47-D31A079C061E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74C36-28F4-44CD-A119-6D7F0195A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3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microsoft.com/office/2007/relationships/media" Target="../media/media2.mp3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492922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Мастер – класс </a:t>
            </a:r>
            <a:br>
              <a:rPr lang="ru-RU" sz="2800" b="1" dirty="0" smtClean="0"/>
            </a:br>
            <a:r>
              <a:rPr lang="ru-RU" sz="2800" b="1" dirty="0" smtClean="0"/>
              <a:t>для родителей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«Учимся понимать своего ребенка- подростка»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5000636"/>
            <a:ext cx="4429156" cy="1000132"/>
          </a:xfrm>
        </p:spPr>
        <p:txBody>
          <a:bodyPr>
            <a:normAutofit/>
          </a:bodyPr>
          <a:lstStyle/>
          <a:p>
            <a:endParaRPr lang="ru-RU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3786190"/>
            <a:ext cx="274691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Альбом с фотографиями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Галочка\Desktop\imйшйшй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01790">
            <a:off x="488632" y="1470929"/>
            <a:ext cx="2552700" cy="1790700"/>
          </a:xfrm>
          <a:prstGeom prst="rect">
            <a:avLst/>
          </a:prstGeom>
          <a:noFill/>
        </p:spPr>
      </p:pic>
      <p:pic>
        <p:nvPicPr>
          <p:cNvPr id="2051" name="Picture 3" descr="C:\Users\Галочка\Desktop\орррр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571612"/>
            <a:ext cx="2828945" cy="2020675"/>
          </a:xfrm>
          <a:prstGeom prst="rect">
            <a:avLst/>
          </a:prstGeom>
          <a:noFill/>
        </p:spPr>
      </p:pic>
      <p:pic>
        <p:nvPicPr>
          <p:cNvPr id="2053" name="Picture 5" descr="C:\Users\Галочка\Desktop\лвл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25845">
            <a:off x="6366511" y="1699033"/>
            <a:ext cx="2466975" cy="1857375"/>
          </a:xfrm>
          <a:prstGeom prst="rect">
            <a:avLst/>
          </a:prstGeom>
          <a:noFill/>
        </p:spPr>
      </p:pic>
      <p:pic>
        <p:nvPicPr>
          <p:cNvPr id="2054" name="Picture 6" descr="C:\Users\Галочка\Desktop\ыыоо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57069">
            <a:off x="3268342" y="4358819"/>
            <a:ext cx="2466975" cy="1857375"/>
          </a:xfrm>
          <a:prstGeom prst="rect">
            <a:avLst/>
          </a:prstGeom>
          <a:noFill/>
        </p:spPr>
      </p:pic>
      <p:pic>
        <p:nvPicPr>
          <p:cNvPr id="2055" name="Picture 7" descr="C:\Users\Галочка\Desktop\стс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3143248"/>
            <a:ext cx="1582742" cy="1933596"/>
          </a:xfrm>
          <a:prstGeom prst="rect">
            <a:avLst/>
          </a:prstGeom>
          <a:noFill/>
        </p:spPr>
      </p:pic>
      <p:pic>
        <p:nvPicPr>
          <p:cNvPr id="2056" name="Picture 8" descr="C:\Users\Галочка\Desktop\вовов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602154">
            <a:off x="6571720" y="4348006"/>
            <a:ext cx="2294397" cy="1698468"/>
          </a:xfrm>
          <a:prstGeom prst="rect">
            <a:avLst/>
          </a:prstGeom>
          <a:noFill/>
        </p:spPr>
      </p:pic>
      <p:pic>
        <p:nvPicPr>
          <p:cNvPr id="2058" name="Picture 10" descr="C:\Users\Галочка\Desktop\ыыры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374830">
            <a:off x="484770" y="5002232"/>
            <a:ext cx="2044357" cy="1360427"/>
          </a:xfrm>
          <a:prstGeom prst="rect">
            <a:avLst/>
          </a:prstGeom>
          <a:noFill/>
        </p:spPr>
      </p:pic>
      <p:pic>
        <p:nvPicPr>
          <p:cNvPr id="2059" name="Picture 11" descr="C:\Users\Галочка\Desktop\вовофф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72162">
            <a:off x="5643570" y="3214686"/>
            <a:ext cx="1500205" cy="1647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Воспоминания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 чём вы переживали в детстве</a:t>
            </a:r>
          </a:p>
          <a:p>
            <a:r>
              <a:rPr lang="ru-RU" dirty="0" smtClean="0"/>
              <a:t>Какие шалости и проделки совершали</a:t>
            </a:r>
          </a:p>
          <a:p>
            <a:r>
              <a:rPr lang="ru-RU" dirty="0" smtClean="0"/>
              <a:t>Ваши детские радости</a:t>
            </a:r>
          </a:p>
          <a:p>
            <a:r>
              <a:rPr lang="ru-RU" dirty="0" smtClean="0"/>
              <a:t>Ваши детские успехи</a:t>
            </a:r>
          </a:p>
          <a:p>
            <a:r>
              <a:rPr lang="ru-RU" dirty="0" smtClean="0"/>
              <a:t>Любимая в детстве игрушка</a:t>
            </a:r>
          </a:p>
          <a:p>
            <a:r>
              <a:rPr lang="ru-RU" dirty="0" smtClean="0"/>
              <a:t>Любимый герой</a:t>
            </a:r>
          </a:p>
          <a:p>
            <a:r>
              <a:rPr lang="ru-RU" dirty="0" smtClean="0"/>
              <a:t>Самый любимый в детстве человек</a:t>
            </a:r>
            <a:endParaRPr lang="ru-RU" dirty="0"/>
          </a:p>
        </p:txBody>
      </p:sp>
      <p:pic>
        <p:nvPicPr>
          <p:cNvPr id="4098" name="Picture 2" descr="C:\Users\Галочка\Desktop\рфр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000372"/>
            <a:ext cx="2428875" cy="1885950"/>
          </a:xfrm>
          <a:prstGeom prst="rect">
            <a:avLst/>
          </a:prstGeom>
          <a:noFill/>
        </p:spPr>
      </p:pic>
      <p:pic>
        <p:nvPicPr>
          <p:cNvPr id="4" name="Нежная мелоди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159078" y="56997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Составьте слова из букв слова ДЕТСТВО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37361316"/>
              </p:ext>
            </p:extLst>
          </p:nvPr>
        </p:nvGraphicFramePr>
        <p:xfrm>
          <a:off x="571472" y="1643050"/>
          <a:ext cx="8115328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664"/>
                <a:gridCol w="4057664"/>
              </a:tblGrid>
              <a:tr h="1178809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Слова</a:t>
                      </a:r>
                      <a:endParaRPr lang="ru-RU" sz="40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Ассоциации</a:t>
                      </a:r>
                      <a:endParaRPr lang="ru-RU" sz="40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07537">
                <a:tc>
                  <a:txBody>
                    <a:bodyPr/>
                    <a:lstStyle/>
                    <a:p>
                      <a:pPr algn="l"/>
                      <a:r>
                        <a:rPr lang="ru-RU" sz="3600" b="1" dirty="0" smtClean="0"/>
                        <a:t>Совет</a:t>
                      </a:r>
                    </a:p>
                    <a:p>
                      <a:pPr algn="l"/>
                      <a:endParaRPr lang="ru-RU" sz="3600" b="1" dirty="0" smtClean="0"/>
                    </a:p>
                    <a:p>
                      <a:pPr algn="l"/>
                      <a:endParaRPr lang="ru-RU" sz="3600" b="1" dirty="0" smtClean="0"/>
                    </a:p>
                    <a:p>
                      <a:pPr algn="l"/>
                      <a:r>
                        <a:rPr lang="ru-RU" sz="3600" b="1" dirty="0" smtClean="0"/>
                        <a:t>…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4468011"/>
              </p:ext>
            </p:extLst>
          </p:nvPr>
        </p:nvGraphicFramePr>
        <p:xfrm>
          <a:off x="543697" y="5276335"/>
          <a:ext cx="8167817" cy="1161535"/>
        </p:xfrm>
        <a:graphic>
          <a:graphicData uri="http://schemas.openxmlformats.org/drawingml/2006/table">
            <a:tbl>
              <a:tblPr/>
              <a:tblGrid>
                <a:gridCol w="8167817"/>
              </a:tblGrid>
              <a:tr h="1161535"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 smtClean="0"/>
              <a:t>Психологический тренинг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           Игра «Связанный ребенок»</a:t>
            </a:r>
          </a:p>
          <a:p>
            <a:pPr>
              <a:buNone/>
            </a:pPr>
            <a:r>
              <a:rPr lang="ru-RU" dirty="0" smtClean="0"/>
              <a:t> Мы говорим ребенку:</a:t>
            </a:r>
          </a:p>
          <a:p>
            <a:r>
              <a:rPr lang="ru-RU" dirty="0" smtClean="0"/>
              <a:t>- не бегай, не прыгай, не ходи,</a:t>
            </a:r>
          </a:p>
          <a:p>
            <a:r>
              <a:rPr lang="ru-RU" dirty="0" smtClean="0"/>
              <a:t> - не трогай то, не трогай это, не лезь руками,</a:t>
            </a:r>
          </a:p>
          <a:p>
            <a:r>
              <a:rPr lang="ru-RU" dirty="0" smtClean="0"/>
              <a:t>- не смотри этот фильм, не слушай, это не для твоих ушей,</a:t>
            </a:r>
          </a:p>
          <a:p>
            <a:r>
              <a:rPr lang="ru-RU" dirty="0" smtClean="0"/>
              <a:t>- не кричи, не разговаривай громко…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600" b="1" dirty="0" smtClean="0"/>
              <a:t>ЗАПРЕТОВ  не должно быть слишком много…</a:t>
            </a:r>
            <a:endParaRPr lang="ru-RU" sz="6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Китайская притча «Ладная семья»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       	</a:t>
            </a:r>
            <a:r>
              <a:rPr lang="ru-RU" sz="7200" dirty="0" smtClean="0"/>
              <a:t>Жила-была на свете одна семья. Она была непростая. Более 1000 человек насчитывалось в этой семье. И занимала она целое село. Так и жили – всей семьей и всем селом. Но дело не в том, что она была большая, а в том, что мир и лад царили в ней. Не было ни ссор, ни ругани, ни драк, ни раздоров.</a:t>
            </a:r>
          </a:p>
          <a:p>
            <a:pPr>
              <a:buNone/>
            </a:pPr>
            <a:r>
              <a:rPr lang="ru-RU" sz="7200" dirty="0" smtClean="0"/>
              <a:t>      		 Дошел слух об этой семье до самого владыки страны. И решил он проверить, правду ли говорят люди. Прибыл он в село, и душа его возрадовалась: кругом чистота, красота, мир и достаток. Хорошо людям, спокойно старикам. Удивился владыка. Решил узнать, как жители села добились такого лада. Пришел к главе семьи: расскажи, как ты добиваешься такого согласия и мира в твоей семье. Тот взял лист бумаги и стал что-то писать. Писал долго.  Видно, не очень силен был в грамоте. Затем передал лист владыке. Тот взял бумагу и стал разбирать каракули старика. Разобрал с трудом и удивился. Три слова были начертаны на бумаге:</a:t>
            </a:r>
          </a:p>
          <a:p>
            <a:pPr>
              <a:buNone/>
            </a:pPr>
            <a:r>
              <a:rPr lang="ru-RU" sz="7200" dirty="0" smtClean="0"/>
              <a:t> </a:t>
            </a:r>
            <a:r>
              <a:rPr lang="ru-RU" sz="7200" b="1" dirty="0" smtClean="0"/>
              <a:t>ЛЮБОВЬ, ПРОЩЕНИЕ, ТЕРПЕНИЕ.</a:t>
            </a:r>
            <a:r>
              <a:rPr lang="ru-RU" sz="7200" dirty="0" smtClean="0"/>
              <a:t> </a:t>
            </a:r>
          </a:p>
          <a:p>
            <a:pPr>
              <a:buNone/>
            </a:pPr>
            <a:r>
              <a:rPr lang="ru-RU" sz="7200" dirty="0" smtClean="0"/>
              <a:t>	И в конце листа: </a:t>
            </a:r>
          </a:p>
          <a:p>
            <a:pPr>
              <a:buNone/>
            </a:pPr>
            <a:r>
              <a:rPr lang="ru-RU" sz="7200" b="1" dirty="0" smtClean="0"/>
              <a:t>Сто раз ЛЮБОВЬ, Сто раз ПРОЩЕНИЕ, СТО раз ТЕРПЕНИЕ.</a:t>
            </a:r>
            <a:r>
              <a:rPr lang="ru-RU" sz="7200" dirty="0" smtClean="0"/>
              <a:t> Прочел владыка и спросил:</a:t>
            </a:r>
          </a:p>
          <a:p>
            <a:pPr>
              <a:buNone/>
            </a:pPr>
            <a:r>
              <a:rPr lang="ru-RU" sz="7200" dirty="0" smtClean="0"/>
              <a:t>        - И все?</a:t>
            </a:r>
          </a:p>
          <a:p>
            <a:pPr>
              <a:buNone/>
            </a:pPr>
            <a:r>
              <a:rPr lang="ru-RU" sz="7200" dirty="0" smtClean="0"/>
              <a:t>    - Да,- ответил старик,- это и есть </a:t>
            </a:r>
            <a:r>
              <a:rPr lang="ru-RU" sz="7200" b="1" u="sng" dirty="0" smtClean="0"/>
              <a:t>основа жизни</a:t>
            </a:r>
            <a:r>
              <a:rPr lang="ru-RU" sz="7200" u="sng" dirty="0" smtClean="0"/>
              <a:t> </a:t>
            </a:r>
            <a:r>
              <a:rPr lang="ru-RU" sz="7200" dirty="0" smtClean="0"/>
              <a:t>всякой хорошей семьи.</a:t>
            </a:r>
          </a:p>
          <a:p>
            <a:pPr>
              <a:buNone/>
            </a:pP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Советы психологов: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ПРИНЯТИЕ</a:t>
            </a:r>
          </a:p>
          <a:p>
            <a:r>
              <a:rPr lang="ru-RU" b="1" dirty="0" smtClean="0"/>
              <a:t>ПРИЗНАНИЕ</a:t>
            </a:r>
          </a:p>
          <a:p>
            <a:r>
              <a:rPr lang="ru-RU" b="1" dirty="0" smtClean="0"/>
              <a:t>ЛЮБОВЬ</a:t>
            </a:r>
          </a:p>
          <a:p>
            <a:r>
              <a:rPr lang="ru-RU" b="1" dirty="0" smtClean="0"/>
              <a:t>ДОСТУПНОСТЬ</a:t>
            </a:r>
          </a:p>
          <a:p>
            <a:r>
              <a:rPr lang="ru-RU" b="1" dirty="0" smtClean="0"/>
              <a:t>ОТВЕТСТВЕННОСТЬ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 Педагогический практикум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Типичная </a:t>
            </a:r>
            <a:r>
              <a:rPr lang="ru-RU" b="1" dirty="0" smtClean="0"/>
              <a:t>фраза:</a:t>
            </a:r>
            <a:endParaRPr lang="ru-RU" dirty="0"/>
          </a:p>
          <a:p>
            <a:r>
              <a:rPr lang="ru-RU" dirty="0"/>
              <a:t> Ты должен хорошо учиться!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Опять </a:t>
            </a:r>
            <a:r>
              <a:rPr lang="ru-RU" dirty="0"/>
              <a:t>ты врешь!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Чтобы </a:t>
            </a:r>
            <a:r>
              <a:rPr lang="ru-RU" dirty="0"/>
              <a:t>в 10 часов был дома!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/>
              <a:t>Как надо говорить:</a:t>
            </a:r>
            <a:endParaRPr lang="ru-RU" dirty="0"/>
          </a:p>
          <a:p>
            <a:r>
              <a:rPr lang="ru-RU" sz="2000" dirty="0"/>
              <a:t>Я уверена, что ты можешь хорошо учиться.</a:t>
            </a:r>
          </a:p>
          <a:p>
            <a:endParaRPr lang="ru-RU" sz="2000" dirty="0" smtClean="0"/>
          </a:p>
          <a:p>
            <a:r>
              <a:rPr lang="ru-RU" sz="2000" dirty="0" smtClean="0"/>
              <a:t>Мне </a:t>
            </a:r>
            <a:r>
              <a:rPr lang="ru-RU" sz="2000" dirty="0"/>
              <a:t>жаль, что я опять выслушиваю неправду. Мне не нравится, когда меня обманывают. Постарайся больше так не делать.</a:t>
            </a:r>
          </a:p>
          <a:p>
            <a:r>
              <a:rPr lang="ru-RU" sz="2000" dirty="0"/>
              <a:t>Я бы хотела видеть тебя к 10 часам вечера дома, но знаю, что не могу тебя заставить сделать что-либо.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8753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 - Сколько можно бездельничать?! Ты должен, наконец, заняться учебой!</a:t>
            </a:r>
          </a:p>
          <a:p>
            <a:r>
              <a:rPr lang="ru-RU" sz="4000" dirty="0" smtClean="0"/>
              <a:t> - Давай дневник, проверю, что у тебя там! Ты должен всегда показывать мне дневник</a:t>
            </a:r>
            <a:r>
              <a:rPr lang="ru-RU" dirty="0" smtClean="0"/>
              <a:t>!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«Я – высказывания»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 Я узнала, что сегодня тебя не было в школе. Я обеспокоена этим.</a:t>
            </a:r>
          </a:p>
          <a:p>
            <a:r>
              <a:rPr lang="ru-RU" dirty="0" smtClean="0"/>
              <a:t>Я огорчена, что ты можешь отстать по многим предметам.</a:t>
            </a:r>
          </a:p>
          <a:p>
            <a:r>
              <a:rPr lang="ru-RU" dirty="0" smtClean="0"/>
              <a:t>Я волнуюсь, что тебя не допустят к экзаменам.</a:t>
            </a:r>
          </a:p>
          <a:p>
            <a:r>
              <a:rPr lang="ru-RU" dirty="0" smtClean="0"/>
              <a:t>Я бы хотела, чтобы ты не курил, хотя знаю, что тут я не могу принимать решения.</a:t>
            </a:r>
          </a:p>
          <a:p>
            <a:r>
              <a:rPr lang="ru-RU" dirty="0" smtClean="0"/>
              <a:t>Я хотела бы, чтобы ты вовремя приходил домой.</a:t>
            </a:r>
          </a:p>
          <a:p>
            <a:r>
              <a:rPr lang="ru-RU" dirty="0" smtClean="0"/>
              <a:t>Я уверена, что ты примешь правильное решение.</a:t>
            </a:r>
          </a:p>
          <a:p>
            <a:r>
              <a:rPr lang="ru-RU" dirty="0" smtClean="0"/>
              <a:t>Я могу помочь тебе, если ты этого сам захочешь.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Притча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Король узнаёт, что его сын женится. Он возмущён, топает ногами, взмахивает руками, кричит на ближайшее окружение. Его лик ужасен, а гнев не имеет границ. Он кричит своим поданным: </a:t>
            </a:r>
          </a:p>
          <a:p>
            <a:pPr>
              <a:buNone/>
            </a:pPr>
            <a:r>
              <a:rPr lang="ru-RU" dirty="0" smtClean="0"/>
              <a:t>- Почему не доложили, что сын уже вырос?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Заповеди « 10 НЕ»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НЕ унижайте достоинства подростка.</a:t>
            </a:r>
          </a:p>
          <a:p>
            <a:pPr lvl="0"/>
            <a:r>
              <a:rPr lang="ru-RU" dirty="0" smtClean="0"/>
              <a:t>НЕ угрожайте ему.</a:t>
            </a:r>
          </a:p>
          <a:p>
            <a:pPr lvl="0"/>
            <a:r>
              <a:rPr lang="ru-RU" dirty="0" smtClean="0"/>
              <a:t>НЕ требуйте того, что не соответствует его возрасту.</a:t>
            </a:r>
          </a:p>
          <a:p>
            <a:pPr lvl="0"/>
            <a:r>
              <a:rPr lang="ru-RU" dirty="0" smtClean="0"/>
              <a:t>НЕ допускайте непоследовательности в требованиях.</a:t>
            </a:r>
          </a:p>
          <a:p>
            <a:pPr lvl="0"/>
            <a:r>
              <a:rPr lang="ru-RU" dirty="0" smtClean="0"/>
              <a:t>НЕ требуйте от подростка немедленного повиновения.</a:t>
            </a:r>
          </a:p>
          <a:p>
            <a:pPr lvl="0"/>
            <a:r>
              <a:rPr lang="ru-RU" dirty="0" smtClean="0"/>
              <a:t>НЕ допускайте назойливых назиданий.</a:t>
            </a:r>
          </a:p>
          <a:p>
            <a:pPr lvl="0"/>
            <a:r>
              <a:rPr lang="ru-RU" dirty="0" smtClean="0"/>
              <a:t>НЕ опекайте его излишне.</a:t>
            </a:r>
          </a:p>
          <a:p>
            <a:pPr lvl="0"/>
            <a:r>
              <a:rPr lang="ru-RU" dirty="0" smtClean="0"/>
              <a:t>НЕ вымогайте у него обещаний.</a:t>
            </a:r>
          </a:p>
          <a:p>
            <a:pPr lvl="0"/>
            <a:r>
              <a:rPr lang="ru-RU" dirty="0" smtClean="0"/>
              <a:t>НЕ потакайте подростку.</a:t>
            </a:r>
          </a:p>
          <a:p>
            <a:pPr lvl="0"/>
            <a:r>
              <a:rPr lang="ru-RU" dirty="0" smtClean="0"/>
              <a:t>НЕ лишайте его права оставаться подростком.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Рефлексия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2610345"/>
            <a:ext cx="2635998" cy="250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646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«Любите вашего ребенка таким, какой он есть, и забудьте о качествах, которых у него нет… Результат воспитания зависит не от степени строгости или мягкости, а от ваших чувств к ребенку и от тех жизненных принципов, которые вы ему прививаете».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</a:t>
            </a:r>
            <a:r>
              <a:rPr lang="ru-RU" dirty="0" err="1" smtClean="0"/>
              <a:t>Бенджамин</a:t>
            </a:r>
            <a:r>
              <a:rPr lang="ru-RU" dirty="0" smtClean="0"/>
              <a:t> </a:t>
            </a:r>
            <a:r>
              <a:rPr lang="ru-RU" dirty="0" err="1" smtClean="0"/>
              <a:t>Спок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9"/>
            <a:ext cx="8329642" cy="550072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6600" b="1" i="1" dirty="0" smtClean="0">
                <a:solidFill>
                  <a:srgbClr val="C00000"/>
                </a:solidFill>
              </a:rPr>
              <a:t>             </a:t>
            </a:r>
          </a:p>
          <a:p>
            <a:pPr lvl="0">
              <a:buNone/>
            </a:pPr>
            <a:r>
              <a:rPr lang="ru-RU" sz="6600" b="1" i="1" dirty="0" smtClean="0">
                <a:solidFill>
                  <a:srgbClr val="C00000"/>
                </a:solidFill>
              </a:rPr>
              <a:t>               </a:t>
            </a:r>
          </a:p>
          <a:p>
            <a:pPr lvl="0">
              <a:buNone/>
            </a:pPr>
            <a:r>
              <a:rPr lang="ru-RU" sz="6600" b="1" i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/>
              </a:rPr>
              <a:t> </a:t>
            </a:r>
          </a:p>
          <a:p>
            <a:pPr lvl="0" algn="ctr">
              <a:buNone/>
            </a:pPr>
            <a:r>
              <a:rPr lang="ru-RU" sz="6600" b="1" i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/>
              </a:rPr>
              <a:t>   </a:t>
            </a:r>
            <a:r>
              <a:rPr lang="ru-RU" sz="6600" b="1" kern="0" dirty="0" smtClean="0">
                <a:solidFill>
                  <a:srgbClr val="9BBB5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/>
              </a:rPr>
              <a:t>СЧАСТЬЯ И БЛАГОПОЛУЧИЯ                                    ВАШИМ СЕМЬЯМ!</a:t>
            </a:r>
            <a:r>
              <a:rPr lang="ru-RU" sz="6000" b="1" kern="0" dirty="0" smtClean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/>
              </a:rPr>
              <a:t/>
            </a:r>
            <a:br>
              <a:rPr lang="ru-RU" sz="6000" b="1" kern="0" dirty="0" smtClean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/>
              </a:rPr>
            </a:br>
            <a:endParaRPr lang="ru-RU" sz="2800" kern="0" dirty="0" smtClean="0">
              <a:solidFill>
                <a:sysClr val="windowText" lastClr="000000"/>
              </a:solidFill>
            </a:endParaRPr>
          </a:p>
          <a:p>
            <a:pPr>
              <a:buNone/>
            </a:pPr>
            <a:endParaRPr lang="ru-RU" sz="66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6600" b="1" i="1" dirty="0" smtClean="0">
                <a:solidFill>
                  <a:srgbClr val="C00000"/>
                </a:solidFill>
              </a:rPr>
              <a:t>                              Спасибо </a:t>
            </a:r>
          </a:p>
          <a:p>
            <a:pPr>
              <a:buNone/>
            </a:pPr>
            <a:r>
              <a:rPr lang="ru-RU" sz="6600" b="1" i="1" smtClean="0">
                <a:solidFill>
                  <a:srgbClr val="C00000"/>
                </a:solidFill>
              </a:rPr>
              <a:t>                           за </a:t>
            </a:r>
            <a:r>
              <a:rPr lang="ru-RU" sz="6600" b="1" i="1" dirty="0" smtClean="0">
                <a:solidFill>
                  <a:srgbClr val="C00000"/>
                </a:solidFill>
              </a:rPr>
              <a:t>работу!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prstClr val="black"/>
                </a:solidFill>
              </a:rPr>
              <a:t>Цель</a:t>
            </a:r>
            <a:r>
              <a:rPr lang="ru-RU" sz="3600" dirty="0">
                <a:solidFill>
                  <a:prstClr val="black"/>
                </a:solidFill>
              </a:rPr>
              <a:t>:</a:t>
            </a: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интеграция воспитательных усилий семьи и школы в формировании подрастающей личности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>
                <a:solidFill>
                  <a:prstClr val="black"/>
                </a:solidFill>
              </a:rPr>
              <a:t>Задачи</a:t>
            </a:r>
            <a:r>
              <a:rPr lang="ru-RU" dirty="0">
                <a:solidFill>
                  <a:prstClr val="black"/>
                </a:solidFill>
              </a:rPr>
              <a:t>: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        - обсудить причины возникновения проблем во взаимоотношениях детей со взрослыми,  наметить пути их решения;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        - предложить практические рекомендации родителям по разрешению конфликтных ситуаций. 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6488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58204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               Игра «Быстрый репортёр»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Picture 2" descr="C:\Users\Галочка\Desktop\imрпп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643050"/>
            <a:ext cx="2214578" cy="26417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  <p:pic>
        <p:nvPicPr>
          <p:cNvPr id="5" name="Веселая  музыка - музыка настроения (www.hotplayer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209314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Ответы: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1800" dirty="0" smtClean="0"/>
              <a:t> </a:t>
            </a:r>
            <a:r>
              <a:rPr lang="ru-RU" sz="1800" i="1" dirty="0" smtClean="0"/>
              <a:t>Современные дети – это дети, которые легко осваивают компьютерные технологии, мало читают, им важно идти в ногу с техническим прогрессом;</a:t>
            </a:r>
            <a:endParaRPr lang="ru-RU" sz="1800" dirty="0" smtClean="0"/>
          </a:p>
          <a:p>
            <a:pPr lvl="0"/>
            <a:r>
              <a:rPr lang="ru-RU" sz="1800" i="1" dirty="0" smtClean="0"/>
              <a:t>Современные родители – </a:t>
            </a:r>
            <a:r>
              <a:rPr lang="ru-RU" sz="1800" i="1" dirty="0" err="1" smtClean="0"/>
              <a:t>родители</a:t>
            </a:r>
            <a:r>
              <a:rPr lang="ru-RU" sz="1800" i="1" dirty="0" smtClean="0"/>
              <a:t>, которые готовы купить ребёнку всё, что угодно, по его требованию. Учёные придумали специальный термин «поколение сдавшихся», родители балуют своих детей больше и чаще, чем когда-либо в истории. </a:t>
            </a:r>
            <a:endParaRPr lang="ru-RU" sz="1800" dirty="0" smtClean="0"/>
          </a:p>
          <a:p>
            <a:pPr lvl="0"/>
            <a:r>
              <a:rPr lang="ru-RU" sz="1800" i="1" dirty="0" smtClean="0"/>
              <a:t>5 «благодарю» ребёнку за…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 то, что он у меня есть;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за возможность общаться с ним,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за помощь в домашнем хозяйстве,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за душевное тепло,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за силу и энергию, которую получаем от них.</a:t>
            </a:r>
            <a:endParaRPr lang="ru-RU" sz="1800" dirty="0" smtClean="0"/>
          </a:p>
          <a:p>
            <a:pPr lvl="0"/>
            <a:r>
              <a:rPr lang="ru-RU" sz="1800" i="1" dirty="0" smtClean="0"/>
              <a:t>Конфликт - столкновение противоположно направленных целей, интересов, позиций, мнений или взглядов людей.</a:t>
            </a:r>
            <a:endParaRPr lang="ru-RU" sz="1800" dirty="0" smtClean="0"/>
          </a:p>
          <a:p>
            <a:pPr lvl="0"/>
            <a:r>
              <a:rPr lang="ru-RU" sz="1800" i="1" dirty="0" smtClean="0"/>
              <a:t>Ассоциации к слову «подросток» - упрямство, трудный возраст, кризис, переходный возраст, конфликт, проблемы, взросление</a:t>
            </a:r>
            <a:endParaRPr lang="ru-RU" sz="1800" dirty="0" smtClean="0"/>
          </a:p>
          <a:p>
            <a:pPr lvl="0"/>
            <a:r>
              <a:rPr lang="ru-RU" sz="1800" i="1" dirty="0" smtClean="0"/>
              <a:t>Эффективные для вас способы, приемы, формы работы с семьей в современной образовательной организации</a:t>
            </a:r>
            <a:r>
              <a:rPr lang="ru-RU" sz="1800" i="1" dirty="0" smtClean="0"/>
              <a:t>: </a:t>
            </a:r>
            <a:r>
              <a:rPr lang="ru-RU" sz="1800" i="1" dirty="0" err="1" smtClean="0"/>
              <a:t>вн</a:t>
            </a:r>
            <a:r>
              <a:rPr lang="ru-RU" sz="1800" i="1" dirty="0" smtClean="0"/>
              <a:t>. мероприятия, родительские собрания, мастер – классы.</a:t>
            </a:r>
          </a:p>
          <a:p>
            <a:pPr lvl="0"/>
            <a:r>
              <a:rPr lang="ru-RU" sz="1800" i="1" dirty="0" smtClean="0"/>
              <a:t> </a:t>
            </a:r>
            <a:r>
              <a:rPr lang="ru-RU" sz="1800" dirty="0" smtClean="0"/>
              <a:t> </a:t>
            </a:r>
            <a:r>
              <a:rPr lang="ru-RU" sz="1800" i="1" dirty="0" smtClean="0"/>
              <a:t>Законы (документы), связанные с воспитанием ребёнка: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«Конвенция о правах ребенка», «Семейный кодекс РФ», «Стратегия развития воспитания в РФ </a:t>
            </a:r>
            <a:r>
              <a:rPr lang="ru-RU" sz="1800" i="1" dirty="0" smtClean="0"/>
              <a:t>до 2024», </a:t>
            </a:r>
            <a:r>
              <a:rPr lang="ru-RU" sz="1800" i="1" dirty="0" smtClean="0"/>
              <a:t>«Реабилитация семей и детей находящихся в социально опасном положении (вторичная профилактика СОП)», «Закон Пермского края о программе социально-экономического </a:t>
            </a:r>
            <a:r>
              <a:rPr lang="ru-RU" sz="1800" i="1" dirty="0" err="1" smtClean="0"/>
              <a:t>развитиядо</a:t>
            </a:r>
            <a:r>
              <a:rPr lang="ru-RU" sz="1800" i="1" dirty="0" smtClean="0"/>
              <a:t> 2024г.», «Закон об образовании»,  «ФГОС дошкольного и школьного образования»</a:t>
            </a:r>
            <a:endParaRPr lang="ru-RU" sz="1800" dirty="0" smtClean="0"/>
          </a:p>
          <a:p>
            <a:pPr lvl="0"/>
            <a:r>
              <a:rPr lang="ru-RU" sz="1800" i="1" dirty="0" smtClean="0"/>
              <a:t>Компетентный родитель – это родитель грамотный в вопросах образования, развития, воспитания своего ребёнка.</a:t>
            </a:r>
            <a:endParaRPr lang="ru-RU" sz="1800" dirty="0" smtClean="0"/>
          </a:p>
          <a:p>
            <a:pPr lvl="0"/>
            <a:r>
              <a:rPr lang="ru-RU" sz="1800" i="1" dirty="0" smtClean="0"/>
              <a:t>Детство – это начало жизненного пути человека, это волшебный мир, где родители выступают  в роли волшебников и фей.</a:t>
            </a:r>
            <a:endParaRPr lang="ru-RU" sz="1800" dirty="0" smtClean="0"/>
          </a:p>
          <a:p>
            <a:pPr lvl="0"/>
            <a:endParaRPr lang="ru-RU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4398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Детство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i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Творческая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</a:rPr>
              <a:t>мастерская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b="1" dirty="0" smtClean="0"/>
          </a:p>
          <a:p>
            <a:r>
              <a:rPr lang="ru-RU" sz="2800" b="1" dirty="0" smtClean="0"/>
              <a:t>Цель</a:t>
            </a:r>
            <a:r>
              <a:rPr lang="ru-RU" sz="2800" b="1" dirty="0"/>
              <a:t>:</a:t>
            </a:r>
            <a:r>
              <a:rPr lang="ru-RU" sz="2800" dirty="0"/>
              <a:t> вернуть человека через ощущения в разные состояния детства, хорошие и плохие; вспомнить радости и обиды (трагедии) детства и выплеснуть в творческих работах; «повернуть» взгляд взрослого на своего ребёнка, ученика.</a:t>
            </a:r>
          </a:p>
          <a:p>
            <a:endParaRPr lang="ru-RU" dirty="0"/>
          </a:p>
        </p:txBody>
      </p:sp>
      <p:pic>
        <p:nvPicPr>
          <p:cNvPr id="7170" name="Picture 2" descr="C:\Users\Галочка\Desktop\врвр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4786322"/>
            <a:ext cx="2857520" cy="1780919"/>
          </a:xfrm>
          <a:prstGeom prst="rect">
            <a:avLst/>
          </a:prstGeom>
          <a:noFill/>
        </p:spPr>
      </p:pic>
      <p:pic>
        <p:nvPicPr>
          <p:cNvPr id="7171" name="Picture 3" descr="C:\Users\Галочка\Desktop\imageпопопл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00589">
            <a:off x="428596" y="4786322"/>
            <a:ext cx="1650409" cy="1643074"/>
          </a:xfrm>
          <a:prstGeom prst="rect">
            <a:avLst/>
          </a:prstGeom>
          <a:noFill/>
        </p:spPr>
      </p:pic>
      <p:pic>
        <p:nvPicPr>
          <p:cNvPr id="7172" name="Picture 4" descr="C:\Users\Галочка\Desktop\оипп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5342">
            <a:off x="7017421" y="4577479"/>
            <a:ext cx="150517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186766" cy="419736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</a:rPr>
              <a:t>Мне легко и</a:t>
            </a:r>
          </a:p>
          <a:p>
            <a:pPr>
              <a:buNone/>
            </a:pP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</a:rPr>
              <a:t>             спокойно…</a:t>
            </a:r>
            <a:endParaRPr lang="ru-RU" sz="66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Голоса детей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 rot="942841">
            <a:off x="682849" y="690904"/>
            <a:ext cx="602636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858180" cy="82528"/>
          </a:xfrm>
        </p:spPr>
        <p:txBody>
          <a:bodyPr>
            <a:normAutofit fontScale="90000"/>
          </a:bodyPr>
          <a:lstStyle/>
          <a:p>
            <a:endParaRPr lang="ru-RU" sz="5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58204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</a:p>
          <a:p>
            <a:pPr algn="ctr">
              <a:buNone/>
            </a:pPr>
            <a:endParaRPr lang="ru-RU" sz="60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6000" b="1" i="1" dirty="0" smtClean="0">
                <a:solidFill>
                  <a:schemeClr val="accent4">
                    <a:lumMod val="50000"/>
                  </a:schemeClr>
                </a:solidFill>
              </a:rPr>
              <a:t>Детство</a:t>
            </a:r>
            <a:endParaRPr lang="ru-RU" sz="6000" dirty="0"/>
          </a:p>
        </p:txBody>
      </p:sp>
      <p:pic>
        <p:nvPicPr>
          <p:cNvPr id="1026" name="Picture 2" descr="C:\Users\Галочка\Desktop\ааалал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18229">
            <a:off x="469900" y="4000504"/>
            <a:ext cx="2409437" cy="1603371"/>
          </a:xfrm>
          <a:prstGeom prst="rect">
            <a:avLst/>
          </a:prstGeom>
          <a:noFill/>
        </p:spPr>
      </p:pic>
      <p:pic>
        <p:nvPicPr>
          <p:cNvPr id="1027" name="Picture 3" descr="C:\Users\Галочка\Desktop\ьти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05181">
            <a:off x="3286116" y="4572008"/>
            <a:ext cx="2776538" cy="1730448"/>
          </a:xfrm>
          <a:prstGeom prst="rect">
            <a:avLst/>
          </a:prstGeom>
          <a:noFill/>
        </p:spPr>
      </p:pic>
      <p:pic>
        <p:nvPicPr>
          <p:cNvPr id="1028" name="Picture 4" descr="C:\Users\Галочка\Desktop\ра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60118">
            <a:off x="214282" y="571480"/>
            <a:ext cx="2143125" cy="2143125"/>
          </a:xfrm>
          <a:prstGeom prst="rect">
            <a:avLst/>
          </a:prstGeom>
          <a:noFill/>
        </p:spPr>
      </p:pic>
      <p:pic>
        <p:nvPicPr>
          <p:cNvPr id="1030" name="Picture 6" descr="C:\Users\Галочка\Desktop\шорвр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866926">
            <a:off x="6215074" y="4500570"/>
            <a:ext cx="2619377" cy="1571636"/>
          </a:xfrm>
          <a:prstGeom prst="rect">
            <a:avLst/>
          </a:prstGeom>
          <a:noFill/>
        </p:spPr>
      </p:pic>
      <p:pic>
        <p:nvPicPr>
          <p:cNvPr id="1031" name="Picture 7" descr="C:\Users\Галочка\Desktop\флф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961467">
            <a:off x="5118886" y="327671"/>
            <a:ext cx="2619375" cy="1743075"/>
          </a:xfrm>
          <a:prstGeom prst="rect">
            <a:avLst/>
          </a:prstGeom>
          <a:noFill/>
        </p:spPr>
      </p:pic>
      <p:pic>
        <p:nvPicPr>
          <p:cNvPr id="1032" name="Picture 8" descr="C:\Users\Галочка\Desktop\пф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7280" y="642919"/>
            <a:ext cx="1712305" cy="2286016"/>
          </a:xfrm>
          <a:prstGeom prst="rect">
            <a:avLst/>
          </a:prstGeom>
          <a:noFill/>
        </p:spPr>
      </p:pic>
      <p:pic>
        <p:nvPicPr>
          <p:cNvPr id="1033" name="Picture 9" descr="C:\Users\Галочка\Desktop\рпвпв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07" y="2367708"/>
            <a:ext cx="2165554" cy="1441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Дом моего детства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600200"/>
          <a:ext cx="8115328" cy="4543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664"/>
                <a:gridCol w="4057664"/>
              </a:tblGrid>
              <a:tr h="1608119">
                <a:tc>
                  <a:txBody>
                    <a:bodyPr/>
                    <a:lstStyle/>
                    <a:p>
                      <a:pPr algn="ctr"/>
                      <a:r>
                        <a:rPr lang="ru-RU" sz="4000" i="1" dirty="0" smtClean="0">
                          <a:solidFill>
                            <a:srgbClr val="C00000"/>
                          </a:solidFill>
                        </a:rPr>
                        <a:t>Тёплые слова</a:t>
                      </a:r>
                      <a:endParaRPr lang="ru-RU" sz="4000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Холодные слова</a:t>
                      </a:r>
                      <a:endParaRPr lang="ru-RU" sz="4000" b="1" i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9353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C:\Users\Галочка\Desktop\оп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786190"/>
            <a:ext cx="2695575" cy="1695450"/>
          </a:xfrm>
          <a:prstGeom prst="rect">
            <a:avLst/>
          </a:prstGeom>
          <a:noFill/>
        </p:spPr>
      </p:pic>
      <p:pic>
        <p:nvPicPr>
          <p:cNvPr id="5124" name="Picture 4" descr="C:\Users\Галочка\Desktop\ррррф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857628"/>
            <a:ext cx="2366963" cy="1554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586</Words>
  <Application>Microsoft Office PowerPoint</Application>
  <PresentationFormat>Экран (4:3)</PresentationFormat>
  <Paragraphs>120</Paragraphs>
  <Slides>23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Мастер – класс  для родителей «Учимся понимать своего ребенка- подростка»  </vt:lpstr>
      <vt:lpstr>Притча</vt:lpstr>
      <vt:lpstr>Цель: интеграция воспитательных усилий семьи и школы в формировании подрастающей личности</vt:lpstr>
      <vt:lpstr>Слайд 4</vt:lpstr>
      <vt:lpstr>Ответы:</vt:lpstr>
      <vt:lpstr> Детство Творческая мастерская  </vt:lpstr>
      <vt:lpstr>Слайд 7</vt:lpstr>
      <vt:lpstr>Слайд 8</vt:lpstr>
      <vt:lpstr>Дом моего детства</vt:lpstr>
      <vt:lpstr>Альбом с фотографиями</vt:lpstr>
      <vt:lpstr>Воспоминания</vt:lpstr>
      <vt:lpstr>Составьте слова из букв слова ДЕТСТВО</vt:lpstr>
      <vt:lpstr> Психологический тренинг </vt:lpstr>
      <vt:lpstr>Слайд 14</vt:lpstr>
      <vt:lpstr>Китайская притча «Ладная семья»</vt:lpstr>
      <vt:lpstr>Советы психологов:</vt:lpstr>
      <vt:lpstr> Педагогический практикум</vt:lpstr>
      <vt:lpstr>Упражнение</vt:lpstr>
      <vt:lpstr>«Я – высказывания» </vt:lpstr>
      <vt:lpstr>Заповеди « 10 НЕ» </vt:lpstr>
      <vt:lpstr>Рефлексия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преподавателя русского языка и литературы БРПК Михайловой Галины Викторовны</dc:title>
  <dc:creator>Галочка</dc:creator>
  <cp:lastModifiedBy>HP</cp:lastModifiedBy>
  <cp:revision>61</cp:revision>
  <dcterms:created xsi:type="dcterms:W3CDTF">2015-02-21T15:31:54Z</dcterms:created>
  <dcterms:modified xsi:type="dcterms:W3CDTF">2019-11-12T02:11:28Z</dcterms:modified>
</cp:coreProperties>
</file>