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20"/>
  </p:notesMasterIdLst>
  <p:sldIdLst>
    <p:sldId id="265" r:id="rId2"/>
    <p:sldId id="267" r:id="rId3"/>
    <p:sldId id="268" r:id="rId4"/>
    <p:sldId id="258" r:id="rId5"/>
    <p:sldId id="259" r:id="rId6"/>
    <p:sldId id="260" r:id="rId7"/>
    <p:sldId id="269" r:id="rId8"/>
    <p:sldId id="281" r:id="rId9"/>
    <p:sldId id="273" r:id="rId10"/>
    <p:sldId id="274" r:id="rId11"/>
    <p:sldId id="277" r:id="rId12"/>
    <p:sldId id="276" r:id="rId13"/>
    <p:sldId id="278" r:id="rId14"/>
    <p:sldId id="279" r:id="rId15"/>
    <p:sldId id="280" r:id="rId16"/>
    <p:sldId id="270" r:id="rId17"/>
    <p:sldId id="282" r:id="rId18"/>
    <p:sldId id="28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1513"/>
    <a:srgbClr val="FFFF99"/>
    <a:srgbClr val="FFDC6D"/>
    <a:srgbClr val="FFE285"/>
    <a:srgbClr val="B7ECFF"/>
    <a:srgbClr val="7DDD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73" autoAdjust="0"/>
    <p:restoredTop sz="94600" autoAdjust="0"/>
  </p:normalViewPr>
  <p:slideViewPr>
    <p:cSldViewPr>
      <p:cViewPr varScale="1">
        <p:scale>
          <a:sx n="107" d="100"/>
          <a:sy n="107" d="100"/>
        </p:scale>
        <p:origin x="-109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slide" Target="../slides/slide11.xml"/><Relationship Id="rId1" Type="http://schemas.openxmlformats.org/officeDocument/2006/relationships/slide" Target="../slides/slide10.xml"/><Relationship Id="rId4" Type="http://schemas.openxmlformats.org/officeDocument/2006/relationships/slide" Target="../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3ED16D-8A03-413A-82D0-D1CDA8F0DCB3}" type="doc">
      <dgm:prSet loTypeId="urn:microsoft.com/office/officeart/2005/8/layout/pList1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141F555-C467-4398-9207-82299F653E51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1" action="ppaction://hlinksldjump"/>
            </a:rPr>
            <a:t>Деревья</a:t>
          </a:r>
          <a:endParaRPr lang="ru-RU" dirty="0" smtClean="0"/>
        </a:p>
      </dgm:t>
    </dgm:pt>
    <dgm:pt modelId="{74D19792-C0C4-4583-B501-C78FAFE4A222}" type="parTrans" cxnId="{96A93C80-25ED-4599-97D2-2A566AB79E29}">
      <dgm:prSet/>
      <dgm:spPr/>
      <dgm:t>
        <a:bodyPr/>
        <a:lstStyle/>
        <a:p>
          <a:endParaRPr lang="ru-RU"/>
        </a:p>
      </dgm:t>
    </dgm:pt>
    <dgm:pt modelId="{6A3318EE-FCAB-4AC0-A3AB-64F0E20953FB}" type="sibTrans" cxnId="{96A93C80-25ED-4599-97D2-2A566AB79E29}">
      <dgm:prSet/>
      <dgm:spPr/>
      <dgm:t>
        <a:bodyPr/>
        <a:lstStyle/>
        <a:p>
          <a:endParaRPr lang="ru-RU"/>
        </a:p>
      </dgm:t>
    </dgm:pt>
    <dgm:pt modelId="{C4AAE681-0C3A-4DAF-9D59-CEC827590DC9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2" action="ppaction://hlinksldjump"/>
            </a:rPr>
            <a:t>Дикие животные</a:t>
          </a:r>
          <a:endParaRPr lang="ru-RU" dirty="0"/>
        </a:p>
      </dgm:t>
    </dgm:pt>
    <dgm:pt modelId="{CB07FA71-68AE-4565-9C6D-275ECE9C8217}" type="parTrans" cxnId="{01043241-5A51-4016-A946-5F807E755CA7}">
      <dgm:prSet/>
      <dgm:spPr/>
      <dgm:t>
        <a:bodyPr/>
        <a:lstStyle/>
        <a:p>
          <a:endParaRPr lang="ru-RU"/>
        </a:p>
      </dgm:t>
    </dgm:pt>
    <dgm:pt modelId="{ADEF3A69-E893-4CC9-9628-A6A88F03FE01}" type="sibTrans" cxnId="{01043241-5A51-4016-A946-5F807E755CA7}">
      <dgm:prSet/>
      <dgm:spPr/>
      <dgm:t>
        <a:bodyPr/>
        <a:lstStyle/>
        <a:p>
          <a:endParaRPr lang="ru-RU"/>
        </a:p>
      </dgm:t>
    </dgm:pt>
    <dgm:pt modelId="{277B12C1-1A6C-4B61-BF8E-A7E11B7D9E34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3" action="ppaction://hlinksldjump"/>
            </a:rPr>
            <a:t>Домашние животные</a:t>
          </a:r>
          <a:endParaRPr lang="ru-RU" dirty="0"/>
        </a:p>
      </dgm:t>
    </dgm:pt>
    <dgm:pt modelId="{792528C6-1272-4816-8270-5C2E4D0B8F4C}" type="parTrans" cxnId="{6E7009ED-7EE9-46C9-B527-6F8113A1E0E8}">
      <dgm:prSet/>
      <dgm:spPr/>
      <dgm:t>
        <a:bodyPr/>
        <a:lstStyle/>
        <a:p>
          <a:endParaRPr lang="ru-RU"/>
        </a:p>
      </dgm:t>
    </dgm:pt>
    <dgm:pt modelId="{AD664CD0-C5E1-4C4C-A30E-6DB20C571F0F}" type="sibTrans" cxnId="{6E7009ED-7EE9-46C9-B527-6F8113A1E0E8}">
      <dgm:prSet/>
      <dgm:spPr/>
      <dgm:t>
        <a:bodyPr/>
        <a:lstStyle/>
        <a:p>
          <a:endParaRPr lang="ru-RU"/>
        </a:p>
      </dgm:t>
    </dgm:pt>
    <dgm:pt modelId="{8CA3BF9D-69D4-40C4-864B-BB96A02E5441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4" action="ppaction://hlinksldjump"/>
            </a:rPr>
            <a:t>Птицы</a:t>
          </a:r>
          <a:endParaRPr lang="ru-RU" dirty="0"/>
        </a:p>
      </dgm:t>
    </dgm:pt>
    <dgm:pt modelId="{C5567805-D5D6-4629-8E38-347CC9601325}" type="parTrans" cxnId="{964B1754-EE70-43B2-8F1B-AC656C26DE42}">
      <dgm:prSet/>
      <dgm:spPr/>
      <dgm:t>
        <a:bodyPr/>
        <a:lstStyle/>
        <a:p>
          <a:endParaRPr lang="ru-RU"/>
        </a:p>
      </dgm:t>
    </dgm:pt>
    <dgm:pt modelId="{46D00974-D52B-4B45-A3CD-43F6A378155F}" type="sibTrans" cxnId="{964B1754-EE70-43B2-8F1B-AC656C26DE42}">
      <dgm:prSet/>
      <dgm:spPr/>
      <dgm:t>
        <a:bodyPr/>
        <a:lstStyle/>
        <a:p>
          <a:endParaRPr lang="ru-RU"/>
        </a:p>
      </dgm:t>
    </dgm:pt>
    <dgm:pt modelId="{BCDF645F-E1BD-4140-A3DC-010E224062CD}" type="pres">
      <dgm:prSet presAssocID="{9D3ED16D-8A03-413A-82D0-D1CDA8F0DCB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C34F7D7-7EDA-44B7-8EF8-010C8BCC0D92}" type="pres">
      <dgm:prSet presAssocID="{4141F555-C467-4398-9207-82299F653E51}" presName="compNode" presStyleCnt="0"/>
      <dgm:spPr/>
    </dgm:pt>
    <dgm:pt modelId="{61B2593B-6191-4329-A63D-54C953273427}" type="pres">
      <dgm:prSet presAssocID="{4141F555-C467-4398-9207-82299F653E51}" presName="pictRect" presStyleLbl="node1" presStyleIdx="0" presStyleCnt="4"/>
      <dgm:spPr/>
    </dgm:pt>
    <dgm:pt modelId="{8DA0D829-9CC0-4124-B689-F7CE17837C3E}" type="pres">
      <dgm:prSet presAssocID="{4141F555-C467-4398-9207-82299F653E51}" presName="textRect" presStyleLbl="revTx" presStyleIdx="0" presStyleCnt="4" custLinFactY="-41095" custLinFactNeighborX="-134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D984A9-8874-4525-8D6C-A7FA11123E03}" type="pres">
      <dgm:prSet presAssocID="{6A3318EE-FCAB-4AC0-A3AB-64F0E20953F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122BCC4-04FA-4808-8906-20668AEC7E10}" type="pres">
      <dgm:prSet presAssocID="{C4AAE681-0C3A-4DAF-9D59-CEC827590DC9}" presName="compNode" presStyleCnt="0"/>
      <dgm:spPr/>
    </dgm:pt>
    <dgm:pt modelId="{89D0097A-15DA-4734-BD5F-D401AA024B72}" type="pres">
      <dgm:prSet presAssocID="{C4AAE681-0C3A-4DAF-9D59-CEC827590DC9}" presName="pictRect" presStyleLbl="node1" presStyleIdx="1" presStyleCnt="4"/>
      <dgm:spPr/>
    </dgm:pt>
    <dgm:pt modelId="{1472BFAF-BE6C-4851-AA0F-292AC8A47809}" type="pres">
      <dgm:prSet presAssocID="{C4AAE681-0C3A-4DAF-9D59-CEC827590DC9}" presName="textRect" presStyleLbl="revTx" presStyleIdx="1" presStyleCnt="4" custLinFactY="-51702" custLinFactNeighborX="277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75ACF8-F61E-45B3-9B1B-A09112019EDD}" type="pres">
      <dgm:prSet presAssocID="{ADEF3A69-E893-4CC9-9628-A6A88F03FE0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3C74516-7E4E-43FC-9A52-3374FEEBD5ED}" type="pres">
      <dgm:prSet presAssocID="{277B12C1-1A6C-4B61-BF8E-A7E11B7D9E34}" presName="compNode" presStyleCnt="0"/>
      <dgm:spPr/>
    </dgm:pt>
    <dgm:pt modelId="{2A231940-0DA1-4816-982C-98DEAE552D3E}" type="pres">
      <dgm:prSet presAssocID="{277B12C1-1A6C-4B61-BF8E-A7E11B7D9E34}" presName="pictRect" presStyleLbl="node1" presStyleIdx="2" presStyleCnt="4"/>
      <dgm:spPr/>
    </dgm:pt>
    <dgm:pt modelId="{72F11401-ABF6-4AC3-8D8B-431671ECF89E}" type="pres">
      <dgm:prSet presAssocID="{277B12C1-1A6C-4B61-BF8E-A7E11B7D9E34}" presName="textRect" presStyleLbl="revTx" presStyleIdx="2" presStyleCnt="4" custLinFactY="-51702" custLinFactNeighborX="-97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C838DB-56B6-44F5-BFE1-6904DE485BDB}" type="pres">
      <dgm:prSet presAssocID="{AD664CD0-C5E1-4C4C-A30E-6DB20C571F0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FDBA190-834D-4AB0-8C94-19B5E9D64746}" type="pres">
      <dgm:prSet presAssocID="{8CA3BF9D-69D4-40C4-864B-BB96A02E5441}" presName="compNode" presStyleCnt="0"/>
      <dgm:spPr/>
    </dgm:pt>
    <dgm:pt modelId="{B0FEB38F-67FA-4145-AE68-0AEFF339970F}" type="pres">
      <dgm:prSet presAssocID="{8CA3BF9D-69D4-40C4-864B-BB96A02E5441}" presName="pictRect" presStyleLbl="node1" presStyleIdx="3" presStyleCnt="4"/>
      <dgm:spPr/>
    </dgm:pt>
    <dgm:pt modelId="{64AF94EA-0836-496F-AA1E-92B46C14B11B}" type="pres">
      <dgm:prSet presAssocID="{8CA3BF9D-69D4-40C4-864B-BB96A02E5441}" presName="textRect" presStyleLbl="revTx" presStyleIdx="3" presStyleCnt="4" custLinFactY="-46155" custLinFactNeighborX="-115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FB237D-1EDD-4244-B9C5-784CFE269945}" type="presOf" srcId="{4141F555-C467-4398-9207-82299F653E51}" destId="{8DA0D829-9CC0-4124-B689-F7CE17837C3E}" srcOrd="0" destOrd="0" presId="urn:microsoft.com/office/officeart/2005/8/layout/pList1#1"/>
    <dgm:cxn modelId="{964B1754-EE70-43B2-8F1B-AC656C26DE42}" srcId="{9D3ED16D-8A03-413A-82D0-D1CDA8F0DCB3}" destId="{8CA3BF9D-69D4-40C4-864B-BB96A02E5441}" srcOrd="3" destOrd="0" parTransId="{C5567805-D5D6-4629-8E38-347CC9601325}" sibTransId="{46D00974-D52B-4B45-A3CD-43F6A378155F}"/>
    <dgm:cxn modelId="{01043241-5A51-4016-A946-5F807E755CA7}" srcId="{9D3ED16D-8A03-413A-82D0-D1CDA8F0DCB3}" destId="{C4AAE681-0C3A-4DAF-9D59-CEC827590DC9}" srcOrd="1" destOrd="0" parTransId="{CB07FA71-68AE-4565-9C6D-275ECE9C8217}" sibTransId="{ADEF3A69-E893-4CC9-9628-A6A88F03FE01}"/>
    <dgm:cxn modelId="{B44A0983-9B01-4D0D-BA43-4BCE61CBB08A}" type="presOf" srcId="{6A3318EE-FCAB-4AC0-A3AB-64F0E20953FB}" destId="{52D984A9-8874-4525-8D6C-A7FA11123E03}" srcOrd="0" destOrd="0" presId="urn:microsoft.com/office/officeart/2005/8/layout/pList1#1"/>
    <dgm:cxn modelId="{8F692846-D659-4B28-96BD-06C34EF1365B}" type="presOf" srcId="{AD664CD0-C5E1-4C4C-A30E-6DB20C571F0F}" destId="{14C838DB-56B6-44F5-BFE1-6904DE485BDB}" srcOrd="0" destOrd="0" presId="urn:microsoft.com/office/officeart/2005/8/layout/pList1#1"/>
    <dgm:cxn modelId="{77031064-98B6-43AA-A8F7-5E75D31D9809}" type="presOf" srcId="{8CA3BF9D-69D4-40C4-864B-BB96A02E5441}" destId="{64AF94EA-0836-496F-AA1E-92B46C14B11B}" srcOrd="0" destOrd="0" presId="urn:microsoft.com/office/officeart/2005/8/layout/pList1#1"/>
    <dgm:cxn modelId="{7EA609D7-A8E0-4660-97FC-A01CD7CDBBDC}" type="presOf" srcId="{C4AAE681-0C3A-4DAF-9D59-CEC827590DC9}" destId="{1472BFAF-BE6C-4851-AA0F-292AC8A47809}" srcOrd="0" destOrd="0" presId="urn:microsoft.com/office/officeart/2005/8/layout/pList1#1"/>
    <dgm:cxn modelId="{6E7009ED-7EE9-46C9-B527-6F8113A1E0E8}" srcId="{9D3ED16D-8A03-413A-82D0-D1CDA8F0DCB3}" destId="{277B12C1-1A6C-4B61-BF8E-A7E11B7D9E34}" srcOrd="2" destOrd="0" parTransId="{792528C6-1272-4816-8270-5C2E4D0B8F4C}" sibTransId="{AD664CD0-C5E1-4C4C-A30E-6DB20C571F0F}"/>
    <dgm:cxn modelId="{59679B67-9502-4BE8-96C4-BDFE1AB9F9ED}" type="presOf" srcId="{9D3ED16D-8A03-413A-82D0-D1CDA8F0DCB3}" destId="{BCDF645F-E1BD-4140-A3DC-010E224062CD}" srcOrd="0" destOrd="0" presId="urn:microsoft.com/office/officeart/2005/8/layout/pList1#1"/>
    <dgm:cxn modelId="{96A93C80-25ED-4599-97D2-2A566AB79E29}" srcId="{9D3ED16D-8A03-413A-82D0-D1CDA8F0DCB3}" destId="{4141F555-C467-4398-9207-82299F653E51}" srcOrd="0" destOrd="0" parTransId="{74D19792-C0C4-4583-B501-C78FAFE4A222}" sibTransId="{6A3318EE-FCAB-4AC0-A3AB-64F0E20953FB}"/>
    <dgm:cxn modelId="{FE4FFCF7-0077-445F-BF61-D09D4BAD6EE5}" type="presOf" srcId="{277B12C1-1A6C-4B61-BF8E-A7E11B7D9E34}" destId="{72F11401-ABF6-4AC3-8D8B-431671ECF89E}" srcOrd="0" destOrd="0" presId="urn:microsoft.com/office/officeart/2005/8/layout/pList1#1"/>
    <dgm:cxn modelId="{5061C014-8300-45E4-B535-96AC11267F59}" type="presOf" srcId="{ADEF3A69-E893-4CC9-9628-A6A88F03FE01}" destId="{1C75ACF8-F61E-45B3-9B1B-A09112019EDD}" srcOrd="0" destOrd="0" presId="urn:microsoft.com/office/officeart/2005/8/layout/pList1#1"/>
    <dgm:cxn modelId="{4122BF18-7108-433C-87A9-6C9F3D884821}" type="presParOf" srcId="{BCDF645F-E1BD-4140-A3DC-010E224062CD}" destId="{3C34F7D7-7EDA-44B7-8EF8-010C8BCC0D92}" srcOrd="0" destOrd="0" presId="urn:microsoft.com/office/officeart/2005/8/layout/pList1#1"/>
    <dgm:cxn modelId="{DF762C54-B901-4C01-91FE-5CA24D5CB1BF}" type="presParOf" srcId="{3C34F7D7-7EDA-44B7-8EF8-010C8BCC0D92}" destId="{61B2593B-6191-4329-A63D-54C953273427}" srcOrd="0" destOrd="0" presId="urn:microsoft.com/office/officeart/2005/8/layout/pList1#1"/>
    <dgm:cxn modelId="{24DFECAB-DCBF-4339-B77B-3B4CB9C382C9}" type="presParOf" srcId="{3C34F7D7-7EDA-44B7-8EF8-010C8BCC0D92}" destId="{8DA0D829-9CC0-4124-B689-F7CE17837C3E}" srcOrd="1" destOrd="0" presId="urn:microsoft.com/office/officeart/2005/8/layout/pList1#1"/>
    <dgm:cxn modelId="{D5489449-4302-4636-A3BB-D4D366FDEA6B}" type="presParOf" srcId="{BCDF645F-E1BD-4140-A3DC-010E224062CD}" destId="{52D984A9-8874-4525-8D6C-A7FA11123E03}" srcOrd="1" destOrd="0" presId="urn:microsoft.com/office/officeart/2005/8/layout/pList1#1"/>
    <dgm:cxn modelId="{64953402-29EE-41E8-A09F-1E0B6ADDF019}" type="presParOf" srcId="{BCDF645F-E1BD-4140-A3DC-010E224062CD}" destId="{9122BCC4-04FA-4808-8906-20668AEC7E10}" srcOrd="2" destOrd="0" presId="urn:microsoft.com/office/officeart/2005/8/layout/pList1#1"/>
    <dgm:cxn modelId="{DBCF1A78-06DF-40BC-AF8C-391E4DC23339}" type="presParOf" srcId="{9122BCC4-04FA-4808-8906-20668AEC7E10}" destId="{89D0097A-15DA-4734-BD5F-D401AA024B72}" srcOrd="0" destOrd="0" presId="urn:microsoft.com/office/officeart/2005/8/layout/pList1#1"/>
    <dgm:cxn modelId="{8A6FF753-FF4B-4EAD-A2C6-6CC69745AB20}" type="presParOf" srcId="{9122BCC4-04FA-4808-8906-20668AEC7E10}" destId="{1472BFAF-BE6C-4851-AA0F-292AC8A47809}" srcOrd="1" destOrd="0" presId="urn:microsoft.com/office/officeart/2005/8/layout/pList1#1"/>
    <dgm:cxn modelId="{CA9D63DE-63CA-4D2E-96BD-C214EE51EFC7}" type="presParOf" srcId="{BCDF645F-E1BD-4140-A3DC-010E224062CD}" destId="{1C75ACF8-F61E-45B3-9B1B-A09112019EDD}" srcOrd="3" destOrd="0" presId="urn:microsoft.com/office/officeart/2005/8/layout/pList1#1"/>
    <dgm:cxn modelId="{8C16AE40-BBEE-48EF-899C-4F40A0F253C9}" type="presParOf" srcId="{BCDF645F-E1BD-4140-A3DC-010E224062CD}" destId="{D3C74516-7E4E-43FC-9A52-3374FEEBD5ED}" srcOrd="4" destOrd="0" presId="urn:microsoft.com/office/officeart/2005/8/layout/pList1#1"/>
    <dgm:cxn modelId="{6C10A0C3-CA8A-4599-833A-5E90C716F8E0}" type="presParOf" srcId="{D3C74516-7E4E-43FC-9A52-3374FEEBD5ED}" destId="{2A231940-0DA1-4816-982C-98DEAE552D3E}" srcOrd="0" destOrd="0" presId="urn:microsoft.com/office/officeart/2005/8/layout/pList1#1"/>
    <dgm:cxn modelId="{FBC8B6CC-D7D4-4904-9E44-A7741603F75F}" type="presParOf" srcId="{D3C74516-7E4E-43FC-9A52-3374FEEBD5ED}" destId="{72F11401-ABF6-4AC3-8D8B-431671ECF89E}" srcOrd="1" destOrd="0" presId="urn:microsoft.com/office/officeart/2005/8/layout/pList1#1"/>
    <dgm:cxn modelId="{99B4FB09-7587-4166-A392-9E9FB3CA5664}" type="presParOf" srcId="{BCDF645F-E1BD-4140-A3DC-010E224062CD}" destId="{14C838DB-56B6-44F5-BFE1-6904DE485BDB}" srcOrd="5" destOrd="0" presId="urn:microsoft.com/office/officeart/2005/8/layout/pList1#1"/>
    <dgm:cxn modelId="{EA9D3831-4DD8-42A7-A20B-E236AA4F16D2}" type="presParOf" srcId="{BCDF645F-E1BD-4140-A3DC-010E224062CD}" destId="{9FDBA190-834D-4AB0-8C94-19B5E9D64746}" srcOrd="6" destOrd="0" presId="urn:microsoft.com/office/officeart/2005/8/layout/pList1#1"/>
    <dgm:cxn modelId="{5198DC3C-0EE4-451E-87C5-8A5B6031219D}" type="presParOf" srcId="{9FDBA190-834D-4AB0-8C94-19B5E9D64746}" destId="{B0FEB38F-67FA-4145-AE68-0AEFF339970F}" srcOrd="0" destOrd="0" presId="urn:microsoft.com/office/officeart/2005/8/layout/pList1#1"/>
    <dgm:cxn modelId="{B697E04D-1C06-4BAB-8BBB-E3B428566077}" type="presParOf" srcId="{9FDBA190-834D-4AB0-8C94-19B5E9D64746}" destId="{64AF94EA-0836-496F-AA1E-92B46C14B11B}" srcOrd="1" destOrd="0" presId="urn:microsoft.com/office/officeart/2005/8/layout/pList1#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B2593B-6191-4329-A63D-54C953273427}">
      <dsp:nvSpPr>
        <dsp:cNvPr id="0" name=""/>
        <dsp:cNvSpPr/>
      </dsp:nvSpPr>
      <dsp:spPr>
        <a:xfrm>
          <a:off x="120215" y="903"/>
          <a:ext cx="1829817" cy="12607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A0D829-9CC0-4124-B689-F7CE17837C3E}">
      <dsp:nvSpPr>
        <dsp:cNvPr id="0" name=""/>
        <dsp:cNvSpPr/>
      </dsp:nvSpPr>
      <dsp:spPr>
        <a:xfrm>
          <a:off x="95677" y="303806"/>
          <a:ext cx="1829817" cy="6788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hlinkClick xmlns:r="http://schemas.openxmlformats.org/officeDocument/2006/relationships" r:id="" action="ppaction://hlinksldjump"/>
            </a:rPr>
            <a:t>Деревья</a:t>
          </a:r>
          <a:endParaRPr lang="ru-RU" sz="1900" kern="1200" dirty="0" smtClean="0"/>
        </a:p>
      </dsp:txBody>
      <dsp:txXfrm>
        <a:off x="95677" y="303806"/>
        <a:ext cx="1829817" cy="678862"/>
      </dsp:txXfrm>
    </dsp:sp>
    <dsp:sp modelId="{89D0097A-15DA-4734-BD5F-D401AA024B72}">
      <dsp:nvSpPr>
        <dsp:cNvPr id="0" name=""/>
        <dsp:cNvSpPr/>
      </dsp:nvSpPr>
      <dsp:spPr>
        <a:xfrm>
          <a:off x="2133091" y="903"/>
          <a:ext cx="1829817" cy="12607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72BFAF-BE6C-4851-AA0F-292AC8A47809}">
      <dsp:nvSpPr>
        <dsp:cNvPr id="0" name=""/>
        <dsp:cNvSpPr/>
      </dsp:nvSpPr>
      <dsp:spPr>
        <a:xfrm>
          <a:off x="2183905" y="231799"/>
          <a:ext cx="1829817" cy="6788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hlinkClick xmlns:r="http://schemas.openxmlformats.org/officeDocument/2006/relationships" r:id="" action="ppaction://hlinksldjump"/>
            </a:rPr>
            <a:t>Дикие животные</a:t>
          </a:r>
          <a:endParaRPr lang="ru-RU" sz="1900" kern="1200" dirty="0"/>
        </a:p>
      </dsp:txBody>
      <dsp:txXfrm>
        <a:off x="2183905" y="231799"/>
        <a:ext cx="1829817" cy="678862"/>
      </dsp:txXfrm>
    </dsp:sp>
    <dsp:sp modelId="{2A231940-0DA1-4816-982C-98DEAE552D3E}">
      <dsp:nvSpPr>
        <dsp:cNvPr id="0" name=""/>
        <dsp:cNvSpPr/>
      </dsp:nvSpPr>
      <dsp:spPr>
        <a:xfrm>
          <a:off x="4145967" y="903"/>
          <a:ext cx="1829817" cy="12607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F11401-ABF6-4AC3-8D8B-431671ECF89E}">
      <dsp:nvSpPr>
        <dsp:cNvPr id="0" name=""/>
        <dsp:cNvSpPr/>
      </dsp:nvSpPr>
      <dsp:spPr>
        <a:xfrm>
          <a:off x="4128126" y="231799"/>
          <a:ext cx="1829817" cy="6788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hlinkClick xmlns:r="http://schemas.openxmlformats.org/officeDocument/2006/relationships" r:id="" action="ppaction://hlinksldjump"/>
            </a:rPr>
            <a:t>Домашние животные</a:t>
          </a:r>
          <a:endParaRPr lang="ru-RU" sz="1900" kern="1200" dirty="0"/>
        </a:p>
      </dsp:txBody>
      <dsp:txXfrm>
        <a:off x="4128126" y="231799"/>
        <a:ext cx="1829817" cy="678862"/>
      </dsp:txXfrm>
    </dsp:sp>
    <dsp:sp modelId="{B0FEB38F-67FA-4145-AE68-0AEFF339970F}">
      <dsp:nvSpPr>
        <dsp:cNvPr id="0" name=""/>
        <dsp:cNvSpPr/>
      </dsp:nvSpPr>
      <dsp:spPr>
        <a:xfrm>
          <a:off x="2133091" y="2123490"/>
          <a:ext cx="1829817" cy="12607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AF94EA-0836-496F-AA1E-92B46C14B11B}">
      <dsp:nvSpPr>
        <dsp:cNvPr id="0" name=""/>
        <dsp:cNvSpPr/>
      </dsp:nvSpPr>
      <dsp:spPr>
        <a:xfrm>
          <a:off x="2111902" y="2392043"/>
          <a:ext cx="1829817" cy="6788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hlinkClick xmlns:r="http://schemas.openxmlformats.org/officeDocument/2006/relationships" r:id="" action="ppaction://hlinksldjump"/>
            </a:rPr>
            <a:t>Птицы</a:t>
          </a:r>
          <a:endParaRPr lang="ru-RU" sz="1900" kern="1200" dirty="0"/>
        </a:p>
      </dsp:txBody>
      <dsp:txXfrm>
        <a:off x="2111902" y="2392043"/>
        <a:ext cx="1829817" cy="6788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#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37A1F-191D-4C7B-9C78-3BA19CD0292D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8F03A8-19F0-42C4-B8AB-6FE5BE24A7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1939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4039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11733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24991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3680535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244129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872120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779312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25501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56389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35627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0500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3879089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2805323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6741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458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92024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5963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97830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864" r:id="rId12"/>
    <p:sldLayoutId id="2147483865" r:id="rId13"/>
    <p:sldLayoutId id="2147483866" r:id="rId14"/>
    <p:sldLayoutId id="2147483867" r:id="rId15"/>
    <p:sldLayoutId id="2147483868" r:id="rId16"/>
    <p:sldLayoutId id="2147483869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solnishko97.caduk.ru/p1aa1.html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nsportal.ru/" TargetMode="External"/><Relationship Id="rId7" Type="http://schemas.openxmlformats.org/officeDocument/2006/relationships/hyperlink" Target="https://dohcolonoc.ru/" TargetMode="External"/><Relationship Id="rId2" Type="http://schemas.openxmlformats.org/officeDocument/2006/relationships/hyperlink" Target="https://multiurok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oshkolnik.ru/" TargetMode="External"/><Relationship Id="rId5" Type="http://schemas.openxmlformats.org/officeDocument/2006/relationships/hyperlink" Target="https://infourok.ru/" TargetMode="External"/><Relationship Id="rId4" Type="http://schemas.openxmlformats.org/officeDocument/2006/relationships/hyperlink" Target="https://www.maam.ru/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pngimg.com/uploads/wolf/wolf_PNG23191.png" TargetMode="External"/><Relationship Id="rId13" Type="http://schemas.openxmlformats.org/officeDocument/2006/relationships/hyperlink" Target="https://avatanplus.com/files/resources/mid/57bb17951209f156b2d41e52.png" TargetMode="External"/><Relationship Id="rId3" Type="http://schemas.openxmlformats.org/officeDocument/2006/relationships/hyperlink" Target="http://sadik40.spb.ru/public/users/993/JPG/07062017039.png" TargetMode="External"/><Relationship Id="rId7" Type="http://schemas.openxmlformats.org/officeDocument/2006/relationships/hyperlink" Target="https://img-fotki.yandex.ru/get/53680/200418627.18f/0_184040_fa191779_orig.png" TargetMode="External"/><Relationship Id="rId12" Type="http://schemas.openxmlformats.org/officeDocument/2006/relationships/hyperlink" Target="http://www.8lap.ru/upload/iblock/46c/46cfd3374e270e4bc8751f4143ac3f05.png" TargetMode="External"/><Relationship Id="rId2" Type="http://schemas.openxmlformats.org/officeDocument/2006/relationships/hyperlink" Target="http://sadik40.spb.ru/public/users/994/img/010120172324.jpg" TargetMode="External"/><Relationship Id="rId16" Type="http://schemas.openxmlformats.org/officeDocument/2006/relationships/hyperlink" Target="http://img-fotki.yandex.ru/get/6424/981986.2e/0_835de_f36e77c3_ori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zabavnik.club/wp-content/uploads/2018/04/Kartinki_dlya_detey_pro_osennie_derevya_1_16055057-754x1024.png" TargetMode="External"/><Relationship Id="rId11" Type="http://schemas.openxmlformats.org/officeDocument/2006/relationships/hyperlink" Target="https://img0.liveinternet.ru/images/attach/c/6/89/293/89293556_3501548_sobaka1.png" TargetMode="External"/><Relationship Id="rId5" Type="http://schemas.openxmlformats.org/officeDocument/2006/relationships/hyperlink" Target="https://zabavnik.club/wp-content/uploads/2018/04/elka_13_26182605.png" TargetMode="External"/><Relationship Id="rId15" Type="http://schemas.openxmlformats.org/officeDocument/2006/relationships/hyperlink" Target="http://www.playcast.ru/uploads/2014/03/22/7945817.png" TargetMode="External"/><Relationship Id="rId10" Type="http://schemas.openxmlformats.org/officeDocument/2006/relationships/hyperlink" Target="http://pngimg.com/uploads/cat/cat_PNG50515.png" TargetMode="External"/><Relationship Id="rId4" Type="http://schemas.openxmlformats.org/officeDocument/2006/relationships/hyperlink" Target="https://kak2z.ru/my_img/img/2016/06/18/67526.png" TargetMode="External"/><Relationship Id="rId9" Type="http://schemas.openxmlformats.org/officeDocument/2006/relationships/hyperlink" Target="http://r.foto.radikal.ru/0703/4c/62848a88ea59.png" TargetMode="External"/><Relationship Id="rId14" Type="http://schemas.openxmlformats.org/officeDocument/2006/relationships/hyperlink" Target="http://pngimg.com/uploads/sparrow/sparrow_PNG22.p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500043"/>
            <a:ext cx="6357982" cy="257176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atin typeface="Arial" pitchFamily="34" charset="0"/>
                <a:cs typeface="Arial" pitchFamily="34" charset="0"/>
              </a:rPr>
              <a:t>Экологическое воспитание  дошкольников с учетом ФГОС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9442" y="3571876"/>
            <a:ext cx="7634524" cy="2857520"/>
          </a:xfrm>
        </p:spPr>
        <p:txBody>
          <a:bodyPr>
            <a:noAutofit/>
          </a:bodyPr>
          <a:lstStyle/>
          <a:p>
            <a:pPr algn="r"/>
            <a:r>
              <a:rPr lang="ru-RU" sz="24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Заместитель заведующего по ВМР</a:t>
            </a:r>
          </a:p>
          <a:p>
            <a:pPr algn="r"/>
            <a:r>
              <a:rPr lang="ru-RU" sz="24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высшей квалификационной категории</a:t>
            </a:r>
          </a:p>
          <a:p>
            <a:pPr algn="r"/>
            <a:r>
              <a:rPr lang="ru-RU" sz="24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Фомина Ольга Николаевна</a:t>
            </a:r>
          </a:p>
          <a:p>
            <a:pPr algn="ctr"/>
            <a:r>
              <a:rPr lang="ru-RU" sz="240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  <a:hlinkClick r:id="rId2"/>
              </a:rPr>
              <a:t>МБДОУ </a:t>
            </a:r>
            <a:r>
              <a:rPr lang="ru-RU" sz="240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  <a:hlinkClick r:id="rId2"/>
              </a:rPr>
              <a:t>«детский </a:t>
            </a:r>
            <a:r>
              <a:rPr lang="ru-RU" sz="24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  <a:hlinkClick r:id="rId2"/>
              </a:rPr>
              <a:t>сад № 97 «Солнышко»</a:t>
            </a:r>
            <a:endParaRPr lang="ru-RU" sz="2400" dirty="0" smtClean="0">
              <a:solidFill>
                <a:schemeClr val="accent3">
                  <a:lumMod val="40000"/>
                  <a:lumOff val="6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Ногинский муниципальный район</a:t>
            </a:r>
          </a:p>
          <a:p>
            <a:pPr algn="ctr"/>
            <a:endParaRPr lang="ru-RU" sz="2400" dirty="0" smtClean="0">
              <a:latin typeface="Arial" pitchFamily="34" charset="0"/>
              <a:cs typeface="Arial" pitchFamily="34" charset="0"/>
              <a:hlinkClick r:id="rId2"/>
            </a:endParaRPr>
          </a:p>
          <a:p>
            <a:endParaRPr lang="ru-RU" sz="2400" dirty="0" smtClean="0">
              <a:latin typeface="Arial" pitchFamily="34" charset="0"/>
              <a:cs typeface="Arial" pitchFamily="34" charset="0"/>
              <a:hlinkClick r:id="rId2"/>
            </a:endParaRPr>
          </a:p>
        </p:txBody>
      </p:sp>
      <p:pic>
        <p:nvPicPr>
          <p:cNvPr id="5" name="Picture 2" descr="http://im1-tub-ru.yandex.net/i?id=976710356-04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00042"/>
            <a:ext cx="2071702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ÐÐ°ÑÑÐ¸Ð½ÐºÐ¸ Ð¿Ð¾ Ð·Ð°Ð¿ÑÐ¾ÑÑ Ð±ÐµÑÐµÐ·Ð° ÐºÐ°ÑÑÐ¸Ð½ÐºÐ° Ð±ÐµÐ· ÑÐ¾Ð½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406104"/>
            <a:ext cx="2808312" cy="38068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ÐÐ°ÑÑÐ¸Ð½ÐºÐ¸ Ð¿Ð¾ Ð·Ð°Ð¿ÑÐ¾ÑÑ ÐºÐ»ÑÐ½ ÐºÐ°ÑÑÐ¸Ð½ÐºÐ° Ð´Ð»Ñ Ð´ÐµÑÐµÐ¹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13" y="332656"/>
            <a:ext cx="2774880" cy="38884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ÐÐ°ÑÑÐ¸Ð½ÐºÐ¸ Ð¿Ð¾ Ð·Ð°Ð¿ÑÐ¾ÑÑ ÐµÐ»Ñ ÐºÐ°ÑÑÐ¸Ð½ÐºÐ° Ð´Ð»Ñ Ð´ÐµÑÐµÐ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3" y="2780928"/>
            <a:ext cx="3303839" cy="37477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назад 1">
            <a:hlinkClick r:id="rId5" action="ppaction://hlinksldjump" highlightClick="1"/>
          </p:cNvPr>
          <p:cNvSpPr/>
          <p:nvPr/>
        </p:nvSpPr>
        <p:spPr>
          <a:xfrm>
            <a:off x="7740352" y="5589240"/>
            <a:ext cx="662037" cy="651395"/>
          </a:xfrm>
          <a:prstGeom prst="actionButtonBackPrevious">
            <a:avLst/>
          </a:prstGeom>
          <a:solidFill>
            <a:srgbClr val="B015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69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ÐÐ°ÑÑÐ¸Ð½ÐºÐ¸ Ð¿Ð¾ Ð·Ð°Ð¿ÑÐ¾ÑÑ Ð¼ÐµÐ´Ð²ÐµÐ´Ñ ÐºÐ°ÑÑÐ¸Ð½ÐºÐ° Ð´Ð»Ñ Ð´ÐµÑÐµÐ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91753"/>
            <a:ext cx="3424025" cy="3943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ÐÐ°ÑÑÐ¸Ð½ÐºÐ¸ Ð¿Ð¾ Ð·Ð°Ð¿ÑÐ¾ÑÑ Ð²Ð¾Ð»Ðº ÐºÐ°ÑÑÐ¸Ð½ÐºÐ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992510"/>
            <a:ext cx="2829581" cy="29224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ÐÐ°ÑÑÐ¸Ð½ÐºÐ¸ Ð¿Ð¾ Ð·Ð°Ð¿ÑÐ¾ÑÑ Ð»Ð¸ÑÐ° ÐºÐ°ÑÑÐ¸Ð½ÐºÐ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720" y="260648"/>
            <a:ext cx="3384376" cy="20899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Управляющая кнопка: назад 6">
            <a:hlinkClick r:id="rId5" action="ppaction://hlinksldjump" highlightClick="1"/>
          </p:cNvPr>
          <p:cNvSpPr/>
          <p:nvPr/>
        </p:nvSpPr>
        <p:spPr>
          <a:xfrm>
            <a:off x="7740352" y="5589240"/>
            <a:ext cx="662037" cy="651395"/>
          </a:xfrm>
          <a:prstGeom prst="actionButtonBackPrevious">
            <a:avLst/>
          </a:prstGeom>
          <a:solidFill>
            <a:srgbClr val="B015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498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ÐÐ°ÑÑÐ¸Ð½ÐºÐ¸ Ð¿Ð¾ Ð·Ð°Ð¿ÑÐ¾ÑÑ ÐºÐ¾Ñ ÐºÐ°ÑÑÐ¸Ð½ÐºÐ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880468"/>
            <a:ext cx="3600400" cy="29775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ÐÐ°ÑÑÐ¸Ð½ÐºÐ¸ Ð¿Ð¾ Ð·Ð°Ð¿ÑÐ¾ÑÑ ÑÐ¾Ð±Ð°ÐºÐ° ÐºÐ°ÑÑÐ¸Ð½Ðº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9"/>
            <a:ext cx="3104895" cy="39604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ÐÐ°ÑÑÐ¸Ð½ÐºÐ¸ Ð¿Ð¾ Ð·Ð°Ð¿ÑÐ¾ÑÑ ÑÐ²Ð¸Ð½ÑÑ ÐºÐ°ÑÑÐ¸Ð½ÐºÐ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035" y="380280"/>
            <a:ext cx="3360277" cy="33701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назад 4">
            <a:hlinkClick r:id="rId5" action="ppaction://hlinksldjump" highlightClick="1"/>
          </p:cNvPr>
          <p:cNvSpPr/>
          <p:nvPr/>
        </p:nvSpPr>
        <p:spPr>
          <a:xfrm>
            <a:off x="7740352" y="5589240"/>
            <a:ext cx="662037" cy="651395"/>
          </a:xfrm>
          <a:prstGeom prst="actionButtonBackPrevious">
            <a:avLst/>
          </a:prstGeom>
          <a:solidFill>
            <a:srgbClr val="B015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0203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ÐÐ°ÑÑÐ¸Ð½ÐºÐ¸ Ð¿Ð¾ Ð·Ð°Ð¿ÑÐ¾ÑÑ Ð³Ð¾Ð»ÑÐ±Ñ ÐºÐ°ÑÑÐ¸Ð½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421580"/>
            <a:ext cx="4002228" cy="39637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ÐÐ°ÑÑÐ¸Ð½ÐºÐ¸ Ð¿Ð¾ Ð·Ð°Ð¿ÑÐ¾ÑÑ Ð²Ð¾ÑÐ¾Ð±ÐµÐ¹ ÐºÐ°ÑÑÐ¸Ð½ÐºÐ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1194">
            <a:off x="5090690" y="2215394"/>
            <a:ext cx="3637310" cy="26635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ÐÐ°ÑÑÐ¸Ð½ÐºÐ¸ Ð¿Ð¾ Ð·Ð°Ð¿ÑÐ¾ÑÑ ÑÐ¸Ð½Ð¸ÑÐ° ÐºÐ°ÑÑÐ¸Ð½ÐºÐ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569">
            <a:off x="1674108" y="147654"/>
            <a:ext cx="2786704" cy="21178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назад 4">
            <a:hlinkClick r:id="rId5" action="ppaction://hlinksldjump" highlightClick="1"/>
          </p:cNvPr>
          <p:cNvSpPr/>
          <p:nvPr/>
        </p:nvSpPr>
        <p:spPr>
          <a:xfrm>
            <a:off x="7740352" y="5589240"/>
            <a:ext cx="662037" cy="651395"/>
          </a:xfrm>
          <a:prstGeom prst="actionButtonBackPrevious">
            <a:avLst/>
          </a:prstGeom>
          <a:solidFill>
            <a:srgbClr val="B015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3879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лишнее?</a:t>
            </a:r>
            <a:endParaRPr lang="ru-RU" dirty="0"/>
          </a:p>
        </p:txBody>
      </p:sp>
      <p:pic>
        <p:nvPicPr>
          <p:cNvPr id="3" name="Picture 2" descr="ÐÐ°ÑÑÐ¸Ð½ÐºÐ¸ Ð¿Ð¾ Ð·Ð°Ð¿ÑÐ¾ÑÑ Ð¼ÐµÐ´Ð²ÐµÐ´Ñ ÐºÐ°ÑÑÐ¸Ð½ÐºÐ° Ð´Ð»Ñ Ð´ÐµÑÐµÐ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944809"/>
            <a:ext cx="3129422" cy="36043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ÐÐ°ÑÑÐ¸Ð½ÐºÐ¸ Ð¿Ð¾ Ð·Ð°Ð¿ÑÐ¾ÑÑ Ð»Ð¸ÑÐ° ÐºÐ°ÑÑÐ¸Ð½ÐºÐ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337" y="1659389"/>
            <a:ext cx="3075926" cy="18994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ÐÐ°ÑÑÐ¸Ð½ÐºÐ¸ Ð¿Ð¾ Ð·Ð°Ð¿ÑÐ¾ÑÑ Ð²Ð¾Ð»Ðº ÐºÐ°ÑÑÐ¸Ð½ÐºÐ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16811"/>
            <a:ext cx="2750925" cy="28411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ÐÐ°ÑÑÐ¸Ð½ÐºÐ¸ Ð¿Ð¾ Ð·Ð°Ð¿ÑÐ¾ÑÑ ÑÐ²Ð¸Ð½ÑÑ ÐºÐ°ÑÑÐ¸Ð½ÐºÐ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736990"/>
            <a:ext cx="1839386" cy="18447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474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Ответ 2"/>
          <p:cNvSpPr/>
          <p:nvPr/>
        </p:nvSpPr>
        <p:spPr>
          <a:xfrm>
            <a:off x="1115616" y="2625560"/>
            <a:ext cx="3024336" cy="2020436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2" name="Ответ"/>
          <p:cNvSpPr/>
          <p:nvPr/>
        </p:nvSpPr>
        <p:spPr>
          <a:xfrm>
            <a:off x="5148064" y="2625560"/>
            <a:ext cx="3013497" cy="2020436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Загадки</a:t>
            </a:r>
            <a:endParaRPr lang="ru-RU" dirty="0"/>
          </a:p>
        </p:txBody>
      </p:sp>
      <p:sp>
        <p:nvSpPr>
          <p:cNvPr id="3" name="Вопрос"/>
          <p:cNvSpPr/>
          <p:nvPr/>
        </p:nvSpPr>
        <p:spPr>
          <a:xfrm>
            <a:off x="5148064" y="2650142"/>
            <a:ext cx="3013497" cy="2020436"/>
          </a:xfrm>
          <a:prstGeom prst="round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2">
                    <a:lumMod val="10000"/>
                  </a:schemeClr>
                </a:solidFill>
              </a:rPr>
              <a:t>Комочек пуха, Длинное ухо, Прыгает ловко, Любит 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морковку</a:t>
            </a:r>
            <a:endParaRPr lang="ru-RU" sz="20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Фон"/>
          <p:cNvSpPr/>
          <p:nvPr/>
        </p:nvSpPr>
        <p:spPr>
          <a:xfrm>
            <a:off x="5137225" y="2650142"/>
            <a:ext cx="3013497" cy="2020436"/>
          </a:xfrm>
          <a:prstGeom prst="roundRect">
            <a:avLst/>
          </a:prstGeom>
          <a:solidFill>
            <a:schemeClr val="tx1">
              <a:lumMod val="95000"/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20" name="Вопрос 2"/>
          <p:cNvSpPr/>
          <p:nvPr/>
        </p:nvSpPr>
        <p:spPr>
          <a:xfrm>
            <a:off x="1115616" y="2625560"/>
            <a:ext cx="3024336" cy="2032467"/>
          </a:xfrm>
          <a:prstGeom prst="round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2">
                    <a:lumMod val="10000"/>
                  </a:schemeClr>
                </a:solidFill>
              </a:rPr>
              <a:t>Хожу в пушистой шубе, живу в густом лесу.</a:t>
            </a:r>
            <a:br>
              <a:rPr lang="ru-RU" sz="2000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2000" dirty="0">
                <a:solidFill>
                  <a:schemeClr val="tx2">
                    <a:lumMod val="10000"/>
                  </a:schemeClr>
                </a:solidFill>
              </a:rPr>
              <a:t>В дупле на старом дубе орешки я грызу.</a:t>
            </a:r>
          </a:p>
        </p:txBody>
      </p:sp>
      <p:sp>
        <p:nvSpPr>
          <p:cNvPr id="21" name="Фон 2"/>
          <p:cNvSpPr/>
          <p:nvPr/>
        </p:nvSpPr>
        <p:spPr>
          <a:xfrm>
            <a:off x="1126455" y="2625560"/>
            <a:ext cx="3024336" cy="2032467"/>
          </a:xfrm>
          <a:prstGeom prst="roundRect">
            <a:avLst/>
          </a:prstGeom>
          <a:solidFill>
            <a:schemeClr val="tx1">
              <a:lumMod val="95000"/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8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12" grpId="0" animBg="1"/>
      <p:bldP spid="12" grpId="1" animBg="1"/>
      <p:bldP spid="3" grpId="0" animBg="1"/>
      <p:bldP spid="3" grpId="1" animBg="1"/>
      <p:bldP spid="20" grpId="0" animBg="1"/>
      <p:bldP spid="20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071546"/>
            <a:ext cx="7117178" cy="157163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СПАСИБО ЗА ВНИМАНИЕ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С уважением заместитель заведующего по ВМР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Фомина О.Н.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solnishko97cadik@mail.ru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710" y="285728"/>
            <a:ext cx="7055380" cy="1214446"/>
          </a:xfrm>
        </p:spPr>
        <p:txBody>
          <a:bodyPr/>
          <a:lstStyle/>
          <a:p>
            <a:pPr lvl="0" algn="ctr"/>
            <a:r>
              <a:rPr lang="ru-RU" dirty="0" smtClean="0">
                <a:latin typeface="Arial" pitchFamily="34" charset="0"/>
                <a:cs typeface="Arial" pitchFamily="34" charset="0"/>
              </a:rPr>
              <a:t>Список ресурсов, которые использовались:</a:t>
            </a:r>
            <a:endParaRPr lang="ru-RU" sz="4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700" y="1714488"/>
            <a:ext cx="6711654" cy="4857783"/>
          </a:xfrm>
        </p:spPr>
        <p:txBody>
          <a:bodyPr>
            <a:normAutofit fontScale="55000" lnSpcReduction="20000"/>
          </a:bodyPr>
          <a:lstStyle/>
          <a:p>
            <a:pPr lvl="2">
              <a:buNone/>
            </a:pPr>
            <a:r>
              <a:rPr lang="ru-RU" sz="2500" dirty="0" smtClean="0">
                <a:latin typeface="Arial" pitchFamily="34" charset="0"/>
                <a:cs typeface="Arial" pitchFamily="34" charset="0"/>
              </a:rPr>
              <a:t>текстовые и графические материалы:</a:t>
            </a:r>
          </a:p>
          <a:p>
            <a:r>
              <a:rPr lang="ru-RU" sz="2500" dirty="0" smtClean="0">
                <a:latin typeface="Arial" pitchFamily="34" charset="0"/>
                <a:cs typeface="Arial" pitchFamily="34" charset="0"/>
              </a:rPr>
              <a:t>Управление инновационными процессами в ДОУ. – М., Сфера, 2008.</a:t>
            </a:r>
          </a:p>
          <a:p>
            <a:r>
              <a:rPr lang="ru-RU" sz="2500" dirty="0" err="1" smtClean="0">
                <a:latin typeface="Arial" pitchFamily="34" charset="0"/>
                <a:cs typeface="Arial" pitchFamily="34" charset="0"/>
              </a:rPr>
              <a:t>Горвиц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 Ю., </a:t>
            </a:r>
            <a:r>
              <a:rPr lang="ru-RU" sz="2500" dirty="0" err="1" smtClean="0">
                <a:latin typeface="Arial" pitchFamily="34" charset="0"/>
                <a:cs typeface="Arial" pitchFamily="34" charset="0"/>
              </a:rPr>
              <a:t>Поздняк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 Л. Кому работать с компьютером в детском саду. Дошкольное воспитание, 1991 г., № 5.</a:t>
            </a:r>
          </a:p>
          <a:p>
            <a:r>
              <a:rPr lang="ru-RU" sz="2500" dirty="0" smtClean="0">
                <a:latin typeface="Arial" pitchFamily="34" charset="0"/>
                <a:cs typeface="Arial" pitchFamily="34" charset="0"/>
              </a:rPr>
              <a:t>Калинина Т.В. Управление ДОУ. “Новые информационные технологии в дошкольном детстве”. М, Сфера, 2008.</a:t>
            </a:r>
          </a:p>
          <a:p>
            <a:r>
              <a:rPr lang="ru-RU" sz="2500" u="sng" dirty="0" smtClean="0">
                <a:latin typeface="Arial" pitchFamily="34" charset="0"/>
                <a:cs typeface="Arial" pitchFamily="34" charset="0"/>
                <a:hlinkClick r:id="rId2"/>
              </a:rPr>
              <a:t>https://multiurok.ru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  «Экологическое воспитание дошкольников в соответствии с ФГОС ДО»</a:t>
            </a:r>
          </a:p>
          <a:p>
            <a:r>
              <a:rPr lang="ru-RU" sz="2500" u="sng" dirty="0" smtClean="0">
                <a:latin typeface="Arial" pitchFamily="34" charset="0"/>
                <a:cs typeface="Arial" pitchFamily="34" charset="0"/>
                <a:hlinkClick r:id="rId3"/>
              </a:rPr>
              <a:t>https://nsportal.ru/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 «Использование ИКТ в экологическом воспитании дошкольников»</a:t>
            </a:r>
          </a:p>
          <a:p>
            <a:r>
              <a:rPr lang="ru-RU" sz="2500" u="sng" dirty="0" smtClean="0">
                <a:latin typeface="Arial" pitchFamily="34" charset="0"/>
                <a:cs typeface="Arial" pitchFamily="34" charset="0"/>
                <a:hlinkClick r:id="rId4"/>
              </a:rPr>
              <a:t>https://www.maam.ru/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 «Мастер-класс для педагогов на тему «Создание интерактивных игр для детей дошкольного возраста в программе </a:t>
            </a:r>
            <a:r>
              <a:rPr lang="en-US" sz="2500" dirty="0" smtClean="0">
                <a:latin typeface="Arial" pitchFamily="34" charset="0"/>
                <a:cs typeface="Arial" pitchFamily="34" charset="0"/>
              </a:rPr>
              <a:t>Power Point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»</a:t>
            </a:r>
          </a:p>
          <a:p>
            <a:r>
              <a:rPr lang="ru-RU" sz="2500" u="sng" dirty="0" smtClean="0">
                <a:latin typeface="Arial" pitchFamily="34" charset="0"/>
                <a:cs typeface="Arial" pitchFamily="34" charset="0"/>
                <a:hlinkClick r:id="rId5"/>
              </a:rPr>
              <a:t>https://infourok.ru/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 "Интерактивные дидактические игры в экологическом воспитании дошкольников"</a:t>
            </a:r>
          </a:p>
          <a:p>
            <a:pPr lvl="2">
              <a:buNone/>
            </a:pPr>
            <a:r>
              <a:rPr lang="ru-RU" sz="2500" dirty="0" smtClean="0">
                <a:latin typeface="Arial" pitchFamily="34" charset="0"/>
                <a:cs typeface="Arial" pitchFamily="34" charset="0"/>
              </a:rPr>
              <a:t>используемые интернет-ресурсы:</a:t>
            </a:r>
          </a:p>
          <a:p>
            <a:r>
              <a:rPr lang="ru-RU" sz="2500" u="sng" dirty="0" smtClean="0">
                <a:latin typeface="Arial" pitchFamily="34" charset="0"/>
                <a:cs typeface="Arial" pitchFamily="34" charset="0"/>
                <a:hlinkClick r:id="rId3"/>
              </a:rPr>
              <a:t>https://nsportal.ru/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2500" u="sng" dirty="0" smtClean="0">
                <a:latin typeface="Arial" pitchFamily="34" charset="0"/>
                <a:cs typeface="Arial" pitchFamily="34" charset="0"/>
                <a:hlinkClick r:id="rId5"/>
              </a:rPr>
              <a:t>https://infourok.ru/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2500" u="sng" dirty="0" smtClean="0">
                <a:latin typeface="Arial" pitchFamily="34" charset="0"/>
                <a:cs typeface="Arial" pitchFamily="34" charset="0"/>
                <a:hlinkClick r:id="rId4"/>
              </a:rPr>
              <a:t>https://www.maam.ru/</a:t>
            </a:r>
            <a:endParaRPr lang="ru-RU" sz="2500" dirty="0" smtClean="0">
              <a:latin typeface="Arial" pitchFamily="34" charset="0"/>
              <a:cs typeface="Arial" pitchFamily="34" charset="0"/>
            </a:endParaRPr>
          </a:p>
          <a:p>
            <a:pPr lvl="2">
              <a:buNone/>
            </a:pPr>
            <a:r>
              <a:rPr lang="ru-RU" sz="2500" dirty="0" smtClean="0">
                <a:latin typeface="Arial" pitchFamily="34" charset="0"/>
                <a:cs typeface="Arial" pitchFamily="34" charset="0"/>
              </a:rPr>
              <a:t>электронные образовательные ресурсы:</a:t>
            </a:r>
          </a:p>
          <a:p>
            <a:r>
              <a:rPr lang="ru-RU" sz="2500" u="sng" dirty="0" smtClean="0">
                <a:latin typeface="Arial" pitchFamily="34" charset="0"/>
                <a:cs typeface="Arial" pitchFamily="34" charset="0"/>
                <a:hlinkClick r:id="rId6"/>
              </a:rPr>
              <a:t>http://doshkolnik.ru/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2500" u="sng" dirty="0" smtClean="0">
                <a:latin typeface="Arial" pitchFamily="34" charset="0"/>
                <a:cs typeface="Arial" pitchFamily="34" charset="0"/>
                <a:hlinkClick r:id="rId7"/>
              </a:rPr>
              <a:t>https://dohcolonoc.ru/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618828"/>
          </a:xfrm>
        </p:spPr>
        <p:txBody>
          <a:bodyPr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КАРТИНКИ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700" y="1285860"/>
            <a:ext cx="6711654" cy="5214973"/>
          </a:xfrm>
        </p:spPr>
        <p:txBody>
          <a:bodyPr>
            <a:normAutofit fontScale="47500" lnSpcReduction="20000"/>
          </a:bodyPr>
          <a:lstStyle/>
          <a:p>
            <a:pPr marL="342900" indent="-342900">
              <a:buFontTx/>
              <a:buAutoNum type="arabicPeriod"/>
            </a:pPr>
            <a:r>
              <a:rPr lang="en-US" sz="2500" dirty="0" smtClean="0">
                <a:latin typeface="Arial" pitchFamily="34" charset="0"/>
                <a:cs typeface="Arial" pitchFamily="34" charset="0"/>
                <a:hlinkClick r:id="rId2"/>
              </a:rPr>
              <a:t>http://sadik40.spb.ru/public/users/994/img/010120172324.jpg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 - картинка на первом слайде</a:t>
            </a:r>
          </a:p>
          <a:p>
            <a:pPr marL="342900" indent="-342900">
              <a:buFontTx/>
              <a:buAutoNum type="arabicPeriod"/>
            </a:pPr>
            <a:r>
              <a:rPr lang="en-US" sz="2500" dirty="0" smtClean="0">
                <a:latin typeface="Arial" pitchFamily="34" charset="0"/>
                <a:cs typeface="Arial" pitchFamily="34" charset="0"/>
                <a:hlinkClick r:id="rId3"/>
              </a:rPr>
              <a:t>http://sadik40.spb.ru/public/users/993/JPG/07062017039.png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 - картинка на втором слайде</a:t>
            </a:r>
            <a:endParaRPr lang="ru-RU" sz="2500" dirty="0" smtClean="0">
              <a:latin typeface="Arial" pitchFamily="34" charset="0"/>
              <a:cs typeface="Arial" pitchFamily="34" charset="0"/>
              <a:hlinkClick r:id="rId4"/>
            </a:endParaRPr>
          </a:p>
          <a:p>
            <a:pPr marL="342900" indent="-342900">
              <a:buAutoNum type="arabicPeriod"/>
            </a:pPr>
            <a:r>
              <a:rPr lang="en-US" sz="2500" dirty="0" smtClean="0">
                <a:latin typeface="Arial" pitchFamily="34" charset="0"/>
                <a:cs typeface="Arial" pitchFamily="34" charset="0"/>
                <a:hlinkClick r:id="rId4"/>
              </a:rPr>
              <a:t>https://kak2z.ru/my_img/img/2016/06/18/67526.png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 - Береза</a:t>
            </a:r>
          </a:p>
          <a:p>
            <a:pPr marL="342900" indent="-342900">
              <a:buAutoNum type="arabicPeriod"/>
            </a:pPr>
            <a:r>
              <a:rPr lang="en-US" sz="2500" dirty="0" smtClean="0">
                <a:latin typeface="Arial" pitchFamily="34" charset="0"/>
                <a:cs typeface="Arial" pitchFamily="34" charset="0"/>
                <a:hlinkClick r:id="rId5"/>
              </a:rPr>
              <a:t>https://zabavnik.club/wp-content/uploads/2018/04/elka_13_26182605.png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 - Ель</a:t>
            </a:r>
          </a:p>
          <a:p>
            <a:pPr marL="342900" indent="-342900">
              <a:buAutoNum type="arabicPeriod"/>
            </a:pPr>
            <a:r>
              <a:rPr lang="en-US" sz="2500" dirty="0" smtClean="0">
                <a:latin typeface="Arial" pitchFamily="34" charset="0"/>
                <a:cs typeface="Arial" pitchFamily="34" charset="0"/>
                <a:hlinkClick r:id="rId6"/>
              </a:rPr>
              <a:t>http://zabavnik.club/wp-content/uploads/2018/04/Kartinki_dlya_detey_pro_osennie_derevya_1_16055057-754x1024.png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 - Клён</a:t>
            </a:r>
          </a:p>
          <a:p>
            <a:pPr marL="342900" indent="-342900">
              <a:buAutoNum type="arabicPeriod"/>
            </a:pPr>
            <a:r>
              <a:rPr lang="en-US" sz="2500" dirty="0" smtClean="0">
                <a:latin typeface="Arial" pitchFamily="34" charset="0"/>
                <a:cs typeface="Arial" pitchFamily="34" charset="0"/>
                <a:hlinkClick r:id="rId7"/>
              </a:rPr>
              <a:t>https://img-fotki.yandex.ru/get/53680/200418627.18f/0_184040_fa191779_orig.png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 - Медведь</a:t>
            </a:r>
          </a:p>
          <a:p>
            <a:pPr marL="342900" indent="-342900">
              <a:buAutoNum type="arabicPeriod"/>
            </a:pPr>
            <a:r>
              <a:rPr lang="en-US" sz="2500" dirty="0" smtClean="0">
                <a:latin typeface="Arial" pitchFamily="34" charset="0"/>
                <a:cs typeface="Arial" pitchFamily="34" charset="0"/>
                <a:hlinkClick r:id="rId8"/>
              </a:rPr>
              <a:t>http://pngimg.com/uploads/wolf/wolf_PNG23191.png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 - Волк</a:t>
            </a:r>
          </a:p>
          <a:p>
            <a:pPr marL="342900" indent="-342900">
              <a:buAutoNum type="arabicPeriod"/>
            </a:pPr>
            <a:r>
              <a:rPr lang="en-US" sz="2500" dirty="0" smtClean="0">
                <a:latin typeface="Arial" pitchFamily="34" charset="0"/>
                <a:cs typeface="Arial" pitchFamily="34" charset="0"/>
                <a:hlinkClick r:id="rId9"/>
              </a:rPr>
              <a:t>http://r.foto.radikal.ru/0703/4c/62848a88ea59.png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 - Лиса</a:t>
            </a:r>
          </a:p>
          <a:p>
            <a:pPr marL="342900" indent="-342900">
              <a:buAutoNum type="arabicPeriod"/>
            </a:pPr>
            <a:r>
              <a:rPr lang="en-US" sz="2500" dirty="0" smtClean="0">
                <a:latin typeface="Arial" pitchFamily="34" charset="0"/>
                <a:cs typeface="Arial" pitchFamily="34" charset="0"/>
                <a:hlinkClick r:id="rId10"/>
              </a:rPr>
              <a:t>http://pngimg.com/uploads/cat/cat_PNG50515.png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 - Кот</a:t>
            </a:r>
          </a:p>
          <a:p>
            <a:pPr marL="342900" indent="-342900">
              <a:buAutoNum type="arabicPeriod"/>
            </a:pPr>
            <a:r>
              <a:rPr lang="en-US" sz="2500" dirty="0" smtClean="0">
                <a:latin typeface="Arial" pitchFamily="34" charset="0"/>
                <a:cs typeface="Arial" pitchFamily="34" charset="0"/>
                <a:hlinkClick r:id="rId11"/>
              </a:rPr>
              <a:t>https://img0.liveinternet.ru/images/attach/c/6/89/293/89293556_3501548_sobaka1.png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 - Собака</a:t>
            </a:r>
          </a:p>
          <a:p>
            <a:pPr marL="342900" indent="-342900">
              <a:buAutoNum type="arabicPeriod"/>
            </a:pPr>
            <a:r>
              <a:rPr lang="en-US" sz="2500" dirty="0" smtClean="0">
                <a:latin typeface="Arial" pitchFamily="34" charset="0"/>
                <a:cs typeface="Arial" pitchFamily="34" charset="0"/>
                <a:hlinkClick r:id="rId12"/>
              </a:rPr>
              <a:t>http://www.8lap.ru/upload/iblock/46c/46cfd3374e270e4bc8751f4143ac3f05.png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 - Свинья</a:t>
            </a:r>
          </a:p>
          <a:p>
            <a:pPr marL="342900" indent="-342900">
              <a:buAutoNum type="arabicPeriod"/>
            </a:pPr>
            <a:r>
              <a:rPr lang="en-US" sz="2500" dirty="0" smtClean="0">
                <a:latin typeface="Arial" pitchFamily="34" charset="0"/>
                <a:cs typeface="Arial" pitchFamily="34" charset="0"/>
                <a:hlinkClick r:id="rId13"/>
              </a:rPr>
              <a:t>https://avatanplus.com/files/resources/mid/57bb17951209f156b2d41e52.png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 - Голубь</a:t>
            </a:r>
          </a:p>
          <a:p>
            <a:pPr marL="342900" indent="-342900">
              <a:buAutoNum type="arabicPeriod"/>
            </a:pPr>
            <a:r>
              <a:rPr lang="en-US" sz="2500" dirty="0" smtClean="0">
                <a:latin typeface="Arial" pitchFamily="34" charset="0"/>
                <a:cs typeface="Arial" pitchFamily="34" charset="0"/>
                <a:hlinkClick r:id="rId14"/>
              </a:rPr>
              <a:t>http://pngimg.com/uploads/sparrow/sparrow_PNG22.png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 - Воробей</a:t>
            </a:r>
          </a:p>
          <a:p>
            <a:pPr marL="342900" indent="-342900">
              <a:buAutoNum type="arabicPeriod"/>
            </a:pPr>
            <a:r>
              <a:rPr lang="en-US" sz="2500" dirty="0" smtClean="0">
                <a:latin typeface="Arial" pitchFamily="34" charset="0"/>
                <a:cs typeface="Arial" pitchFamily="34" charset="0"/>
                <a:hlinkClick r:id="rId15"/>
              </a:rPr>
              <a:t>http://www.playcast.ru/uploads/2014/03/22/7945817.png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 - Синица</a:t>
            </a:r>
            <a:endParaRPr lang="en-US" sz="25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eriod"/>
            </a:pPr>
            <a:r>
              <a:rPr lang="en-US" sz="2500" dirty="0" smtClean="0">
                <a:latin typeface="Arial" pitchFamily="34" charset="0"/>
                <a:cs typeface="Arial" pitchFamily="34" charset="0"/>
                <a:hlinkClick r:id="rId16"/>
              </a:rPr>
              <a:t>http://img-fotki.yandex.ru/get/6424/981986.2e/0_835de_f36e77c3_orig</a:t>
            </a:r>
            <a:r>
              <a:rPr lang="en-US" sz="25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ru-RU" sz="2500" dirty="0" smtClean="0">
                <a:latin typeface="Arial" pitchFamily="34" charset="0"/>
                <a:cs typeface="Arial" pitchFamily="34" charset="0"/>
              </a:rPr>
              <a:t>Заяц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472" y="285728"/>
            <a:ext cx="80010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u="sng" dirty="0" smtClean="0">
                <a:latin typeface="Arial" pitchFamily="34" charset="0"/>
                <a:cs typeface="Arial" pitchFamily="34" charset="0"/>
              </a:rPr>
              <a:t>Цель экологического воспитания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– формирование основ экологического сознания и экологической культуры у дошкольников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2347831"/>
            <a:ext cx="4694946" cy="4195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571480"/>
            <a:ext cx="800105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u="sng" dirty="0" smtClean="0">
                <a:latin typeface="Arial" pitchFamily="34" charset="0"/>
                <a:cs typeface="Arial" pitchFamily="34" charset="0"/>
              </a:rPr>
              <a:t>Задачи экологического воспитания:</a:t>
            </a:r>
          </a:p>
          <a:p>
            <a:endParaRPr lang="ru-RU" sz="3200" b="1" i="1" u="sng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Формирование у детей элементов экологического сознания</a:t>
            </a:r>
          </a:p>
          <a:p>
            <a:pPr marL="342900" indent="-342900">
              <a:buFontTx/>
              <a:buChar char="-"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Формирование у детей навыков и умений в разнообразной деятельности в природе, при этом деятельность детей должна носить природоохранный характер</a:t>
            </a:r>
          </a:p>
          <a:p>
            <a:pPr marL="342900" indent="-342900">
              <a:buFontTx/>
              <a:buChar char="-"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Воспитание гуманного отношения к природе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39552" y="404664"/>
            <a:ext cx="8208912" cy="109551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Структурные компоненты экологической культуры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785926"/>
            <a:ext cx="2088232" cy="27231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Экологические 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з</a:t>
            </a:r>
            <a:r>
              <a:rPr lang="ru-RU" dirty="0" smtClean="0">
                <a:solidFill>
                  <a:srgbClr val="002060"/>
                </a:solidFill>
              </a:rPr>
              <a:t>нания и умения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Выноска со стрелкой вниз 8"/>
          <p:cNvSpPr/>
          <p:nvPr/>
        </p:nvSpPr>
        <p:spPr>
          <a:xfrm>
            <a:off x="1403648" y="5214950"/>
            <a:ext cx="6336704" cy="1214446"/>
          </a:xfrm>
          <a:prstGeom prst="downArrow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Единая система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00298" y="1785926"/>
            <a:ext cx="2088232" cy="27231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Экологическое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мышление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1785926"/>
            <a:ext cx="2088232" cy="27231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Экологические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нания и умения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3438" y="1785926"/>
            <a:ext cx="2088232" cy="27231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Ценностные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ориентации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58016" y="1785926"/>
            <a:ext cx="2088232" cy="27231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Экологически оправданное поведение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70797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928926" y="357166"/>
            <a:ext cx="3357586" cy="3143272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>
            <a:scene3d>
              <a:camera prst="orthographicFront">
                <a:rot lat="0" lon="21299999" rev="0"/>
              </a:camera>
              <a:lightRig rig="threePt" dir="t"/>
            </a:scene3d>
            <a:sp3d>
              <a:bevelB w="82550" h="38100" prst="coolSlant"/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 дошкольного экологического воспитания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85720" y="857232"/>
            <a:ext cx="2428892" cy="2286016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научность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428992" y="4000504"/>
            <a:ext cx="2428892" cy="2286016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интеграция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28596" y="4000504"/>
            <a:ext cx="2428892" cy="2286016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гумманизация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6429388" y="642918"/>
            <a:ext cx="2428892" cy="2286016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регионализация</a:t>
            </a: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357950" y="4000504"/>
            <a:ext cx="2428892" cy="2286016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системность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020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60648"/>
            <a:ext cx="7632848" cy="93610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Условия реализации цели и принципов дошкольного экологического воспитания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1321388"/>
            <a:ext cx="7921450" cy="576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Отбор содержания экологического воспитания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2071678"/>
            <a:ext cx="7921450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Подготовка педагогов и родителей к реализации цели экологического воспитания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2924944"/>
            <a:ext cx="7992888" cy="93268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Использование окружающей дошкольное учреждение природной и социокультурной среды как ресурса воспитания и развития детей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4000504"/>
            <a:ext cx="7992888" cy="8572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Организация развивающих сред для обеспечения педагогического процесса экологического воспитания в дошкольном учреждении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07082" y="4967818"/>
            <a:ext cx="7992888" cy="7920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Организация систематизированного педагогического процесса экологического воспитания детей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4348" y="5857892"/>
            <a:ext cx="7985622" cy="7920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Осуществление постоянного мониторинга результатов экологического образования</a:t>
            </a:r>
          </a:p>
        </p:txBody>
      </p:sp>
    </p:spTree>
    <p:extLst>
      <p:ext uri="{BB962C8B-B14F-4D97-AF65-F5344CB8AC3E}">
        <p14:creationId xmlns="" xmlns:p14="http://schemas.microsoft.com/office/powerpoint/2010/main" val="106796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612845"/>
            <a:ext cx="778674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П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epe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ч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нь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ф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op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м и м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т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д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в эк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л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гич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ск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й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pa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б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ты с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д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школьниками: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эк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гич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ски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экск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yp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сии;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ypo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ки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д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б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po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ты;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ypo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ки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мышл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ния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эк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гич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ски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кружки;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эк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гически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конкурсы;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эк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логич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ски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ауцкионы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викторины, марафоны;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эк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гич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ски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сказки;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кл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y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б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иссл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д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a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т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й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п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p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po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ды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лаб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opa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т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op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ия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юн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эк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a;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с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ст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a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вл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ни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экологических карт;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эк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гич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ски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выст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a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вки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эксп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зииии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эк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гич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ские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y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з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дни эк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гич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ск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творчества;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эк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гические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п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pa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здники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ф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ec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тив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a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710" y="285728"/>
            <a:ext cx="7055380" cy="1714512"/>
          </a:xfrm>
        </p:spPr>
        <p:txBody>
          <a:bodyPr/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Примеры создания интерактивных дидактических игр для детей дошкольного возраста в программе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Power point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52925"/>
            <a:ext cx="8429684" cy="419548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300" dirty="0" smtClean="0">
                <a:latin typeface="Arial" pitchFamily="34" charset="0"/>
                <a:cs typeface="Arial" pitchFamily="34" charset="0"/>
              </a:rPr>
              <a:t>Основные цели и задачи игр:</a:t>
            </a:r>
          </a:p>
          <a:p>
            <a:r>
              <a:rPr lang="ru-RU" sz="2300" dirty="0" smtClean="0">
                <a:latin typeface="Arial" pitchFamily="34" charset="0"/>
                <a:cs typeface="Arial" pitchFamily="34" charset="0"/>
              </a:rPr>
              <a:t>способствовать формированию и развитию у дошкольников интеллектуального и духовного потенциала;</a:t>
            </a:r>
          </a:p>
          <a:p>
            <a:r>
              <a:rPr lang="ru-RU" sz="2300" dirty="0" smtClean="0">
                <a:latin typeface="Arial" pitchFamily="34" charset="0"/>
                <a:cs typeface="Arial" pitchFamily="34" charset="0"/>
              </a:rPr>
              <a:t>выработать потребность в общении с представителями животного и растительного мира, сопереживать им, проявлять доброту, чуткость к объектам живой природы;</a:t>
            </a:r>
          </a:p>
          <a:p>
            <a:r>
              <a:rPr lang="ru-RU" sz="2300" dirty="0" smtClean="0">
                <a:latin typeface="Arial" pitchFamily="34" charset="0"/>
                <a:cs typeface="Arial" pitchFamily="34" charset="0"/>
              </a:rPr>
              <a:t>бережно относиться ко всему окружающему; содействовать развитию интереса и воспитанию любви дошкольников к своей малой Родине.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278285240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51963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608</TotalTime>
  <Words>724</Words>
  <Application>Microsoft Office PowerPoint</Application>
  <PresentationFormat>Экран (4:3)</PresentationFormat>
  <Paragraphs>97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Ион</vt:lpstr>
      <vt:lpstr>Экологическое воспитание  дошкольников с учетом ФГОС</vt:lpstr>
      <vt:lpstr>Слайд 2</vt:lpstr>
      <vt:lpstr>Слайд 3</vt:lpstr>
      <vt:lpstr>Слайд 4</vt:lpstr>
      <vt:lpstr>Слайд 5</vt:lpstr>
      <vt:lpstr>Слайд 6</vt:lpstr>
      <vt:lpstr>Слайд 7</vt:lpstr>
      <vt:lpstr>Примеры создания интерактивных дидактических игр для детей дошкольного возраста в программе Power point  </vt:lpstr>
      <vt:lpstr>Слайд 9</vt:lpstr>
      <vt:lpstr>Слайд 10</vt:lpstr>
      <vt:lpstr>Слайд 11</vt:lpstr>
      <vt:lpstr>Слайд 12</vt:lpstr>
      <vt:lpstr>Слайд 13</vt:lpstr>
      <vt:lpstr>Что лишнее?</vt:lpstr>
      <vt:lpstr>Загадки</vt:lpstr>
      <vt:lpstr>СПАСИБО ЗА ВНИМАНИЕ</vt:lpstr>
      <vt:lpstr>Список ресурсов, которые использовались:</vt:lpstr>
      <vt:lpstr>КАРТИНКИ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Экологическое воспитание в повседневной жизни дошкольников с учетом ФГОС</dc:title>
  <dc:creator>user</dc:creator>
  <cp:lastModifiedBy>Admin</cp:lastModifiedBy>
  <cp:revision>63</cp:revision>
  <dcterms:created xsi:type="dcterms:W3CDTF">2016-04-24T05:29:39Z</dcterms:created>
  <dcterms:modified xsi:type="dcterms:W3CDTF">2019-02-27T08:47:22Z</dcterms:modified>
</cp:coreProperties>
</file>