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media/image1.jpeg" ContentType="image/jpeg"/>
  <Override PartName="/ppt/media/image2.png" ContentType="image/png"/>
  <Override PartName="/ppt/media/image4.jpeg" ContentType="image/jpeg"/>
  <Override PartName="/ppt/media/image3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55" name="PlaceHolder 5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2981880" y="160020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506560" y="160020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60" name="PlaceHolder 5"/>
          <p:cNvSpPr>
            <a:spLocks noGrp="1"/>
          </p:cNvSpPr>
          <p:nvPr>
            <p:ph type="body"/>
          </p:nvPr>
        </p:nvSpPr>
        <p:spPr>
          <a:xfrm>
            <a:off x="457200" y="414612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61" name="PlaceHolder 6"/>
          <p:cNvSpPr>
            <a:spLocks noGrp="1"/>
          </p:cNvSpPr>
          <p:nvPr>
            <p:ph type="body"/>
          </p:nvPr>
        </p:nvSpPr>
        <p:spPr>
          <a:xfrm>
            <a:off x="2981880" y="414612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62" name="PlaceHolder 7"/>
          <p:cNvSpPr>
            <a:spLocks noGrp="1"/>
          </p:cNvSpPr>
          <p:nvPr>
            <p:ph type="body"/>
          </p:nvPr>
        </p:nvSpPr>
        <p:spPr>
          <a:xfrm>
            <a:off x="5506560" y="414612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746712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02" name="PlaceHolder 5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2981880" y="160020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5506560" y="160020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07" name="PlaceHolder 5"/>
          <p:cNvSpPr>
            <a:spLocks noGrp="1"/>
          </p:cNvSpPr>
          <p:nvPr>
            <p:ph type="body"/>
          </p:nvPr>
        </p:nvSpPr>
        <p:spPr>
          <a:xfrm>
            <a:off x="457200" y="414612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08" name="PlaceHolder 6"/>
          <p:cNvSpPr>
            <a:spLocks noGrp="1"/>
          </p:cNvSpPr>
          <p:nvPr>
            <p:ph type="body"/>
          </p:nvPr>
        </p:nvSpPr>
        <p:spPr>
          <a:xfrm>
            <a:off x="2981880" y="414612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09" name="PlaceHolder 7"/>
          <p:cNvSpPr>
            <a:spLocks noGrp="1"/>
          </p:cNvSpPr>
          <p:nvPr>
            <p:ph type="body"/>
          </p:nvPr>
        </p:nvSpPr>
        <p:spPr>
          <a:xfrm>
            <a:off x="5506560" y="414612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746712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50" name="PlaceHolder 5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2981880" y="160020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 type="body"/>
          </p:nvPr>
        </p:nvSpPr>
        <p:spPr>
          <a:xfrm>
            <a:off x="5506560" y="160020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55" name="PlaceHolder 5"/>
          <p:cNvSpPr>
            <a:spLocks noGrp="1"/>
          </p:cNvSpPr>
          <p:nvPr>
            <p:ph type="body"/>
          </p:nvPr>
        </p:nvSpPr>
        <p:spPr>
          <a:xfrm>
            <a:off x="457200" y="414612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56" name="PlaceHolder 6"/>
          <p:cNvSpPr>
            <a:spLocks noGrp="1"/>
          </p:cNvSpPr>
          <p:nvPr>
            <p:ph type="body"/>
          </p:nvPr>
        </p:nvSpPr>
        <p:spPr>
          <a:xfrm>
            <a:off x="2981880" y="414612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57" name="PlaceHolder 7"/>
          <p:cNvSpPr>
            <a:spLocks noGrp="1"/>
          </p:cNvSpPr>
          <p:nvPr>
            <p:ph type="body"/>
          </p:nvPr>
        </p:nvSpPr>
        <p:spPr>
          <a:xfrm>
            <a:off x="5506560" y="414612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746712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89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96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97" name="PlaceHolder 5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 type="body"/>
          </p:nvPr>
        </p:nvSpPr>
        <p:spPr>
          <a:xfrm>
            <a:off x="2981880" y="160020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01" name="PlaceHolder 4"/>
          <p:cNvSpPr>
            <a:spLocks noGrp="1"/>
          </p:cNvSpPr>
          <p:nvPr>
            <p:ph type="body"/>
          </p:nvPr>
        </p:nvSpPr>
        <p:spPr>
          <a:xfrm>
            <a:off x="5506560" y="160020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02" name="PlaceHolder 5"/>
          <p:cNvSpPr>
            <a:spLocks noGrp="1"/>
          </p:cNvSpPr>
          <p:nvPr>
            <p:ph type="body"/>
          </p:nvPr>
        </p:nvSpPr>
        <p:spPr>
          <a:xfrm>
            <a:off x="457200" y="414612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03" name="PlaceHolder 6"/>
          <p:cNvSpPr>
            <a:spLocks noGrp="1"/>
          </p:cNvSpPr>
          <p:nvPr>
            <p:ph type="body"/>
          </p:nvPr>
        </p:nvSpPr>
        <p:spPr>
          <a:xfrm>
            <a:off x="2981880" y="414612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04" name="PlaceHolder 7"/>
          <p:cNvSpPr>
            <a:spLocks noGrp="1"/>
          </p:cNvSpPr>
          <p:nvPr>
            <p:ph type="body"/>
          </p:nvPr>
        </p:nvSpPr>
        <p:spPr>
          <a:xfrm>
            <a:off x="5506560" y="4146120"/>
            <a:ext cx="240408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746712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Line 1"/>
          <p:cNvSpPr/>
          <p:nvPr/>
        </p:nvSpPr>
        <p:spPr>
          <a:xfrm>
            <a:off x="8762760" y="0"/>
            <a:ext cx="0" cy="6858000"/>
          </a:xfrm>
          <a:prstGeom prst="line">
            <a:avLst/>
          </a:prstGeom>
          <a:ln w="38160">
            <a:solidFill>
              <a:schemeClr val="accent1">
                <a:tint val="60000"/>
                <a:alpha val="93000"/>
              </a:schemeClr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Line 2"/>
          <p:cNvSpPr/>
          <p:nvPr/>
        </p:nvSpPr>
        <p:spPr>
          <a:xfrm>
            <a:off x="75960" y="0"/>
            <a:ext cx="0" cy="6858000"/>
          </a:xfrm>
          <a:prstGeom prst="line">
            <a:avLst/>
          </a:prstGeom>
          <a:ln w="57240">
            <a:solidFill>
              <a:schemeClr val="accent1">
                <a:tint val="60000"/>
              </a:schemeClr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Line 3"/>
          <p:cNvSpPr/>
          <p:nvPr/>
        </p:nvSpPr>
        <p:spPr>
          <a:xfrm>
            <a:off x="8991360" y="0"/>
            <a:ext cx="0" cy="6858000"/>
          </a:xfrm>
          <a:prstGeom prst="line">
            <a:avLst/>
          </a:prstGeom>
          <a:ln w="19080">
            <a:solidFill>
              <a:schemeClr val="accent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 hidden="1"/>
          <p:cNvSpPr/>
          <p:nvPr/>
        </p:nvSpPr>
        <p:spPr>
          <a:xfrm>
            <a:off x="8839080" y="0"/>
            <a:ext cx="304560" cy="685764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60">
            <a:noFill/>
          </a:ln>
          <a:effectLst>
            <a:outerShdw blurRad="50800" dir="5400000" dist="2484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" name="Line 5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chemeClr val="accent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" name="CustomShape 6" hidden="1"/>
          <p:cNvSpPr/>
          <p:nvPr/>
        </p:nvSpPr>
        <p:spPr>
          <a:xfrm>
            <a:off x="8156520" y="5715000"/>
            <a:ext cx="548280" cy="548280"/>
          </a:xfrm>
          <a:prstGeom prst="ellipse">
            <a:avLst/>
          </a:prstGeom>
          <a:ln w="38160">
            <a:noFill/>
          </a:ln>
          <a:effectLst>
            <a:outerShdw blurRad="50800" dir="5400000" dist="2484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" name="PlaceHolder 7"/>
          <p:cNvSpPr>
            <a:spLocks noGrp="1"/>
          </p:cNvSpPr>
          <p:nvPr>
            <p:ph type="title"/>
          </p:nvPr>
        </p:nvSpPr>
        <p:spPr>
          <a:xfrm>
            <a:off x="2286000" y="3124080"/>
            <a:ext cx="6171840" cy="1893960"/>
          </a:xfrm>
          <a:prstGeom prst="rect">
            <a:avLst/>
          </a:prstGeom>
        </p:spPr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r>
              <a:rPr b="1" lang="ru-RU" sz="3000" spc="-1" strike="noStrike" cap="small">
                <a:solidFill>
                  <a:srgbClr val="575f6d"/>
                </a:solidFill>
                <a:latin typeface="Century Schoolbook"/>
              </a:rPr>
              <a:t>Образец заголовка</a:t>
            </a:r>
            <a:endParaRPr b="0" lang="ru-RU" sz="30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dt"/>
          </p:nvPr>
        </p:nvSpPr>
        <p:spPr>
          <a:xfrm rot="5400000">
            <a:off x="7765200" y="1174320"/>
            <a:ext cx="2285640" cy="38052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6FA94C03-1932-4A18-B730-B49A7FF3FF02}" type="datetime">
              <a:rPr b="0" lang="ru-RU" sz="1200" spc="-1" strike="noStrike">
                <a:solidFill>
                  <a:srgbClr val="575f6d"/>
                </a:solidFill>
                <a:latin typeface="Century Schoolbook"/>
              </a:rPr>
              <a:t>14.3.22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8" name="PlaceHolder 9"/>
          <p:cNvSpPr>
            <a:spLocks noGrp="1"/>
          </p:cNvSpPr>
          <p:nvPr>
            <p:ph type="ftr"/>
          </p:nvPr>
        </p:nvSpPr>
        <p:spPr>
          <a:xfrm rot="5400000">
            <a:off x="7077240" y="4181400"/>
            <a:ext cx="3657240" cy="38376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9" name="CustomShape 10"/>
          <p:cNvSpPr/>
          <p:nvPr/>
        </p:nvSpPr>
        <p:spPr>
          <a:xfrm>
            <a:off x="380880" y="0"/>
            <a:ext cx="609120" cy="685764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60">
            <a:noFill/>
          </a:ln>
          <a:effectLst>
            <a:outerShdw blurRad="50800" dir="5400000" dist="2484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0" name="CustomShape 11"/>
          <p:cNvSpPr/>
          <p:nvPr/>
        </p:nvSpPr>
        <p:spPr>
          <a:xfrm>
            <a:off x="276480" y="0"/>
            <a:ext cx="104400" cy="685764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60">
            <a:noFill/>
          </a:ln>
          <a:effectLst>
            <a:outerShdw blurRad="50800" dir="5400000" dist="2484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" name="CustomShape 12"/>
          <p:cNvSpPr/>
          <p:nvPr/>
        </p:nvSpPr>
        <p:spPr>
          <a:xfrm>
            <a:off x="990720" y="0"/>
            <a:ext cx="181440" cy="685764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60">
            <a:noFill/>
          </a:ln>
          <a:effectLst>
            <a:outerShdw blurRad="50800" dir="5400000" dist="2484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2" name="CustomShape 13"/>
          <p:cNvSpPr/>
          <p:nvPr/>
        </p:nvSpPr>
        <p:spPr>
          <a:xfrm>
            <a:off x="1141200" y="0"/>
            <a:ext cx="230040" cy="685764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60">
            <a:noFill/>
          </a:ln>
          <a:effectLst>
            <a:outerShdw blurRad="50800" dir="5400000" dist="2484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3" name="Line 14"/>
          <p:cNvSpPr/>
          <p:nvPr/>
        </p:nvSpPr>
        <p:spPr>
          <a:xfrm>
            <a:off x="106200" y="0"/>
            <a:ext cx="0" cy="6858000"/>
          </a:xfrm>
          <a:prstGeom prst="line">
            <a:avLst/>
          </a:prstGeom>
          <a:ln w="57240">
            <a:solidFill>
              <a:schemeClr val="accent1">
                <a:tint val="60000"/>
                <a:alpha val="73000"/>
              </a:schemeClr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" name="Line 15"/>
          <p:cNvSpPr/>
          <p:nvPr/>
        </p:nvSpPr>
        <p:spPr>
          <a:xfrm>
            <a:off x="914400" y="0"/>
            <a:ext cx="0" cy="6858000"/>
          </a:xfrm>
          <a:prstGeom prst="line">
            <a:avLst/>
          </a:prstGeom>
          <a:ln w="57240">
            <a:solidFill>
              <a:schemeClr val="accent1">
                <a:tint val="20000"/>
                <a:alpha val="83000"/>
              </a:schemeClr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" name="Line 16"/>
          <p:cNvSpPr/>
          <p:nvPr/>
        </p:nvSpPr>
        <p:spPr>
          <a:xfrm>
            <a:off x="853920" y="0"/>
            <a:ext cx="0" cy="6858000"/>
          </a:xfrm>
          <a:prstGeom prst="line">
            <a:avLst/>
          </a:prstGeom>
          <a:ln w="57240">
            <a:solidFill>
              <a:schemeClr val="accent1">
                <a:tint val="60000"/>
              </a:schemeClr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" name="Line 17"/>
          <p:cNvSpPr/>
          <p:nvPr/>
        </p:nvSpPr>
        <p:spPr>
          <a:xfrm>
            <a:off x="1726560" y="0"/>
            <a:ext cx="0" cy="6858000"/>
          </a:xfrm>
          <a:prstGeom prst="line">
            <a:avLst/>
          </a:prstGeom>
          <a:ln w="28440">
            <a:solidFill>
              <a:schemeClr val="accent1">
                <a:tint val="60000"/>
                <a:alpha val="82000"/>
              </a:schemeClr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" name="Line 18"/>
          <p:cNvSpPr/>
          <p:nvPr/>
        </p:nvSpPr>
        <p:spPr>
          <a:xfrm>
            <a:off x="1066680" y="0"/>
            <a:ext cx="0" cy="6858000"/>
          </a:xfrm>
          <a:prstGeom prst="line">
            <a:avLst/>
          </a:prstGeom>
          <a:ln w="9360">
            <a:solidFill>
              <a:schemeClr val="accent1">
                <a:tint val="60000"/>
              </a:schemeClr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" name="Line 19"/>
          <p:cNvSpPr/>
          <p:nvPr/>
        </p:nvSpPr>
        <p:spPr>
          <a:xfrm>
            <a:off x="9113760" y="0"/>
            <a:ext cx="0" cy="6858000"/>
          </a:xfrm>
          <a:prstGeom prst="line">
            <a:avLst/>
          </a:prstGeom>
          <a:ln w="57240">
            <a:solidFill>
              <a:schemeClr val="accent1">
                <a:tint val="60000"/>
              </a:schemeClr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" name="CustomShape 20"/>
          <p:cNvSpPr/>
          <p:nvPr/>
        </p:nvSpPr>
        <p:spPr>
          <a:xfrm>
            <a:off x="1219320" y="0"/>
            <a:ext cx="75960" cy="685764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60">
            <a:noFill/>
          </a:ln>
          <a:effectLst>
            <a:outerShdw blurRad="50800" dir="5400000" dist="2484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0" name="CustomShape 21"/>
          <p:cNvSpPr/>
          <p:nvPr/>
        </p:nvSpPr>
        <p:spPr>
          <a:xfrm>
            <a:off x="609480" y="3429000"/>
            <a:ext cx="1294920" cy="1294920"/>
          </a:xfrm>
          <a:prstGeom prst="ellipse">
            <a:avLst/>
          </a:prstGeom>
          <a:solidFill>
            <a:schemeClr val="accent1"/>
          </a:solidFill>
          <a:ln w="38160">
            <a:noFill/>
          </a:ln>
          <a:effectLst>
            <a:outerShdw blurRad="50800" dir="5400000" dist="2484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1" name="CustomShape 22"/>
          <p:cNvSpPr/>
          <p:nvPr/>
        </p:nvSpPr>
        <p:spPr>
          <a:xfrm>
            <a:off x="1309680" y="4866840"/>
            <a:ext cx="641160" cy="641160"/>
          </a:xfrm>
          <a:prstGeom prst="ellipse">
            <a:avLst/>
          </a:prstGeom>
          <a:ln w="28440">
            <a:noFill/>
          </a:ln>
          <a:effectLst>
            <a:outerShdw blurRad="50800" dir="5400000" dist="2484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2" name="CustomShape 23"/>
          <p:cNvSpPr/>
          <p:nvPr/>
        </p:nvSpPr>
        <p:spPr>
          <a:xfrm>
            <a:off x="1091160" y="5500800"/>
            <a:ext cx="136800" cy="136800"/>
          </a:xfrm>
          <a:prstGeom prst="ellipse">
            <a:avLst/>
          </a:prstGeom>
          <a:ln w="12600">
            <a:noFill/>
          </a:ln>
          <a:effectLst>
            <a:outerShdw blurRad="50800" dir="5400000" dist="2484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3" name="CustomShape 24"/>
          <p:cNvSpPr/>
          <p:nvPr/>
        </p:nvSpPr>
        <p:spPr>
          <a:xfrm>
            <a:off x="1664280" y="5788080"/>
            <a:ext cx="273960" cy="273960"/>
          </a:xfrm>
          <a:prstGeom prst="ellipse">
            <a:avLst/>
          </a:prstGeom>
          <a:ln w="12600">
            <a:noFill/>
          </a:ln>
          <a:effectLst>
            <a:outerShdw blurRad="50800" dir="5400000" dist="2484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4" name="CustomShape 25"/>
          <p:cNvSpPr/>
          <p:nvPr/>
        </p:nvSpPr>
        <p:spPr>
          <a:xfrm>
            <a:off x="1905120" y="4495680"/>
            <a:ext cx="365400" cy="365400"/>
          </a:xfrm>
          <a:prstGeom prst="ellipse">
            <a:avLst/>
          </a:prstGeom>
          <a:ln w="28440">
            <a:noFill/>
          </a:ln>
          <a:effectLst>
            <a:outerShdw blurRad="50800" dir="5400000" dist="2484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5" name="PlaceHolder 26"/>
          <p:cNvSpPr>
            <a:spLocks noGrp="1"/>
          </p:cNvSpPr>
          <p:nvPr>
            <p:ph type="sldNum"/>
          </p:nvPr>
        </p:nvSpPr>
        <p:spPr>
          <a:xfrm>
            <a:off x="1325520" y="4928760"/>
            <a:ext cx="609120" cy="51732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fld id="{6F46D420-7058-4A1C-8C8A-BF0D3E4832C0}" type="slidenum">
              <a:rPr b="1" lang="ru-RU" sz="1400" spc="-1" strike="noStrike">
                <a:solidFill>
                  <a:srgbClr val="ffffff"/>
                </a:solidFill>
                <a:latin typeface="Century Schoolbook"/>
              </a:rPr>
              <a:t>10</a:t>
            </a:fld>
            <a:endParaRPr b="0" lang="ru-RU" sz="1400" spc="-1" strike="noStrike">
              <a:latin typeface="Times New Roman"/>
            </a:endParaRPr>
          </a:p>
        </p:txBody>
      </p:sp>
      <p:sp>
        <p:nvSpPr>
          <p:cNvPr id="26" name="PlaceHolder 2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Century Schoolbook"/>
              </a:rPr>
              <a:t>Для правки структуры щёлкните мышью</a:t>
            </a: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Century Schoolbook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Century Schoolbook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600" spc="-1" strike="noStrike">
                <a:solidFill>
                  <a:srgbClr val="000000"/>
                </a:solidFill>
                <a:latin typeface="Century Schoolbook"/>
              </a:rPr>
              <a:t>Четвёртый уровень структуры</a:t>
            </a:r>
            <a:endParaRPr b="0" lang="ru-RU" sz="1600" spc="-1" strike="noStrike">
              <a:solidFill>
                <a:srgbClr val="000000"/>
              </a:solidFill>
              <a:latin typeface="Century Schoolbook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entury Schoolbook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entury Schoolbook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entury Schoolbook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entury Schoolbook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entury Schoolbook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Line 1"/>
          <p:cNvSpPr/>
          <p:nvPr/>
        </p:nvSpPr>
        <p:spPr>
          <a:xfrm>
            <a:off x="8762760" y="0"/>
            <a:ext cx="0" cy="6858000"/>
          </a:xfrm>
          <a:prstGeom prst="line">
            <a:avLst/>
          </a:prstGeom>
          <a:ln w="38160">
            <a:solidFill>
              <a:schemeClr val="accent1">
                <a:tint val="60000"/>
                <a:alpha val="93000"/>
              </a:schemeClr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64" name="Line 2"/>
          <p:cNvSpPr/>
          <p:nvPr/>
        </p:nvSpPr>
        <p:spPr>
          <a:xfrm>
            <a:off x="75960" y="0"/>
            <a:ext cx="0" cy="6858000"/>
          </a:xfrm>
          <a:prstGeom prst="line">
            <a:avLst/>
          </a:prstGeom>
          <a:ln w="57240">
            <a:solidFill>
              <a:schemeClr val="accent1">
                <a:tint val="60000"/>
              </a:schemeClr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65" name="Line 3"/>
          <p:cNvSpPr/>
          <p:nvPr/>
        </p:nvSpPr>
        <p:spPr>
          <a:xfrm>
            <a:off x="8991360" y="0"/>
            <a:ext cx="0" cy="6858000"/>
          </a:xfrm>
          <a:prstGeom prst="line">
            <a:avLst/>
          </a:prstGeom>
          <a:ln w="19080">
            <a:solidFill>
              <a:schemeClr val="accent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66" name="CustomShape 4"/>
          <p:cNvSpPr/>
          <p:nvPr/>
        </p:nvSpPr>
        <p:spPr>
          <a:xfrm>
            <a:off x="8839080" y="0"/>
            <a:ext cx="304560" cy="685764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60">
            <a:noFill/>
          </a:ln>
          <a:effectLst>
            <a:outerShdw blurRad="50800" dir="5400000" dist="2484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7" name="Line 5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chemeClr val="accent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68" name="CustomShape 6"/>
          <p:cNvSpPr/>
          <p:nvPr/>
        </p:nvSpPr>
        <p:spPr>
          <a:xfrm>
            <a:off x="8156520" y="5715000"/>
            <a:ext cx="548280" cy="548280"/>
          </a:xfrm>
          <a:prstGeom prst="ellipse">
            <a:avLst/>
          </a:prstGeom>
          <a:ln w="38160">
            <a:noFill/>
          </a:ln>
          <a:effectLst>
            <a:outerShdw blurRad="50800" dir="5400000" dist="2484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9" name="PlaceHolder 7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r>
              <a:rPr b="0" lang="ru-RU" sz="3000" spc="-1" strike="noStrike" cap="small">
                <a:solidFill>
                  <a:srgbClr val="575f6d"/>
                </a:solidFill>
                <a:latin typeface="Century Schoolbook"/>
              </a:rPr>
              <a:t>Образец заголовка</a:t>
            </a:r>
            <a:endParaRPr b="0" lang="ru-RU" sz="30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70" name="PlaceHolder 8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b="0" lang="ru-RU" sz="2400" spc="-1" strike="noStrike">
                <a:solidFill>
                  <a:srgbClr val="000000"/>
                </a:solidFill>
                <a:latin typeface="Century Schoolbook"/>
              </a:rPr>
              <a:t>Образец текста</a:t>
            </a: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  <a:p>
            <a:pPr lvl="1" marL="640080" indent="-273960">
              <a:lnSpc>
                <a:spcPct val="100000"/>
              </a:lnSpc>
              <a:spcBef>
                <a:spcPts val="420"/>
              </a:spcBef>
              <a:buClr>
                <a:srgbClr val="fe8637"/>
              </a:buClr>
              <a:buSzPct val="80000"/>
              <a:buFont typeface="Wingdings 2" charset="2"/>
              <a:buChar char=""/>
            </a:pPr>
            <a:r>
              <a:rPr b="0" lang="ru-RU" sz="2100" spc="-1" strike="noStrike">
                <a:solidFill>
                  <a:srgbClr val="000000"/>
                </a:solidFill>
                <a:latin typeface="Century Schoolbook"/>
              </a:rPr>
              <a:t>Второй уровень</a:t>
            </a:r>
            <a:endParaRPr b="0" lang="ru-RU" sz="2100" spc="-1" strike="noStrike">
              <a:solidFill>
                <a:srgbClr val="000000"/>
              </a:solidFill>
              <a:latin typeface="Century Schoolbook"/>
            </a:endParaRPr>
          </a:p>
          <a:p>
            <a:pPr lvl="2" marL="914400" indent="-182520">
              <a:lnSpc>
                <a:spcPct val="100000"/>
              </a:lnSpc>
              <a:spcBef>
                <a:spcPts val="360"/>
              </a:spcBef>
              <a:buClr>
                <a:srgbClr val="e07630"/>
              </a:buClr>
              <a:buSzPct val="60000"/>
              <a:buFont typeface="Wingdings" charset="2"/>
              <a:buChar char=""/>
            </a:pPr>
            <a:r>
              <a:rPr b="0" lang="ru-RU" sz="1800" spc="-1" strike="noStrike">
                <a:solidFill>
                  <a:srgbClr val="000000"/>
                </a:solidFill>
                <a:latin typeface="Century Schoolbook"/>
              </a:rPr>
              <a:t>Третий уровень</a:t>
            </a:r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  <a:p>
            <a:pPr lvl="3" marL="1188720" indent="-182520">
              <a:lnSpc>
                <a:spcPct val="100000"/>
              </a:lnSpc>
              <a:spcBef>
                <a:spcPts val="360"/>
              </a:spcBef>
              <a:buClr>
                <a:srgbClr val="fec2ae"/>
              </a:buClr>
              <a:buSzPct val="60000"/>
              <a:buFont typeface="Wingdings" charset="2"/>
              <a:buChar char=""/>
            </a:pPr>
            <a:r>
              <a:rPr b="0" lang="ru-RU" sz="1800" spc="-1" strike="noStrike">
                <a:solidFill>
                  <a:srgbClr val="000000"/>
                </a:solidFill>
                <a:latin typeface="Century Schoolbook"/>
              </a:rPr>
              <a:t>Четвертый уровень</a:t>
            </a:r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  <a:p>
            <a:pPr lvl="4" marL="1463040" indent="-182520">
              <a:lnSpc>
                <a:spcPct val="100000"/>
              </a:lnSpc>
              <a:spcBef>
                <a:spcPts val="320"/>
              </a:spcBef>
              <a:buClr>
                <a:srgbClr val="bcc9e9"/>
              </a:buClr>
              <a:buSzPct val="68000"/>
              <a:buFont typeface="Wingdings 2" charset="2"/>
              <a:buChar char=""/>
            </a:pPr>
            <a:r>
              <a:rPr b="0" lang="ru-RU" sz="1600" spc="-1" strike="noStrike">
                <a:solidFill>
                  <a:srgbClr val="000000"/>
                </a:solidFill>
                <a:latin typeface="Century Schoolbook"/>
              </a:rPr>
              <a:t>Пятый уровень</a:t>
            </a:r>
            <a:endParaRPr b="0" lang="ru-RU" sz="16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71" name="PlaceHolder 9"/>
          <p:cNvSpPr>
            <a:spLocks noGrp="1"/>
          </p:cNvSpPr>
          <p:nvPr>
            <p:ph type="dt"/>
          </p:nvPr>
        </p:nvSpPr>
        <p:spPr>
          <a:xfrm rot="5400000">
            <a:off x="7589520" y="1081800"/>
            <a:ext cx="2011320" cy="38376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DDD7D0A0-1B12-414C-8974-56EDDAEF4264}" type="datetime">
              <a:rPr b="0" lang="ru-RU" sz="1200" spc="-1" strike="noStrike">
                <a:solidFill>
                  <a:srgbClr val="575f6d"/>
                </a:solidFill>
                <a:latin typeface="Century Schoolbook"/>
              </a:rPr>
              <a:t>14.3.22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72" name="PlaceHolder 10"/>
          <p:cNvSpPr>
            <a:spLocks noGrp="1"/>
          </p:cNvSpPr>
          <p:nvPr>
            <p:ph type="sldNum"/>
          </p:nvPr>
        </p:nvSpPr>
        <p:spPr>
          <a:xfrm>
            <a:off x="8129160" y="5734080"/>
            <a:ext cx="609120" cy="52092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fld id="{46303283-5B7F-46C4-83DA-FE986B931F36}" type="slidenum">
              <a:rPr b="1" lang="ru-RU" sz="1400" spc="-1" strike="noStrike">
                <a:solidFill>
                  <a:srgbClr val="ffffff"/>
                </a:solidFill>
                <a:latin typeface="Century Schoolbook"/>
              </a:rPr>
              <a:t>1</a:t>
            </a:fld>
            <a:endParaRPr b="0" lang="ru-RU" sz="1400" spc="-1" strike="noStrike">
              <a:latin typeface="Times New Roman"/>
            </a:endParaRPr>
          </a:p>
        </p:txBody>
      </p:sp>
      <p:sp>
        <p:nvSpPr>
          <p:cNvPr id="73" name="PlaceHolder 11"/>
          <p:cNvSpPr>
            <a:spLocks noGrp="1"/>
          </p:cNvSpPr>
          <p:nvPr>
            <p:ph type="ftr"/>
          </p:nvPr>
        </p:nvSpPr>
        <p:spPr>
          <a:xfrm rot="5400000">
            <a:off x="6990480" y="3737160"/>
            <a:ext cx="3200040" cy="36540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Line 1"/>
          <p:cNvSpPr/>
          <p:nvPr/>
        </p:nvSpPr>
        <p:spPr>
          <a:xfrm>
            <a:off x="8762760" y="0"/>
            <a:ext cx="0" cy="6858000"/>
          </a:xfrm>
          <a:prstGeom prst="line">
            <a:avLst/>
          </a:prstGeom>
          <a:ln w="38160">
            <a:solidFill>
              <a:schemeClr val="accent1">
                <a:tint val="60000"/>
                <a:alpha val="93000"/>
              </a:schemeClr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1" name="Line 2"/>
          <p:cNvSpPr/>
          <p:nvPr/>
        </p:nvSpPr>
        <p:spPr>
          <a:xfrm>
            <a:off x="75960" y="0"/>
            <a:ext cx="0" cy="6858000"/>
          </a:xfrm>
          <a:prstGeom prst="line">
            <a:avLst/>
          </a:prstGeom>
          <a:ln w="57240">
            <a:solidFill>
              <a:schemeClr val="accent1">
                <a:tint val="60000"/>
              </a:schemeClr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2" name="Line 3"/>
          <p:cNvSpPr/>
          <p:nvPr/>
        </p:nvSpPr>
        <p:spPr>
          <a:xfrm>
            <a:off x="8991360" y="0"/>
            <a:ext cx="0" cy="6858000"/>
          </a:xfrm>
          <a:prstGeom prst="line">
            <a:avLst/>
          </a:prstGeom>
          <a:ln w="19080">
            <a:solidFill>
              <a:schemeClr val="accent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3" name="CustomShape 4"/>
          <p:cNvSpPr/>
          <p:nvPr/>
        </p:nvSpPr>
        <p:spPr>
          <a:xfrm>
            <a:off x="8839080" y="0"/>
            <a:ext cx="304560" cy="685764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60">
            <a:noFill/>
          </a:ln>
          <a:effectLst>
            <a:outerShdw blurRad="50800" dir="5400000" dist="2484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4" name="Line 5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chemeClr val="accent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5" name="CustomShape 6"/>
          <p:cNvSpPr/>
          <p:nvPr/>
        </p:nvSpPr>
        <p:spPr>
          <a:xfrm>
            <a:off x="8156520" y="5715000"/>
            <a:ext cx="548280" cy="548280"/>
          </a:xfrm>
          <a:prstGeom prst="ellipse">
            <a:avLst/>
          </a:prstGeom>
          <a:ln w="38160">
            <a:noFill/>
          </a:ln>
          <a:effectLst>
            <a:outerShdw blurRad="50800" dir="5400000" dist="2484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6" name="PlaceHolder 7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r>
              <a:rPr b="0" lang="ru-RU" sz="3000" spc="-1" strike="noStrike" cap="small">
                <a:solidFill>
                  <a:srgbClr val="575f6d"/>
                </a:solidFill>
                <a:latin typeface="Century Schoolbook"/>
              </a:rPr>
              <a:t>Образец заголовка</a:t>
            </a:r>
            <a:endParaRPr b="0" lang="ru-RU" sz="30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17" name="PlaceHolder 8"/>
          <p:cNvSpPr>
            <a:spLocks noGrp="1"/>
          </p:cNvSpPr>
          <p:nvPr>
            <p:ph type="dt"/>
          </p:nvPr>
        </p:nvSpPr>
        <p:spPr>
          <a:xfrm rot="5400000">
            <a:off x="7589520" y="1081800"/>
            <a:ext cx="2011320" cy="38376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9A9B0CBA-3888-4D48-A978-F6D6C1704E54}" type="datetime">
              <a:rPr b="0" lang="ru-RU" sz="1200" spc="-1" strike="noStrike">
                <a:solidFill>
                  <a:srgbClr val="575f6d"/>
                </a:solidFill>
                <a:latin typeface="Century Schoolbook"/>
              </a:rPr>
              <a:t>14.3.22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118" name="PlaceHolder 9"/>
          <p:cNvSpPr>
            <a:spLocks noGrp="1"/>
          </p:cNvSpPr>
          <p:nvPr>
            <p:ph type="ftr"/>
          </p:nvPr>
        </p:nvSpPr>
        <p:spPr>
          <a:xfrm rot="5400000">
            <a:off x="6990480" y="3737160"/>
            <a:ext cx="3200040" cy="36540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119" name="PlaceHolder 10"/>
          <p:cNvSpPr>
            <a:spLocks noGrp="1"/>
          </p:cNvSpPr>
          <p:nvPr>
            <p:ph type="sldNum"/>
          </p:nvPr>
        </p:nvSpPr>
        <p:spPr>
          <a:xfrm>
            <a:off x="8129160" y="5734080"/>
            <a:ext cx="609120" cy="52092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fld id="{C2D42407-2965-4241-B9C7-F615C71AB1D9}" type="slidenum">
              <a:rPr b="1" lang="ru-RU" sz="1400" spc="-1" strike="noStrike">
                <a:solidFill>
                  <a:srgbClr val="ffffff"/>
                </a:solidFill>
                <a:latin typeface="Century Schoolbook"/>
              </a:rPr>
              <a:t>1</a:t>
            </a:fld>
            <a:endParaRPr b="0" lang="ru-RU" sz="1400" spc="-1" strike="noStrike">
              <a:latin typeface="Times New Roman"/>
            </a:endParaRPr>
          </a:p>
        </p:txBody>
      </p:sp>
      <p:sp>
        <p:nvSpPr>
          <p:cNvPr id="120" name="PlaceHolder 11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57240" cy="457164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b="0" lang="ru-RU" sz="2400" spc="-1" strike="noStrike">
                <a:solidFill>
                  <a:srgbClr val="000000"/>
                </a:solidFill>
                <a:latin typeface="Century Schoolbook"/>
              </a:rPr>
              <a:t>Образец текста</a:t>
            </a: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  <a:p>
            <a:pPr lvl="1" marL="640080" indent="-273960">
              <a:lnSpc>
                <a:spcPct val="100000"/>
              </a:lnSpc>
              <a:spcBef>
                <a:spcPts val="420"/>
              </a:spcBef>
              <a:buClr>
                <a:srgbClr val="fe8637"/>
              </a:buClr>
              <a:buSzPct val="80000"/>
              <a:buFont typeface="Wingdings 2" charset="2"/>
              <a:buChar char=""/>
            </a:pPr>
            <a:r>
              <a:rPr b="0" lang="ru-RU" sz="2100" spc="-1" strike="noStrike">
                <a:solidFill>
                  <a:srgbClr val="000000"/>
                </a:solidFill>
                <a:latin typeface="Century Schoolbook"/>
              </a:rPr>
              <a:t>Второй уровень</a:t>
            </a:r>
            <a:endParaRPr b="0" lang="ru-RU" sz="2100" spc="-1" strike="noStrike">
              <a:solidFill>
                <a:srgbClr val="000000"/>
              </a:solidFill>
              <a:latin typeface="Century Schoolbook"/>
            </a:endParaRPr>
          </a:p>
          <a:p>
            <a:pPr lvl="2" marL="914400" indent="-182520">
              <a:lnSpc>
                <a:spcPct val="100000"/>
              </a:lnSpc>
              <a:spcBef>
                <a:spcPts val="360"/>
              </a:spcBef>
              <a:buClr>
                <a:srgbClr val="e07630"/>
              </a:buClr>
              <a:buSzPct val="60000"/>
              <a:buFont typeface="Wingdings" charset="2"/>
              <a:buChar char=""/>
            </a:pPr>
            <a:r>
              <a:rPr b="0" lang="ru-RU" sz="1800" spc="-1" strike="noStrike">
                <a:solidFill>
                  <a:srgbClr val="000000"/>
                </a:solidFill>
                <a:latin typeface="Century Schoolbook"/>
              </a:rPr>
              <a:t>Третий уровень</a:t>
            </a:r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  <a:p>
            <a:pPr lvl="3" marL="1188720" indent="-182520">
              <a:lnSpc>
                <a:spcPct val="100000"/>
              </a:lnSpc>
              <a:spcBef>
                <a:spcPts val="360"/>
              </a:spcBef>
              <a:buClr>
                <a:srgbClr val="fec2ae"/>
              </a:buClr>
              <a:buSzPct val="60000"/>
              <a:buFont typeface="Wingdings" charset="2"/>
              <a:buChar char=""/>
            </a:pPr>
            <a:r>
              <a:rPr b="0" lang="ru-RU" sz="1800" spc="-1" strike="noStrike">
                <a:solidFill>
                  <a:srgbClr val="000000"/>
                </a:solidFill>
                <a:latin typeface="Century Schoolbook"/>
              </a:rPr>
              <a:t>Четвертый уровень</a:t>
            </a:r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  <a:p>
            <a:pPr lvl="4" marL="1463040" indent="-182520">
              <a:lnSpc>
                <a:spcPct val="100000"/>
              </a:lnSpc>
              <a:spcBef>
                <a:spcPts val="320"/>
              </a:spcBef>
              <a:buClr>
                <a:srgbClr val="bcc9e9"/>
              </a:buClr>
              <a:buSzPct val="68000"/>
              <a:buFont typeface="Wingdings 2" charset="2"/>
              <a:buChar char=""/>
            </a:pPr>
            <a:r>
              <a:rPr b="0" lang="ru-RU" sz="1600" spc="-1" strike="noStrike">
                <a:solidFill>
                  <a:srgbClr val="000000"/>
                </a:solidFill>
                <a:latin typeface="Century Schoolbook"/>
              </a:rPr>
              <a:t>Пятый уровень</a:t>
            </a:r>
            <a:endParaRPr b="0" lang="ru-RU" sz="16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21" name="PlaceHolder 12"/>
          <p:cNvSpPr>
            <a:spLocks noGrp="1"/>
          </p:cNvSpPr>
          <p:nvPr>
            <p:ph type="body"/>
          </p:nvPr>
        </p:nvSpPr>
        <p:spPr>
          <a:xfrm>
            <a:off x="4270320" y="1600200"/>
            <a:ext cx="3657240" cy="457164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b="0" lang="ru-RU" sz="2400" spc="-1" strike="noStrike">
                <a:solidFill>
                  <a:srgbClr val="000000"/>
                </a:solidFill>
                <a:latin typeface="Century Schoolbook"/>
              </a:rPr>
              <a:t>Образец текста</a:t>
            </a: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  <a:p>
            <a:pPr lvl="1" marL="640080" indent="-273960">
              <a:lnSpc>
                <a:spcPct val="100000"/>
              </a:lnSpc>
              <a:spcBef>
                <a:spcPts val="420"/>
              </a:spcBef>
              <a:buClr>
                <a:srgbClr val="fe8637"/>
              </a:buClr>
              <a:buSzPct val="80000"/>
              <a:buFont typeface="Wingdings 2" charset="2"/>
              <a:buChar char=""/>
            </a:pPr>
            <a:r>
              <a:rPr b="0" lang="ru-RU" sz="2100" spc="-1" strike="noStrike">
                <a:solidFill>
                  <a:srgbClr val="000000"/>
                </a:solidFill>
                <a:latin typeface="Century Schoolbook"/>
              </a:rPr>
              <a:t>Второй уровень</a:t>
            </a:r>
            <a:endParaRPr b="0" lang="ru-RU" sz="2100" spc="-1" strike="noStrike">
              <a:solidFill>
                <a:srgbClr val="000000"/>
              </a:solidFill>
              <a:latin typeface="Century Schoolbook"/>
            </a:endParaRPr>
          </a:p>
          <a:p>
            <a:pPr lvl="2" marL="914400" indent="-182520">
              <a:lnSpc>
                <a:spcPct val="100000"/>
              </a:lnSpc>
              <a:spcBef>
                <a:spcPts val="360"/>
              </a:spcBef>
              <a:buClr>
                <a:srgbClr val="e07630"/>
              </a:buClr>
              <a:buSzPct val="60000"/>
              <a:buFont typeface="Wingdings" charset="2"/>
              <a:buChar char=""/>
            </a:pPr>
            <a:r>
              <a:rPr b="0" lang="ru-RU" sz="1800" spc="-1" strike="noStrike">
                <a:solidFill>
                  <a:srgbClr val="000000"/>
                </a:solidFill>
                <a:latin typeface="Century Schoolbook"/>
              </a:rPr>
              <a:t>Третий уровень</a:t>
            </a:r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  <a:p>
            <a:pPr lvl="3" marL="1188720" indent="-182520">
              <a:lnSpc>
                <a:spcPct val="100000"/>
              </a:lnSpc>
              <a:spcBef>
                <a:spcPts val="360"/>
              </a:spcBef>
              <a:buClr>
                <a:srgbClr val="fec2ae"/>
              </a:buClr>
              <a:buSzPct val="60000"/>
              <a:buFont typeface="Wingdings" charset="2"/>
              <a:buChar char=""/>
            </a:pPr>
            <a:r>
              <a:rPr b="0" lang="ru-RU" sz="1800" spc="-1" strike="noStrike">
                <a:solidFill>
                  <a:srgbClr val="000000"/>
                </a:solidFill>
                <a:latin typeface="Century Schoolbook"/>
              </a:rPr>
              <a:t>Четвертый уровень</a:t>
            </a:r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  <a:p>
            <a:pPr lvl="4" marL="1463040" indent="-182520">
              <a:lnSpc>
                <a:spcPct val="100000"/>
              </a:lnSpc>
              <a:spcBef>
                <a:spcPts val="320"/>
              </a:spcBef>
              <a:buClr>
                <a:srgbClr val="bcc9e9"/>
              </a:buClr>
              <a:buSzPct val="68000"/>
              <a:buFont typeface="Wingdings 2" charset="2"/>
              <a:buChar char=""/>
            </a:pPr>
            <a:r>
              <a:rPr b="0" lang="ru-RU" sz="1600" spc="-1" strike="noStrike">
                <a:solidFill>
                  <a:srgbClr val="000000"/>
                </a:solidFill>
                <a:latin typeface="Century Schoolbook"/>
              </a:rPr>
              <a:t>Пятый уровень</a:t>
            </a:r>
            <a:endParaRPr b="0" lang="ru-RU" sz="16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Line 1"/>
          <p:cNvSpPr/>
          <p:nvPr/>
        </p:nvSpPr>
        <p:spPr>
          <a:xfrm>
            <a:off x="8762760" y="0"/>
            <a:ext cx="0" cy="6858000"/>
          </a:xfrm>
          <a:prstGeom prst="line">
            <a:avLst/>
          </a:prstGeom>
          <a:ln w="38160">
            <a:solidFill>
              <a:schemeClr val="accent1">
                <a:tint val="60000"/>
                <a:alpha val="93000"/>
              </a:schemeClr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9" name="Line 2"/>
          <p:cNvSpPr/>
          <p:nvPr/>
        </p:nvSpPr>
        <p:spPr>
          <a:xfrm>
            <a:off x="75960" y="0"/>
            <a:ext cx="0" cy="6858000"/>
          </a:xfrm>
          <a:prstGeom prst="line">
            <a:avLst/>
          </a:prstGeom>
          <a:ln w="57240">
            <a:solidFill>
              <a:schemeClr val="accent1">
                <a:tint val="60000"/>
              </a:schemeClr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0" name="Line 3"/>
          <p:cNvSpPr/>
          <p:nvPr/>
        </p:nvSpPr>
        <p:spPr>
          <a:xfrm>
            <a:off x="8991360" y="0"/>
            <a:ext cx="0" cy="6858000"/>
          </a:xfrm>
          <a:prstGeom prst="line">
            <a:avLst/>
          </a:prstGeom>
          <a:ln w="19080">
            <a:solidFill>
              <a:schemeClr val="accent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1" name="CustomShape 4"/>
          <p:cNvSpPr/>
          <p:nvPr/>
        </p:nvSpPr>
        <p:spPr>
          <a:xfrm>
            <a:off x="8839080" y="0"/>
            <a:ext cx="304560" cy="685764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60">
            <a:noFill/>
          </a:ln>
          <a:effectLst>
            <a:outerShdw blurRad="50800" dir="5400000" dist="2484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62" name="Line 5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chemeClr val="accent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3" name="CustomShape 6"/>
          <p:cNvSpPr/>
          <p:nvPr/>
        </p:nvSpPr>
        <p:spPr>
          <a:xfrm>
            <a:off x="8156520" y="5715000"/>
            <a:ext cx="548280" cy="548280"/>
          </a:xfrm>
          <a:prstGeom prst="ellipse">
            <a:avLst/>
          </a:prstGeom>
          <a:ln w="38160">
            <a:noFill/>
          </a:ln>
          <a:effectLst>
            <a:outerShdw blurRad="50800" dir="5400000" dist="2484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64" name="PlaceHolder 7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r>
              <a:rPr b="0" lang="ru-RU" sz="3000" spc="-1" strike="noStrike" cap="small">
                <a:solidFill>
                  <a:srgbClr val="575f6d"/>
                </a:solidFill>
                <a:latin typeface="Century Schoolbook"/>
              </a:rPr>
              <a:t>Образец заголовка</a:t>
            </a:r>
            <a:endParaRPr b="0" lang="ru-RU" sz="30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65" name="PlaceHolder 8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b="0" lang="ru-RU" sz="2400" spc="-1" strike="noStrike">
                <a:solidFill>
                  <a:srgbClr val="000000"/>
                </a:solidFill>
                <a:latin typeface="Century Schoolbook"/>
              </a:rPr>
              <a:t>Образец текста</a:t>
            </a: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  <a:p>
            <a:pPr lvl="1" marL="640080" indent="-273960">
              <a:lnSpc>
                <a:spcPct val="100000"/>
              </a:lnSpc>
              <a:spcBef>
                <a:spcPts val="420"/>
              </a:spcBef>
              <a:buClr>
                <a:srgbClr val="fe8637"/>
              </a:buClr>
              <a:buSzPct val="80000"/>
              <a:buFont typeface="Wingdings 2" charset="2"/>
              <a:buChar char=""/>
            </a:pPr>
            <a:r>
              <a:rPr b="0" lang="ru-RU" sz="2100" spc="-1" strike="noStrike">
                <a:solidFill>
                  <a:srgbClr val="000000"/>
                </a:solidFill>
                <a:latin typeface="Century Schoolbook"/>
              </a:rPr>
              <a:t>Второй уровень</a:t>
            </a:r>
            <a:endParaRPr b="0" lang="ru-RU" sz="2100" spc="-1" strike="noStrike">
              <a:solidFill>
                <a:srgbClr val="000000"/>
              </a:solidFill>
              <a:latin typeface="Century Schoolbook"/>
            </a:endParaRPr>
          </a:p>
          <a:p>
            <a:pPr lvl="2" marL="914400" indent="-182520">
              <a:lnSpc>
                <a:spcPct val="100000"/>
              </a:lnSpc>
              <a:spcBef>
                <a:spcPts val="360"/>
              </a:spcBef>
              <a:buClr>
                <a:srgbClr val="e07630"/>
              </a:buClr>
              <a:buSzPct val="60000"/>
              <a:buFont typeface="Wingdings" charset="2"/>
              <a:buChar char=""/>
            </a:pPr>
            <a:r>
              <a:rPr b="0" lang="ru-RU" sz="1800" spc="-1" strike="noStrike">
                <a:solidFill>
                  <a:srgbClr val="000000"/>
                </a:solidFill>
                <a:latin typeface="Century Schoolbook"/>
              </a:rPr>
              <a:t>Третий уровень</a:t>
            </a:r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  <a:p>
            <a:pPr lvl="3" marL="1188720" indent="-182520">
              <a:lnSpc>
                <a:spcPct val="100000"/>
              </a:lnSpc>
              <a:spcBef>
                <a:spcPts val="360"/>
              </a:spcBef>
              <a:buClr>
                <a:srgbClr val="fec2ae"/>
              </a:buClr>
              <a:buSzPct val="60000"/>
              <a:buFont typeface="Wingdings" charset="2"/>
              <a:buChar char=""/>
            </a:pPr>
            <a:r>
              <a:rPr b="0" lang="ru-RU" sz="1800" spc="-1" strike="noStrike">
                <a:solidFill>
                  <a:srgbClr val="000000"/>
                </a:solidFill>
                <a:latin typeface="Century Schoolbook"/>
              </a:rPr>
              <a:t>Четвертый уровень</a:t>
            </a:r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  <a:p>
            <a:pPr lvl="4" marL="1463040" indent="-182520">
              <a:lnSpc>
                <a:spcPct val="100000"/>
              </a:lnSpc>
              <a:spcBef>
                <a:spcPts val="320"/>
              </a:spcBef>
              <a:buClr>
                <a:srgbClr val="bcc9e9"/>
              </a:buClr>
              <a:buSzPct val="68000"/>
              <a:buFont typeface="Wingdings 2" charset="2"/>
              <a:buChar char=""/>
            </a:pPr>
            <a:r>
              <a:rPr b="0" lang="ru-RU" sz="1600" spc="-1" strike="noStrike">
                <a:solidFill>
                  <a:srgbClr val="000000"/>
                </a:solidFill>
                <a:latin typeface="Century Schoolbook"/>
              </a:rPr>
              <a:t>Пятый уровень</a:t>
            </a:r>
            <a:endParaRPr b="0" lang="ru-RU" sz="16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66" name="PlaceHolder 9"/>
          <p:cNvSpPr>
            <a:spLocks noGrp="1"/>
          </p:cNvSpPr>
          <p:nvPr>
            <p:ph type="dt"/>
          </p:nvPr>
        </p:nvSpPr>
        <p:spPr>
          <a:xfrm rot="5400000">
            <a:off x="7589520" y="1081800"/>
            <a:ext cx="2011320" cy="38376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A2A69975-A918-4E10-9D26-A824A3E93B88}" type="datetime">
              <a:rPr b="0" lang="ru-RU" sz="1200" spc="-1" strike="noStrike">
                <a:solidFill>
                  <a:srgbClr val="575f6d"/>
                </a:solidFill>
                <a:latin typeface="Century Schoolbook"/>
              </a:rPr>
              <a:t>14.3.22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167" name="PlaceHolder 10"/>
          <p:cNvSpPr>
            <a:spLocks noGrp="1"/>
          </p:cNvSpPr>
          <p:nvPr>
            <p:ph type="sldNum"/>
          </p:nvPr>
        </p:nvSpPr>
        <p:spPr>
          <a:xfrm>
            <a:off x="8129160" y="5734080"/>
            <a:ext cx="609120" cy="52092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fld id="{D87C3B59-809B-4EC5-B55E-53BDE47963DC}" type="slidenum">
              <a:rPr b="1" lang="ru-RU" sz="1400" spc="-1" strike="noStrike">
                <a:solidFill>
                  <a:srgbClr val="ffffff"/>
                </a:solidFill>
                <a:latin typeface="Century Schoolbook"/>
              </a:rPr>
              <a:t>1</a:t>
            </a:fld>
            <a:endParaRPr b="0" lang="ru-RU" sz="1400" spc="-1" strike="noStrike">
              <a:latin typeface="Times New Roman"/>
            </a:endParaRPr>
          </a:p>
        </p:txBody>
      </p:sp>
      <p:sp>
        <p:nvSpPr>
          <p:cNvPr id="168" name="PlaceHolder 11"/>
          <p:cNvSpPr>
            <a:spLocks noGrp="1"/>
          </p:cNvSpPr>
          <p:nvPr>
            <p:ph type="ftr"/>
          </p:nvPr>
        </p:nvSpPr>
        <p:spPr>
          <a:xfrm rot="5400000">
            <a:off x="6990480" y="3737160"/>
            <a:ext cx="3200040" cy="36540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8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Shape 1"/>
          <p:cNvSpPr txBox="1"/>
          <p:nvPr/>
        </p:nvSpPr>
        <p:spPr>
          <a:xfrm>
            <a:off x="1440000" y="1268640"/>
            <a:ext cx="7056000" cy="2331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>
            <a:normAutofit fontScale="49000"/>
          </a:bodyPr>
          <a:p>
            <a:pPr algn="ctr">
              <a:lnSpc>
                <a:spcPct val="95000"/>
              </a:lnSpc>
              <a:spcBef>
                <a:spcPts val="1199"/>
              </a:spcBef>
              <a:spcAft>
                <a:spcPts val="998"/>
              </a:spcAft>
            </a:pPr>
            <a:br/>
            <a:br/>
            <a:r>
              <a:rPr b="1" lang="en-US" sz="2400" spc="-1" strike="noStrike" cap="small">
                <a:solidFill>
                  <a:srgbClr val="862111"/>
                </a:solidFill>
                <a:latin typeface="Times New Roman"/>
              </a:rPr>
              <a:t>II Всероссийский педагогический конкурс </a:t>
            </a:r>
            <a:br/>
            <a:r>
              <a:rPr b="1" lang="en-US" sz="2400" spc="-1" strike="noStrike" cap="small">
                <a:solidFill>
                  <a:srgbClr val="862111"/>
                </a:solidFill>
                <a:latin typeface="Times New Roman"/>
              </a:rPr>
              <a:t>«Воспитание патриота и гражданина России 21 века»</a:t>
            </a:r>
            <a:br/>
            <a:br/>
            <a:r>
              <a:rPr b="1" lang="ru-RU" sz="2400" spc="-1" strike="noStrike" cap="small">
                <a:solidFill>
                  <a:srgbClr val="862111"/>
                </a:solidFill>
                <a:latin typeface="Times New Roman"/>
              </a:rPr>
              <a:t>"Неблагополучная семья как фактор психологического  и нравственного развития дошкольника" </a:t>
            </a:r>
            <a:br/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06" name="TextShape 2"/>
          <p:cNvSpPr txBox="1"/>
          <p:nvPr/>
        </p:nvSpPr>
        <p:spPr>
          <a:xfrm>
            <a:off x="1547640" y="4293000"/>
            <a:ext cx="7406280" cy="1752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r">
              <a:lnSpc>
                <a:spcPct val="100000"/>
              </a:lnSpc>
              <a:spcBef>
                <a:spcPts val="601"/>
              </a:spcBef>
            </a:pPr>
            <a:r>
              <a:rPr b="1" lang="ru-RU" sz="2000" spc="-1" strike="noStrike">
                <a:solidFill>
                  <a:srgbClr val="813709"/>
                </a:solidFill>
                <a:latin typeface="Times New Roman"/>
              </a:rPr>
              <a:t>Подготовили воспитатели:</a:t>
            </a:r>
            <a:endParaRPr b="0" lang="ru-RU" sz="2000" spc="-1" strike="noStrike">
              <a:solidFill>
                <a:srgbClr val="813709"/>
              </a:solidFill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601"/>
              </a:spcBef>
            </a:pPr>
            <a:r>
              <a:rPr b="1" lang="ru-RU" sz="2000" spc="-1" strike="noStrike">
                <a:solidFill>
                  <a:srgbClr val="813709"/>
                </a:solidFill>
                <a:latin typeface="Times New Roman"/>
              </a:rPr>
              <a:t>Потапкина Татьяна Валериевна,</a:t>
            </a:r>
            <a:endParaRPr b="0" lang="ru-RU" sz="2000" spc="-1" strike="noStrike">
              <a:solidFill>
                <a:srgbClr val="813709"/>
              </a:solidFill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601"/>
              </a:spcBef>
            </a:pPr>
            <a:r>
              <a:rPr b="1" lang="ru-RU" sz="2000" spc="-1" strike="noStrike">
                <a:solidFill>
                  <a:srgbClr val="813709"/>
                </a:solidFill>
                <a:latin typeface="Times New Roman"/>
              </a:rPr>
              <a:t>Селютина Дарья Сергеевна</a:t>
            </a:r>
            <a:endParaRPr b="0" lang="ru-RU" sz="2000" spc="-1" strike="noStrike">
              <a:solidFill>
                <a:srgbClr val="813709"/>
              </a:solidFill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601"/>
              </a:spcBef>
            </a:pPr>
            <a:endParaRPr b="0" lang="ru-RU" sz="2000" spc="-1" strike="noStrike">
              <a:solidFill>
                <a:srgbClr val="813709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01"/>
              </a:spcBef>
            </a:pPr>
            <a:r>
              <a:rPr b="1" lang="ru-RU" sz="2000" spc="-1" strike="noStrike">
                <a:solidFill>
                  <a:srgbClr val="813709"/>
                </a:solidFill>
                <a:latin typeface="Times New Roman"/>
              </a:rPr>
              <a:t>Старый Оскол, 2022</a:t>
            </a:r>
            <a:endParaRPr b="0" lang="ru-RU" sz="2000" spc="-1" strike="noStrike">
              <a:solidFill>
                <a:srgbClr val="813709"/>
              </a:solidFill>
              <a:latin typeface="Arial"/>
            </a:endParaRPr>
          </a:p>
        </p:txBody>
      </p:sp>
      <p:sp>
        <p:nvSpPr>
          <p:cNvPr id="207" name="TextShape 3"/>
          <p:cNvSpPr txBox="1"/>
          <p:nvPr/>
        </p:nvSpPr>
        <p:spPr>
          <a:xfrm>
            <a:off x="1224000" y="216000"/>
            <a:ext cx="7101360" cy="849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0" lang="en-US" sz="1800" spc="-1" strike="noStrike">
                <a:solidFill>
                  <a:srgbClr val="8d281e"/>
                </a:solidFill>
                <a:latin typeface="Times New Roman"/>
              </a:rPr>
              <a:t>Муниципальное бюджетное дошкольное образовательное учреждение </a:t>
            </a:r>
            <a:endParaRPr b="0" lang="ru-RU" sz="1800" spc="-1" strike="noStrike">
              <a:solidFill>
                <a:srgbClr val="8d281e"/>
              </a:solidFill>
              <a:latin typeface="Arial"/>
            </a:endParaRPr>
          </a:p>
          <a:p>
            <a:pPr algn="ctr"/>
            <a:r>
              <a:rPr b="0" lang="en-US" sz="1800" spc="-1" strike="noStrike">
                <a:solidFill>
                  <a:srgbClr val="8d281e"/>
                </a:solidFill>
                <a:latin typeface="Times New Roman"/>
              </a:rPr>
              <a:t>детский сад   №4 «Василёк»</a:t>
            </a:r>
            <a:endParaRPr b="0" lang="ru-RU" sz="1800" spc="-1" strike="noStrike">
              <a:solidFill>
                <a:srgbClr val="8d281e"/>
              </a:solidFill>
              <a:latin typeface="Arial"/>
            </a:endParaRPr>
          </a:p>
          <a:p>
            <a:pPr algn="ctr"/>
            <a:r>
              <a:rPr b="0" lang="en-US" sz="1800" spc="-1" strike="noStrike">
                <a:solidFill>
                  <a:srgbClr val="8d281e"/>
                </a:solidFill>
                <a:latin typeface="Times New Roman"/>
              </a:rPr>
              <a:t>Старооскольского городского округа </a:t>
            </a:r>
            <a:endParaRPr b="0" lang="ru-RU" sz="1800" spc="-1" strike="noStrike">
              <a:solidFill>
                <a:srgbClr val="8d281e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TextShape 1"/>
          <p:cNvSpPr txBox="1"/>
          <p:nvPr/>
        </p:nvSpPr>
        <p:spPr>
          <a:xfrm>
            <a:off x="0" y="1772640"/>
            <a:ext cx="3801240" cy="4951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274320" indent="-273960">
              <a:lnSpc>
                <a:spcPct val="100000"/>
              </a:lnSpc>
              <a:spcBef>
                <a:spcPts val="601"/>
              </a:spcBef>
            </a:pPr>
            <a:r>
              <a:rPr b="0" lang="ru-RU" sz="29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ru-RU" sz="2900" spc="-1" strike="noStrike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ru-RU" sz="2900" spc="-1" strike="noStrike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ru-RU" sz="29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28" name="TextShape 2"/>
          <p:cNvSpPr txBox="1"/>
          <p:nvPr/>
        </p:nvSpPr>
        <p:spPr>
          <a:xfrm>
            <a:off x="4140000" y="1845000"/>
            <a:ext cx="5003640" cy="4824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29" name="TextShape 3"/>
          <p:cNvSpPr txBox="1"/>
          <p:nvPr/>
        </p:nvSpPr>
        <p:spPr>
          <a:xfrm>
            <a:off x="467640" y="1281960"/>
            <a:ext cx="8146800" cy="4910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 fontScale="76000"/>
          </a:bodyPr>
          <a:p>
            <a:pPr algn="ctr">
              <a:lnSpc>
                <a:spcPct val="150000"/>
              </a:lnSpc>
            </a:pPr>
            <a:br/>
            <a:br/>
            <a:r>
              <a:rPr b="0" lang="ru-RU" sz="1800" spc="-1" strike="noStrike" cap="small">
                <a:solidFill>
                  <a:srgbClr val="575f6d"/>
                </a:solidFill>
                <a:latin typeface="Times New Roman"/>
              </a:rPr>
              <a:t>- </a:t>
            </a:r>
            <a:r>
              <a:rPr b="0" i="1" lang="ru-RU" sz="1800" spc="-1" strike="noStrike" cap="small">
                <a:solidFill>
                  <a:srgbClr val="4b2204"/>
                </a:solidFill>
                <a:latin typeface="Times New Roman"/>
              </a:rPr>
              <a:t>утомленный, сонный вид;</a:t>
            </a:r>
            <a:br/>
            <a:r>
              <a:rPr b="0" i="1" lang="ru-RU" sz="1800" spc="-1" strike="noStrike" cap="small">
                <a:solidFill>
                  <a:srgbClr val="4b2204"/>
                </a:solidFill>
                <a:latin typeface="Times New Roman"/>
              </a:rPr>
              <a:t>- санитарно-гигиеническая запущенность;</a:t>
            </a:r>
            <a:br/>
            <a:r>
              <a:rPr b="0" i="1" lang="ru-RU" sz="1800" spc="-1" strike="noStrike" cap="small">
                <a:solidFill>
                  <a:srgbClr val="4b2204"/>
                </a:solidFill>
                <a:latin typeface="Times New Roman"/>
              </a:rPr>
              <a:t>- склонность к обморокам, головокружению вследствие постоянного недоедания;</a:t>
            </a:r>
            <a:br/>
            <a:r>
              <a:rPr b="0" i="1" lang="ru-RU" sz="1800" spc="-1" strike="noStrike" cap="small">
                <a:solidFill>
                  <a:srgbClr val="4b2204"/>
                </a:solidFill>
                <a:latin typeface="Times New Roman"/>
              </a:rPr>
              <a:t>- неумеренный аппетит;</a:t>
            </a:r>
            <a:br/>
            <a:r>
              <a:rPr b="0" i="1" lang="ru-RU" sz="1800" spc="-1" strike="noStrike" cap="small">
                <a:solidFill>
                  <a:srgbClr val="4b2204"/>
                </a:solidFill>
                <a:latin typeface="Times New Roman"/>
              </a:rPr>
              <a:t>- задержка роста, отставание в речевом, моторном развитии;</a:t>
            </a:r>
            <a:br/>
            <a:r>
              <a:rPr b="0" i="1" lang="ru-RU" sz="1800" spc="-1" strike="noStrike" cap="small">
                <a:solidFill>
                  <a:srgbClr val="4b2204"/>
                </a:solidFill>
                <a:latin typeface="Times New Roman"/>
              </a:rPr>
              <a:t>- привлечение внимания любым способом;</a:t>
            </a:r>
            <a:br/>
            <a:r>
              <a:rPr b="0" i="1" lang="ru-RU" sz="1800" spc="-1" strike="noStrike" cap="small">
                <a:solidFill>
                  <a:srgbClr val="4b2204"/>
                </a:solidFill>
                <a:latin typeface="Times New Roman"/>
              </a:rPr>
              <a:t>- чрезмерная потребность в ласке;</a:t>
            </a:r>
            <a:br/>
            <a:r>
              <a:rPr b="0" i="1" lang="ru-RU" sz="1800" spc="-1" strike="noStrike" cap="small">
                <a:solidFill>
                  <a:srgbClr val="4b2204"/>
                </a:solidFill>
                <a:latin typeface="Times New Roman"/>
              </a:rPr>
              <a:t>- проявление агрессии и импульсивности, которая сменяется апатией и подавленным состоянием;</a:t>
            </a:r>
            <a:br/>
            <a:r>
              <a:rPr b="0" i="1" lang="ru-RU" sz="1800" spc="-1" strike="noStrike" cap="small">
                <a:solidFill>
                  <a:srgbClr val="4b2204"/>
                </a:solidFill>
                <a:latin typeface="Times New Roman"/>
              </a:rPr>
              <a:t>- проблемы во взаимоотношениях со сверстниками;</a:t>
            </a:r>
            <a:br/>
            <a:r>
              <a:rPr b="0" i="1" lang="ru-RU" sz="1800" spc="-1" strike="noStrike" cap="small">
                <a:solidFill>
                  <a:srgbClr val="4b2204"/>
                </a:solidFill>
                <a:latin typeface="Times New Roman"/>
                <a:ea typeface="Mangal"/>
              </a:rPr>
              <a:t>- трудности в обучении.</a:t>
            </a:r>
            <a:r>
              <a:rPr b="0" i="1" lang="ru-RU" sz="1800" spc="-1" strike="noStrike" cap="small">
                <a:solidFill>
                  <a:srgbClr val="4b2204"/>
                </a:solidFill>
                <a:latin typeface="Times New Roman"/>
              </a:rPr>
              <a:t>  </a:t>
            </a:r>
            <a:br/>
            <a:endParaRPr b="0" lang="ru-RU" sz="18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30" name="TextShape 4"/>
          <p:cNvSpPr txBox="1"/>
          <p:nvPr/>
        </p:nvSpPr>
        <p:spPr>
          <a:xfrm>
            <a:off x="360000" y="432000"/>
            <a:ext cx="8546040" cy="849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ru-RU" sz="1800" spc="-1" strike="noStrike" cap="small">
                <a:solidFill>
                  <a:srgbClr val="4b2204"/>
                </a:solidFill>
                <a:latin typeface="Times New Roman"/>
              </a:rPr>
              <a:t>Характерные признаки внешнего вида и поведения ребенка, воспитывающегося в ситуации пренебрежения родителями своих обязанностей: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3" dur="indefinite" restart="never" nodeType="tmRoot">
          <p:childTnLst>
            <p:seq>
              <p:cTn id="184" dur="indefinite" nodeType="mainSeq">
                <p:childTnLst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nodeType="clickEffect" fill="hold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189" dur="500"/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4" dur="500" fill="hold"/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5" dur="500" fill="hold"/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0" dur="500" fill="hold"/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1" dur="500" fill="hold"/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>
            <a:normAutofit fontScale="83000"/>
          </a:bodyPr>
          <a:p>
            <a:pPr algn="ctr">
              <a:lnSpc>
                <a:spcPct val="100000"/>
              </a:lnSpc>
            </a:pPr>
            <a:r>
              <a:rPr b="0" lang="ru-RU" sz="2200" spc="-1" strike="noStrike">
                <a:solidFill>
                  <a:srgbClr val="862111"/>
                </a:solidFill>
                <a:latin typeface="Times New Roman"/>
              </a:rPr>
              <a:t> </a:t>
            </a:r>
            <a:r>
              <a:rPr b="0" lang="ru-RU" sz="2200" spc="-1" strike="noStrike">
                <a:solidFill>
                  <a:srgbClr val="862111"/>
                </a:solidFill>
                <a:latin typeface="Times New Roman"/>
              </a:rPr>
              <a:t>Реализация запланированных мероприятий на практике, выявление имеющихся проблем, делающих семью неблагополучной, и профилактическая работа.</a:t>
            </a:r>
            <a:br/>
            <a:endParaRPr b="0" lang="ru-RU" sz="22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32" name="TextShape 2"/>
          <p:cNvSpPr txBox="1"/>
          <p:nvPr/>
        </p:nvSpPr>
        <p:spPr>
          <a:xfrm>
            <a:off x="457200" y="1224000"/>
            <a:ext cx="7467120" cy="4873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85680" indent="45720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Ежедневный   осмотр детей;</a:t>
            </a:r>
            <a:endParaRPr b="0" lang="ru-RU" sz="1600" spc="-1" strike="noStrike">
              <a:solidFill>
                <a:srgbClr val="000000"/>
              </a:solidFill>
              <a:latin typeface="Century Schoolbook"/>
            </a:endParaRPr>
          </a:p>
          <a:p>
            <a:pPr marL="85680" indent="45720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беседа с детьми и родителями из неблагополучных семей;</a:t>
            </a:r>
            <a:endParaRPr b="0" lang="ru-RU" sz="1600" spc="-1" strike="noStrike">
              <a:solidFill>
                <a:srgbClr val="000000"/>
              </a:solidFill>
              <a:latin typeface="Century Schoolbook"/>
            </a:endParaRPr>
          </a:p>
          <a:p>
            <a:pPr marL="85680" indent="45720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постоянное наблюдение за процессом взаимоотношений детей из неблагополучных семей со сверстниками, за взаимоотношениями родителей с детьми, способы их общения;</a:t>
            </a:r>
            <a:endParaRPr b="0" lang="ru-RU" sz="1600" spc="-1" strike="noStrike">
              <a:solidFill>
                <a:srgbClr val="000000"/>
              </a:solidFill>
              <a:latin typeface="Century Schoolbook"/>
            </a:endParaRPr>
          </a:p>
          <a:p>
            <a:pPr marL="85680" indent="45720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проведение консультаций  (по вопросам родительской оплаты за детский сад,  безопасности детей дома, ПДД, пожарная безопасность и т. д.);</a:t>
            </a:r>
            <a:endParaRPr b="0" lang="ru-RU" sz="1600" spc="-1" strike="noStrike">
              <a:solidFill>
                <a:srgbClr val="000000"/>
              </a:solidFill>
              <a:latin typeface="Century Schoolbook"/>
            </a:endParaRPr>
          </a:p>
          <a:p>
            <a:pPr marL="85680" indent="45720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ежеквартальное  посещение семей с оформлением актов обследования, условий жизни и воспитания детей;</a:t>
            </a:r>
            <a:endParaRPr b="0" lang="ru-RU" sz="1600" spc="-1" strike="noStrike">
              <a:solidFill>
                <a:srgbClr val="000000"/>
              </a:solidFill>
              <a:latin typeface="Century Schoolbook"/>
            </a:endParaRPr>
          </a:p>
          <a:p>
            <a:pPr marL="85680" indent="45720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диагностирование изменений, произошедших в проблемной семье в ходе коррекционной работы. </a:t>
            </a:r>
            <a:endParaRPr b="0" lang="ru-RU" sz="1600" spc="-1" strike="noStrike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ru-RU" sz="1600" spc="-1" strike="noStrike">
              <a:solidFill>
                <a:srgbClr val="000000"/>
              </a:solidFill>
              <a:latin typeface="Century Schoolbook"/>
            </a:endParaRPr>
          </a:p>
        </p:txBody>
      </p:sp>
      <p:pic>
        <p:nvPicPr>
          <p:cNvPr id="233" name="Picture 2" descr="https://mypresentation.ru/documents/2e97e7b7427e2090fce76eaf0243aa12/img2.jpg"/>
          <p:cNvPicPr/>
          <p:nvPr/>
        </p:nvPicPr>
        <p:blipFill>
          <a:blip r:embed="rId1"/>
          <a:srcRect l="15123" t="20164" r="15897" b="9285"/>
          <a:stretch/>
        </p:blipFill>
        <p:spPr>
          <a:xfrm>
            <a:off x="3024000" y="4248000"/>
            <a:ext cx="2952000" cy="237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02" dur="indefinite" restart="never" nodeType="tmRoot">
          <p:childTnLst>
            <p:seq>
              <p:cTn id="203" dur="indefinite" nodeType="mainSeq">
                <p:childTnLst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8" dur="500" fill="hold"/>
                                        <p:tgtEl>
                                          <p:spTgt spid="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9" dur="500" fill="hold"/>
                                        <p:tgtEl>
                                          <p:spTgt spid="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4" dur="500" fill="hold"/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5" dur="500" fill="hold"/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0" dur="500" fill="hold"/>
                                        <p:tgtEl>
                                          <p:spTgt spid="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1" dur="500" fill="hold"/>
                                        <p:tgtEl>
                                          <p:spTgt spid="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6" dur="500" fill="hold"/>
                                        <p:tgtEl>
                                          <p:spTgt spid="2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7" dur="500" fill="hold"/>
                                        <p:tgtEl>
                                          <p:spTgt spid="2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2" dur="500" fill="hold"/>
                                        <p:tgtEl>
                                          <p:spTgt spid="2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3" dur="500" fill="hold"/>
                                        <p:tgtEl>
                                          <p:spTgt spid="2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8" dur="500" fill="hold"/>
                                        <p:tgtEl>
                                          <p:spTgt spid="2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9" dur="500" fill="hold"/>
                                        <p:tgtEl>
                                          <p:spTgt spid="2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4" dur="500" fill="hold"/>
                                        <p:tgtEl>
                                          <p:spTgt spid="2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5" dur="500" fill="hold"/>
                                        <p:tgtEl>
                                          <p:spTgt spid="2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nodeType="clickEffect" fill="hold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250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Shape 1"/>
          <p:cNvSpPr txBox="1"/>
          <p:nvPr/>
        </p:nvSpPr>
        <p:spPr>
          <a:xfrm>
            <a:off x="360000" y="276480"/>
            <a:ext cx="8280000" cy="6059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85680" indent="457200" algn="just">
              <a:lnSpc>
                <a:spcPct val="100000"/>
              </a:lnSpc>
              <a:spcBef>
                <a:spcPts val="601"/>
              </a:spcBef>
            </a:pPr>
            <a:r>
              <a:rPr b="0" lang="ru-RU" sz="2400" spc="-1" strike="noStrike">
                <a:solidFill>
                  <a:srgbClr val="492300"/>
                </a:solidFill>
                <a:latin typeface="Times New Roman"/>
              </a:rPr>
              <a:t>Работа с неблагополучными семьями является достаточно сложной отраслью психолого-педагогической деятельности. Специалисту придется стать «другом», «советчиком» для проблемной семьи, постараться наладить доверительный контакт с родителями, неоднократно объяснять, какие последствия возможны из-за асоциального образа жизни, каким образом можно исправить сложившуюся ситуацию. В основе работы специалистов всегда должны находиться интересы ребенка, независимо от его возраста, развития и уровня воспитанности. Основное внимание в работе с неблагополучной семьей уделяется формированию детско-родительской связи. Для этой цели разработано множество программ, форм работы, в некоторых городах действуют кризисные центры. </a:t>
            </a:r>
            <a:endParaRPr b="0" lang="ru-RU" sz="2400" spc="-1" strike="noStrike">
              <a:solidFill>
                <a:srgbClr val="492300"/>
              </a:solidFill>
              <a:latin typeface="Century Schoolbook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</a:pPr>
            <a:endParaRPr b="0" lang="ru-RU" sz="2400" spc="-1" strike="noStrike">
              <a:solidFill>
                <a:srgbClr val="492300"/>
              </a:solidFill>
              <a:latin typeface="Century Schoolbook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1" dur="indefinite" restart="never" nodeType="tmRoot">
          <p:childTnLst>
            <p:seq>
              <p:cTn id="252" dur="indefinite" nodeType="mainSeq">
                <p:childTnLst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57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extShape 1"/>
          <p:cNvSpPr txBox="1"/>
          <p:nvPr/>
        </p:nvSpPr>
        <p:spPr>
          <a:xfrm>
            <a:off x="216000" y="287640"/>
            <a:ext cx="8352000" cy="6336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431640" indent="-324000" algn="ctr">
              <a:lnSpc>
                <a:spcPct val="95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 </a:t>
            </a:r>
            <a:r>
              <a:rPr b="0" lang="en-US" sz="2600" spc="-1" strike="noStrike" u="sng">
                <a:solidFill>
                  <a:srgbClr val="000000"/>
                </a:solidFill>
                <a:uFillTx/>
                <a:latin typeface="Times New Roman"/>
              </a:rPr>
              <a:t>Методика по Б.З. Драпкину «Терапия материнской любовью».</a:t>
            </a:r>
            <a:endParaRPr b="0" lang="ru-RU" sz="2600" spc="-1" strike="noStrike">
              <a:solidFill>
                <a:srgbClr val="000000"/>
              </a:solidFill>
              <a:latin typeface="Century Schoolbook"/>
            </a:endParaRPr>
          </a:p>
          <a:p>
            <a:pPr marL="431640" indent="-324000">
              <a:lnSpc>
                <a:spcPct val="143000"/>
              </a:lnSpc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Она делится на четыре блока:</a:t>
            </a:r>
            <a:endParaRPr b="0" lang="ru-RU" sz="2600" spc="-1" strike="noStrike">
              <a:solidFill>
                <a:srgbClr val="000000"/>
              </a:solidFill>
              <a:latin typeface="Century Schoolbook"/>
            </a:endParaRPr>
          </a:p>
          <a:p>
            <a:pPr marL="216000" indent="-216000">
              <a:lnSpc>
                <a:spcPct val="14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i="1" lang="en-US" sz="2000" spc="-1" strike="noStrike">
                <a:solidFill>
                  <a:srgbClr val="000000"/>
                </a:solidFill>
                <a:latin typeface="Times New Roman"/>
              </a:rPr>
              <a:t>Витамин материнской любви;</a:t>
            </a:r>
            <a:endParaRPr b="0" lang="ru-RU" sz="2000" spc="-1" strike="noStrike">
              <a:solidFill>
                <a:srgbClr val="000000"/>
              </a:solidFill>
              <a:latin typeface="Century Schoolbook"/>
            </a:endParaRPr>
          </a:p>
          <a:p>
            <a:pPr marL="216000" indent="-216000">
              <a:lnSpc>
                <a:spcPct val="14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2000" spc="-1" strike="noStrike">
                <a:solidFill>
                  <a:srgbClr val="000000"/>
                </a:solidFill>
                <a:latin typeface="Times New Roman"/>
              </a:rPr>
              <a:t>Физическое здоровье (говоря, представляйте своего ребенка в идеале, здоровым и крепким);</a:t>
            </a:r>
            <a:endParaRPr b="0" lang="ru-RU" sz="2000" spc="-1" strike="noStrike">
              <a:solidFill>
                <a:srgbClr val="000000"/>
              </a:solidFill>
              <a:latin typeface="Century Schoolbook"/>
            </a:endParaRPr>
          </a:p>
          <a:p>
            <a:pPr marL="216000" indent="-216000">
              <a:lnSpc>
                <a:spcPct val="14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2000" spc="-1" strike="noStrike">
                <a:solidFill>
                  <a:srgbClr val="000000"/>
                </a:solidFill>
                <a:latin typeface="Times New Roman"/>
              </a:rPr>
              <a:t>Нервно-психическое здоровье ребенка;</a:t>
            </a:r>
            <a:endParaRPr b="0" lang="ru-RU" sz="2000" spc="-1" strike="noStrike">
              <a:solidFill>
                <a:srgbClr val="000000"/>
              </a:solidFill>
              <a:latin typeface="Century Schoolbook"/>
            </a:endParaRPr>
          </a:p>
          <a:p>
            <a:pPr marL="216000" indent="-216000">
              <a:lnSpc>
                <a:spcPct val="14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2000" spc="-1" strike="noStrike">
                <a:solidFill>
                  <a:srgbClr val="000000"/>
                </a:solidFill>
                <a:latin typeface="Times New Roman"/>
              </a:rPr>
              <a:t>Эмоциональный эффект, очищение от болезней (из народной медицины)</a:t>
            </a:r>
            <a:endParaRPr b="0" lang="ru-RU" sz="2000" spc="-1" strike="noStrike">
              <a:solidFill>
                <a:srgbClr val="000000"/>
              </a:solidFill>
              <a:latin typeface="Century Schoolbook"/>
            </a:endParaRPr>
          </a:p>
          <a:p>
            <a:pPr marL="216000" indent="-216000" algn="just">
              <a:lnSpc>
                <a:spcPct val="14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2400" spc="-1" strike="noStrike">
                <a:solidFill>
                  <a:srgbClr val="4b2204"/>
                </a:solidFill>
                <a:latin typeface="Times New Roman"/>
                <a:ea typeface="Times New Roman"/>
              </a:rPr>
              <a:t>При регулярном применении этой терапии происходят положительные изменения в душевном и телесном здоровье ребенка, укрепляя его привязанность к матери, улучшается их взаимопонимание, что является первым шагом на пути исправления неблагополучной семьи.</a:t>
            </a: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</a:pP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8" dur="indefinite" restart="never" nodeType="tmRoot">
          <p:childTnLst>
            <p:seq>
              <p:cTn id="259" dur="indefinite" nodeType="mainSeq">
                <p:childTnLst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64" dur="500" fill="hold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5" dur="500" fill="hold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0" dur="500" fill="hold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1" dur="500" fill="hold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6" dur="500" fill="hold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7" dur="500" fill="hold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2" dur="500" fill="hold"/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3" dur="500" fill="hold"/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8" dur="500" fill="hold"/>
                                        <p:tgtEl>
                                          <p:spTgt spid="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9" dur="500" fill="hold"/>
                                        <p:tgtEl>
                                          <p:spTgt spid="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4" dur="500" fill="hold"/>
                                        <p:tgtEl>
                                          <p:spTgt spid="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5" dur="500" fill="hold"/>
                                        <p:tgtEl>
                                          <p:spTgt spid="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nodeType="clickEffect" fill="hold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300" dur="500"/>
                                        <p:tgtEl>
                                          <p:spTgt spid="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extShape 1"/>
          <p:cNvSpPr txBox="1"/>
          <p:nvPr/>
        </p:nvSpPr>
        <p:spPr>
          <a:xfrm>
            <a:off x="179640" y="116640"/>
            <a:ext cx="8676360" cy="3411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85680" indent="457200" algn="just">
              <a:lnSpc>
                <a:spcPct val="100000"/>
              </a:lnSpc>
              <a:spcBef>
                <a:spcPts val="601"/>
              </a:spcBef>
            </a:pPr>
            <a:r>
              <a:rPr b="0" lang="ru-RU" sz="2400" spc="-1" strike="noStrike">
                <a:solidFill>
                  <a:srgbClr val="4b2204"/>
                </a:solidFill>
                <a:latin typeface="Times New Roman"/>
              </a:rPr>
              <a:t>С целью профилактики и коррекции социального неблагополучия семей и воспитания нравственности  воспитателями и педагогом-психологом ДОУ проводится работа по повышению педагогической грамотности родителей, включение их в деятельность ДОУ. Привлечение родителей к созданию развивающей среды в группе, участию в детских праздниках, спортивных мероприятиях, выставках совместных работ родителей и детей помогает налаживанию психологического контакта.</a:t>
            </a: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pic>
        <p:nvPicPr>
          <p:cNvPr id="237" name="Picture 2" descr="https://dipisoln.mszn27.ru/sites/files/mszn/imagecache/img_800x600/picture/2016/20306.jpg"/>
          <p:cNvPicPr/>
          <p:nvPr/>
        </p:nvPicPr>
        <p:blipFill>
          <a:blip r:embed="rId1"/>
          <a:stretch/>
        </p:blipFill>
        <p:spPr>
          <a:xfrm>
            <a:off x="2160000" y="3552480"/>
            <a:ext cx="4536000" cy="29995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01" dur="indefinite" restart="never" nodeType="tmRoot">
          <p:childTnLst>
            <p:seq>
              <p:cTn id="302" dur="indefinite" nodeType="mainSeq">
                <p:childTnLst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nodeType="clickEffect" fill="hold" presetClass="entr" presetID="0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307" dur="2000"/>
                                        <p:tgtEl>
                                          <p:spTgt spid="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>
                      <p:stCondLst>
                        <p:cond delay="indefinite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nodeType="clickEffect" fill="hold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 additive="repl">
                                        <p:cTn id="312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extShape 1"/>
          <p:cNvSpPr txBox="1"/>
          <p:nvPr/>
        </p:nvSpPr>
        <p:spPr>
          <a:xfrm>
            <a:off x="288000" y="188640"/>
            <a:ext cx="8645400" cy="6059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85680" indent="457200" algn="just">
              <a:lnSpc>
                <a:spcPct val="100000"/>
              </a:lnSpc>
              <a:spcBef>
                <a:spcPts val="601"/>
              </a:spcBef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Таким образом, чтобы оказать   родителям из неблагополучных семей конкретную помощь в воспитании детей, педагогу следует хорошо знать и изучить: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  <a:p>
            <a:pPr marL="85680" indent="45720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психологические особенности родителей;</a:t>
            </a: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  <a:p>
            <a:pPr marL="85680" indent="45720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своевременно выявить недостатки, трудности в воспитании детей, которые возникают в этих семьях;</a:t>
            </a: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  <a:p>
            <a:pPr marL="85680" indent="45720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составленную своевременно психолого-педагогическую характеристику семьи;</a:t>
            </a: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  <a:p>
            <a:pPr marL="85680" indent="45720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систематическое целенаправленное наблюдение за семьей;</a:t>
            </a: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  <a:p>
            <a:pPr marL="85680" indent="45720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учет особенностей общения родителей с детьми.</a:t>
            </a: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  <a:p>
            <a:pPr marL="85680" indent="457200" algn="just">
              <a:lnSpc>
                <a:spcPct val="100000"/>
              </a:lnSpc>
              <a:spcBef>
                <a:spcPts val="601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В неблагополучных семьях все это дает возможность педагогу направить родительские интересы на более глубокое изучение собственных воспитательных действий. </a:t>
            </a: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13" dur="indefinite" restart="never" nodeType="tmRoot">
          <p:childTnLst>
            <p:seq>
              <p:cTn id="314" dur="indefinite" nodeType="mainSeq">
                <p:childTnLst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319" dur="500"/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fill="hold">
                      <p:stCondLst>
                        <p:cond delay="indefinite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24" dur="500" fill="hold"/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5" dur="500" fill="hold"/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6" fill="hold">
                      <p:stCondLst>
                        <p:cond delay="indefinite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30" dur="500" fill="hold"/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1" dur="500" fill="hold"/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36" dur="500" fill="hold"/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7" dur="500" fill="hold"/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8" fill="hold">
                      <p:stCondLst>
                        <p:cond delay="indefinite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42" dur="500" fill="hold"/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3" dur="500" fill="hold"/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>
                      <p:stCondLst>
                        <p:cond delay="indefinite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48" dur="500" fill="hold"/>
                                        <p:tgtEl>
                                          <p:spTgt spid="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9" dur="500" fill="hold"/>
                                        <p:tgtEl>
                                          <p:spTgt spid="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0" fill="hold">
                      <p:stCondLst>
                        <p:cond delay="indefinite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nodeType="clickEffect" fill="hold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354" dur="500"/>
                                        <p:tgtEl>
                                          <p:spTgt spid="2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extShape 1"/>
          <p:cNvSpPr txBox="1"/>
          <p:nvPr/>
        </p:nvSpPr>
        <p:spPr>
          <a:xfrm>
            <a:off x="66600" y="216000"/>
            <a:ext cx="8645400" cy="1008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85680" indent="457200" algn="ctr">
              <a:lnSpc>
                <a:spcPct val="100000"/>
              </a:lnSpc>
              <a:spcBef>
                <a:spcPts val="601"/>
              </a:spcBef>
            </a:pPr>
            <a:r>
              <a:rPr b="1" lang="ru-RU" sz="4000" spc="-1" strike="noStrike">
                <a:solidFill>
                  <a:srgbClr val="4b2204"/>
                </a:solidFill>
                <a:latin typeface="Times New Roman"/>
              </a:rPr>
              <a:t>СПАСИБО ЗА ВНИМАНИЕ!!!</a:t>
            </a:r>
            <a:endParaRPr b="0" lang="ru-RU" sz="4000" spc="-1" strike="noStrike">
              <a:solidFill>
                <a:srgbClr val="000000"/>
              </a:solidFill>
              <a:latin typeface="Century Schoolbook"/>
            </a:endParaRPr>
          </a:p>
        </p:txBody>
      </p:sp>
      <p:pic>
        <p:nvPicPr>
          <p:cNvPr id="240" name="" descr=""/>
          <p:cNvPicPr/>
          <p:nvPr/>
        </p:nvPicPr>
        <p:blipFill>
          <a:blip r:embed="rId1"/>
          <a:stretch/>
        </p:blipFill>
        <p:spPr>
          <a:xfrm>
            <a:off x="1296000" y="792000"/>
            <a:ext cx="6310080" cy="56592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5" dur="indefinite" restart="never" nodeType="tmRoot">
          <p:childTnLst>
            <p:seq>
              <p:cTn id="356" dur="indefinite" nodeType="mainSeq">
                <p:childTnLst>
                  <p:par>
                    <p:cTn id="357" fill="hold">
                      <p:stCondLst>
                        <p:cond delay="indefinite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61" dur="500" fill="hold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2" dur="500" fill="hold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>
                      <p:stCondLst>
                        <p:cond delay="indefinite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nodeType="clickEffect" fill="hold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36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extShape 1"/>
          <p:cNvSpPr txBox="1"/>
          <p:nvPr/>
        </p:nvSpPr>
        <p:spPr>
          <a:xfrm>
            <a:off x="107640" y="0"/>
            <a:ext cx="8604360" cy="2952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92160" indent="357120" algn="just">
              <a:lnSpc>
                <a:spcPct val="100000"/>
              </a:lnSpc>
              <a:spcBef>
                <a:spcPts val="601"/>
              </a:spcBef>
            </a:pP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  <a:p>
            <a:pPr marL="92160" indent="357120" algn="just">
              <a:lnSpc>
                <a:spcPct val="100000"/>
              </a:lnSpc>
              <a:spcBef>
                <a:spcPts val="601"/>
              </a:spcBef>
            </a:pPr>
            <a:r>
              <a:rPr b="0" lang="ru-RU" sz="2400" spc="-1" strike="noStrike">
                <a:solidFill>
                  <a:srgbClr val="7b3d00"/>
                </a:solidFill>
                <a:latin typeface="Times New Roman"/>
              </a:rPr>
              <a:t>Семья, как социальный институт имеет огромное влияние на формирование будущей личности. В детстве,  особенно в детстве дошкольном, родители служат ребёнку теми эталонами поведения и оценок, которые заменяют ему идеальные представления о человеке, о должном и предосудительном в его поведении, о способах отношения к другим людям и вещам.</a:t>
            </a: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pic>
        <p:nvPicPr>
          <p:cNvPr id="209" name="Picture 2" descr="https://nachild.com/wp-content/uploads/2021/06/2.jpg"/>
          <p:cNvPicPr/>
          <p:nvPr/>
        </p:nvPicPr>
        <p:blipFill>
          <a:blip r:embed="rId1"/>
          <a:stretch/>
        </p:blipFill>
        <p:spPr>
          <a:xfrm>
            <a:off x="1656000" y="2944800"/>
            <a:ext cx="5976000" cy="36072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7" dur="indefinite" restart="never" nodeType="tmRoot">
          <p:childTnLst>
            <p:seq>
              <p:cTn id="28" dur="indefinite" nodeType="mainSeq">
                <p:childTnLst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 additive="repl">
                                        <p:cTn id="33" dur="500"/>
                                        <p:tgtEl>
                                          <p:spTgt spid="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38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Picture 2" descr="https://cf.geekdo-images.com/original/img/MdUIt66XwPri958mOcm3FI2Zi8k=/0x0/pic4094006.png"/>
          <p:cNvPicPr/>
          <p:nvPr/>
        </p:nvPicPr>
        <p:blipFill>
          <a:blip r:embed="rId1"/>
          <a:stretch/>
        </p:blipFill>
        <p:spPr>
          <a:xfrm>
            <a:off x="2520000" y="2592000"/>
            <a:ext cx="4680000" cy="4244760"/>
          </a:xfrm>
          <a:prstGeom prst="rect">
            <a:avLst/>
          </a:prstGeom>
          <a:ln>
            <a:noFill/>
          </a:ln>
        </p:spPr>
      </p:pic>
      <p:sp>
        <p:nvSpPr>
          <p:cNvPr id="211" name="TextShape 1"/>
          <p:cNvSpPr txBox="1"/>
          <p:nvPr/>
        </p:nvSpPr>
        <p:spPr>
          <a:xfrm>
            <a:off x="467640" y="0"/>
            <a:ext cx="8244360" cy="3096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92160" indent="449280" algn="just">
              <a:lnSpc>
                <a:spcPct val="100000"/>
              </a:lnSpc>
              <a:spcBef>
                <a:spcPts val="601"/>
              </a:spcBef>
            </a:pPr>
            <a:r>
              <a:rPr b="0" lang="ru-RU" sz="2400" spc="-1" strike="noStrike">
                <a:solidFill>
                  <a:srgbClr val="813709"/>
                </a:solidFill>
                <a:latin typeface="Times New Roman"/>
              </a:rPr>
              <a:t>А.С.Макаренко считал, что родители воспитывают ребенка в каждый момент своей жизни. Все имеет значение: и как они одеваются и как разговаривают с другими людьми и о других людях, и как общаются с друзьями и врагами, и как смеются, и как читают газету. Сказанного достаточно, чтобы утвердиться в главном: семья не просто среда обитания растущего человека, но и его человеческое отражение. </a:t>
            </a:r>
            <a:endParaRPr b="0" lang="ru-RU" sz="2400" spc="-1" strike="noStrike">
              <a:solidFill>
                <a:srgbClr val="813709"/>
              </a:solidFill>
              <a:latin typeface="Century Schoolbook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9" dur="indefinite" restart="never" nodeType="tmRoot">
          <p:childTnLst>
            <p:seq>
              <p:cTn id="40" dur="indefinite" nodeType="mainSeq">
                <p:childTnLst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nodeType="clickEffect" fill="hold" presetClass="entr" presetID="7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5" dur="5000" fill="hold"/>
                                        <p:tgtEl>
                                          <p:spTgt spid="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6" dur="5000" fill="hold"/>
                                        <p:tgtEl>
                                          <p:spTgt spid="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 additive="repl">
                                        <p:cTn id="51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648000" y="404640"/>
            <a:ext cx="7893360" cy="747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 fontScale="61000"/>
          </a:bodyPr>
          <a:p>
            <a:pPr marL="85680" indent="457200" algn="ctr">
              <a:lnSpc>
                <a:spcPct val="100000"/>
              </a:lnSpc>
              <a:spcBef>
                <a:spcPts val="601"/>
              </a:spcBef>
            </a:pPr>
            <a:r>
              <a:rPr b="0" lang="ru-RU" sz="3200" spc="-1" strike="noStrike">
                <a:solidFill>
                  <a:srgbClr val="7b3d00"/>
                </a:solidFill>
                <a:latin typeface="Times New Roman"/>
                <a:ea typeface="Microsoft YaHei"/>
              </a:rPr>
              <a:t> </a:t>
            </a:r>
            <a:r>
              <a:rPr b="1" lang="en-US" sz="3200" spc="-1" strike="noStrike">
                <a:solidFill>
                  <a:srgbClr val="7b3d00"/>
                </a:solidFill>
                <a:latin typeface="Times New Roman"/>
                <a:ea typeface="Times New Roman"/>
              </a:rPr>
              <a:t>Обязанности и права родителей   закреплены</a:t>
            </a:r>
            <a:r>
              <a:rPr b="0" lang="en-US" sz="3200" spc="-1" strike="noStrike">
                <a:solidFill>
                  <a:srgbClr val="7b3d00"/>
                </a:solidFill>
                <a:latin typeface="Times New Roman"/>
                <a:ea typeface="Times New Roman"/>
              </a:rPr>
              <a:t>:</a:t>
            </a:r>
            <a:endParaRPr b="0" lang="ru-RU" sz="3200" spc="-1" strike="noStrike">
              <a:solidFill>
                <a:srgbClr val="7b3d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ru-RU" sz="3200" spc="-1" strike="noStrike">
              <a:solidFill>
                <a:srgbClr val="7b3d00"/>
              </a:solidFill>
              <a:latin typeface="Century Schoolbook"/>
            </a:endParaRPr>
          </a:p>
        </p:txBody>
      </p:sp>
      <p:sp>
        <p:nvSpPr>
          <p:cNvPr id="213" name="TextShape 2"/>
          <p:cNvSpPr txBox="1"/>
          <p:nvPr/>
        </p:nvSpPr>
        <p:spPr>
          <a:xfrm>
            <a:off x="360000" y="1440000"/>
            <a:ext cx="8500320" cy="4113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2600" spc="-1" strike="noStrike">
                <a:solidFill>
                  <a:srgbClr val="4b2204"/>
                </a:solidFill>
                <a:latin typeface="Times New Roman"/>
                <a:ea typeface="Times New Roman"/>
              </a:rPr>
              <a:t>Конституция РФ; </a:t>
            </a:r>
            <a:endParaRPr b="0" lang="ru-RU" sz="2600" spc="-1" strike="noStrike">
              <a:solidFill>
                <a:srgbClr val="4b2204"/>
              </a:solid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ru-RU" sz="2600" spc="-1" strike="noStrike">
              <a:solidFill>
                <a:srgbClr val="4b2204"/>
              </a:solid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2600" spc="-1" strike="noStrike">
                <a:solidFill>
                  <a:srgbClr val="4b2204"/>
                </a:solidFill>
                <a:latin typeface="Times New Roman"/>
                <a:ea typeface="Times New Roman"/>
              </a:rPr>
              <a:t>Семейный Кодекс;</a:t>
            </a:r>
            <a:endParaRPr b="0" lang="ru-RU" sz="2600" spc="-1" strike="noStrike">
              <a:solidFill>
                <a:srgbClr val="4b2204"/>
              </a:solid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ru-RU" sz="2600" spc="-1" strike="noStrike">
              <a:solidFill>
                <a:srgbClr val="4b2204"/>
              </a:solid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2600" spc="-1" strike="noStrike">
                <a:solidFill>
                  <a:srgbClr val="4b2204"/>
                </a:solidFill>
                <a:latin typeface="Times New Roman"/>
                <a:ea typeface="Times New Roman"/>
              </a:rPr>
              <a:t>Закон «Об образовании»;</a:t>
            </a:r>
            <a:endParaRPr b="0" lang="ru-RU" sz="2600" spc="-1" strike="noStrike">
              <a:solidFill>
                <a:srgbClr val="4b2204"/>
              </a:solid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ru-RU" sz="2600" spc="-1" strike="noStrike">
              <a:solidFill>
                <a:srgbClr val="4b2204"/>
              </a:solid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2600" spc="-1" strike="noStrike">
                <a:solidFill>
                  <a:srgbClr val="4b2204"/>
                </a:solidFill>
                <a:latin typeface="Times New Roman"/>
                <a:ea typeface="Times New Roman"/>
              </a:rPr>
              <a:t>Международная Конвенция ООН «О правах ребенка»; </a:t>
            </a:r>
            <a:endParaRPr b="0" lang="ru-RU" sz="2600" spc="-1" strike="noStrike">
              <a:solidFill>
                <a:srgbClr val="4b2204"/>
              </a:solid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ru-RU" sz="2600" spc="-1" strike="noStrike">
              <a:solidFill>
                <a:srgbClr val="4b2204"/>
              </a:solid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2600" spc="-1" strike="noStrike">
                <a:solidFill>
                  <a:srgbClr val="4b2204"/>
                </a:solidFill>
                <a:latin typeface="Times New Roman"/>
                <a:ea typeface="Times New Roman"/>
              </a:rPr>
              <a:t>Федеральный закон «Об основных гарантиях прав         ребенка в РФ». </a:t>
            </a:r>
            <a:endParaRPr b="0" lang="ru-RU" sz="2600" spc="-1" strike="noStrike">
              <a:solidFill>
                <a:srgbClr val="4b2204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2" dur="indefinite" restart="never" nodeType="tmRoot">
          <p:childTnLst>
            <p:seq>
              <p:cTn id="53" dur="indefinite" nodeType="mainSeq">
                <p:childTnLst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2" dur="500" fill="hold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3" dur="500" fill="hold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8" dur="500" fill="hold"/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9" dur="500" fill="hold"/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4" dur="500" fill="hold"/>
                                        <p:tgtEl>
                                          <p:spTgt spid="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5" dur="500" fill="hold"/>
                                        <p:tgtEl>
                                          <p:spTgt spid="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0" dur="500" fill="hold"/>
                                        <p:tgtEl>
                                          <p:spTgt spid="2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1" dur="500" fill="hold"/>
                                        <p:tgtEl>
                                          <p:spTgt spid="2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6" dur="500" fill="hold"/>
                                        <p:tgtEl>
                                          <p:spTgt spid="2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7" dur="500" fill="hold"/>
                                        <p:tgtEl>
                                          <p:spTgt spid="2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extShape 1"/>
          <p:cNvSpPr txBox="1"/>
          <p:nvPr/>
        </p:nvSpPr>
        <p:spPr>
          <a:xfrm>
            <a:off x="26640" y="116640"/>
            <a:ext cx="8757360" cy="3771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85680" indent="457200" algn="just">
              <a:lnSpc>
                <a:spcPct val="100000"/>
              </a:lnSpc>
              <a:spcBef>
                <a:spcPts val="601"/>
              </a:spcBef>
            </a:pPr>
            <a:r>
              <a:rPr b="0" lang="ru-RU" sz="2400" spc="-1" strike="noStrike">
                <a:solidFill>
                  <a:srgbClr val="4b2204"/>
                </a:solidFill>
                <a:latin typeface="Times New Roman"/>
                <a:ea typeface="Microsoft YaHei"/>
              </a:rPr>
              <a:t> </a:t>
            </a:r>
            <a:r>
              <a:rPr b="1" lang="en-US" sz="2400" spc="-1" strike="noStrike" u="sng">
                <a:solidFill>
                  <a:srgbClr val="4b2204"/>
                </a:solidFill>
                <a:uFillTx/>
                <a:latin typeface="Times New Roman"/>
                <a:ea typeface="Times New Roman"/>
              </a:rPr>
              <a:t>Под неблагополучной семьёй</a:t>
            </a:r>
            <a:r>
              <a:rPr b="0" lang="en-US" sz="2400" spc="-1" strike="noStrike">
                <a:solidFill>
                  <a:srgbClr val="4b2204"/>
                </a:solidFill>
                <a:latin typeface="Times New Roman"/>
                <a:ea typeface="Times New Roman"/>
              </a:rPr>
              <a:t> мы понимаем проблемную семью, в которой наблюдается социальная неустроенность родителей, подкрепленная алкоголем, асоциальным поведением, отчуждением от окружающих, хулиганством, воровством.  С первых дней знакомства с ними можно обнаружить: дети, как правило, неухоженные, развиты не по возрасту, могут иметь нарушения психики, что выражается в озлобленности, незаинтересованности в обучении, замкнутости и др. Родители неопрятны, могут страдать алкоголизмом или наркоманией, чаще всего неработающие. </a:t>
            </a:r>
            <a:endParaRPr b="0" lang="ru-RU" sz="2400" spc="-1" strike="noStrike">
              <a:solidFill>
                <a:srgbClr val="4b2204"/>
              </a:solidFill>
              <a:latin typeface="Century Schoolbook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</a:pPr>
            <a:endParaRPr b="0" lang="ru-RU" sz="2400" spc="-1" strike="noStrike">
              <a:solidFill>
                <a:srgbClr val="4b2204"/>
              </a:solidFill>
              <a:latin typeface="Century Schoolbook"/>
            </a:endParaRPr>
          </a:p>
        </p:txBody>
      </p:sp>
      <p:pic>
        <p:nvPicPr>
          <p:cNvPr id="215" name="Picture 2" descr="https://news.nashbryansk.ru/v2/uploads/news/images/2021/March/37531163ac5a17203c93552e77ae29ff.jpg"/>
          <p:cNvPicPr/>
          <p:nvPr/>
        </p:nvPicPr>
        <p:blipFill>
          <a:blip r:embed="rId1"/>
          <a:stretch/>
        </p:blipFill>
        <p:spPr>
          <a:xfrm>
            <a:off x="2232000" y="3816000"/>
            <a:ext cx="4288680" cy="28569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8" dur="indefinite" restart="never" nodeType="tmRoot">
          <p:childTnLst>
            <p:seq>
              <p:cTn id="89" dur="indefinite" nodeType="mainSeq">
                <p:childTnLst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nodeType="clickEffect" fill="hold" presetClass="entr" presetID="7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4" dur="5000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5" dur="5000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nodeType="clickEffect" fill="hold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 additive="repl">
                                        <p:cTn id="100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2" descr="https://catherineasquithgallery.com/uploads/posts/2021-03/1614582439_39-p-detskii-sad-na-belom-fone-47.jpg"/>
          <p:cNvPicPr/>
          <p:nvPr/>
        </p:nvPicPr>
        <p:blipFill>
          <a:blip r:embed="rId1"/>
          <a:stretch/>
        </p:blipFill>
        <p:spPr>
          <a:xfrm>
            <a:off x="2525040" y="3960000"/>
            <a:ext cx="4242960" cy="2808000"/>
          </a:xfrm>
          <a:prstGeom prst="rect">
            <a:avLst/>
          </a:prstGeom>
          <a:ln>
            <a:noFill/>
          </a:ln>
        </p:spPr>
      </p:pic>
      <p:sp>
        <p:nvSpPr>
          <p:cNvPr id="217" name="TextShape 1"/>
          <p:cNvSpPr txBox="1"/>
          <p:nvPr/>
        </p:nvSpPr>
        <p:spPr>
          <a:xfrm>
            <a:off x="0" y="0"/>
            <a:ext cx="8856000" cy="4896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85680" indent="457200" algn="just">
              <a:lnSpc>
                <a:spcPct val="100000"/>
              </a:lnSpc>
              <a:spcBef>
                <a:spcPts val="601"/>
              </a:spcBef>
            </a:pPr>
            <a:r>
              <a:rPr b="0" lang="ru-RU" sz="2400" spc="-1" strike="noStrike">
                <a:solidFill>
                  <a:srgbClr val="4b2204"/>
                </a:solidFill>
                <a:latin typeface="Times New Roman"/>
              </a:rPr>
              <a:t>На наш взгляд, именно детский сад является самой первой ступенью в работе с родителями из неблагополучных семей. Именно с посещения ДОУ в семью начинают включаться лица, которые могут осуществить «взгляд со стороны». Именно в ДОУ, в тесном контакте с членами семьи происходит непосредственное наблюдение и изучение семейного уклада и особенностей быта воспитанников. Именно на данном этапе, когда ребенок еще мал и не успел впитать в себя особенности асоциальной жизни, есть возможность помочь погрязшей в бедах семье, а значит и спасти будущее самого воспитанника. Основной информацией обладает воспитатель в группе, который ежедневно работает с детьми по внешнему виду ребенка и по его поведению выявляет признаки неблагополучия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</a:pP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1" dur="indefinite" restart="never" nodeType="tmRoot">
          <p:childTnLst>
            <p:seq>
              <p:cTn id="102" dur="indefinite" nodeType="mainSeq">
                <p:childTnLst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107" dur="500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nodeType="clickEffect" fill="hold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1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Picture 2" descr="https://images.theconversation.com/files/136019/original/image-20160831-815-j3ccu8.jpg?auto=format&amp;q=45&amp;w=1356&amp;h=668&amp;fit=scale"/>
          <p:cNvPicPr/>
          <p:nvPr/>
        </p:nvPicPr>
        <p:blipFill>
          <a:blip r:embed="rId1"/>
          <a:srcRect l="0" t="2173" r="45314" b="0"/>
          <a:stretch/>
        </p:blipFill>
        <p:spPr>
          <a:xfrm>
            <a:off x="2016000" y="3096000"/>
            <a:ext cx="4248000" cy="3600000"/>
          </a:xfrm>
          <a:prstGeom prst="rect">
            <a:avLst/>
          </a:prstGeom>
          <a:ln>
            <a:noFill/>
          </a:ln>
        </p:spPr>
      </p:pic>
      <p:sp>
        <p:nvSpPr>
          <p:cNvPr id="219" name="TextShape 1"/>
          <p:cNvSpPr txBox="1"/>
          <p:nvPr/>
        </p:nvSpPr>
        <p:spPr>
          <a:xfrm>
            <a:off x="144000" y="116640"/>
            <a:ext cx="8496000" cy="3051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85680" indent="457200" algn="just">
              <a:lnSpc>
                <a:spcPct val="100000"/>
              </a:lnSpc>
              <a:spcBef>
                <a:spcPts val="601"/>
              </a:spcBef>
            </a:pPr>
            <a:r>
              <a:rPr b="0" lang="ru-RU" sz="2800" spc="-1" strike="noStrike">
                <a:solidFill>
                  <a:srgbClr val="4b2204"/>
                </a:solidFill>
                <a:latin typeface="Times New Roman"/>
              </a:rPr>
              <a:t>Статистика гласит, что не все неблагополучные семьи осознают себя таковыми и готовы менять свой образ жизни ради будущего своего ребенка. Члены некоторых проблемных семей склонны считать, что уклад их жизни соответствует норме, а это в значительной мере осложняет работу специалиста. </a:t>
            </a:r>
            <a:endParaRPr b="0" lang="ru-RU" sz="2800" spc="-1" strike="noStrike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ru-RU" sz="2800" spc="-1" strike="noStrike">
              <a:solidFill>
                <a:srgbClr val="000000"/>
              </a:solidFill>
              <a:latin typeface="Century Schoolbook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3" dur="indefinite" restart="never" nodeType="tmRoot">
          <p:childTnLst>
            <p:seq>
              <p:cTn id="114" dur="indefinite" nodeType="mainSeq">
                <p:childTnLst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19" dur="500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nodeType="clickEffect" fill="hold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 additive="repl">
                                        <p:cTn id="12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Shape 1"/>
          <p:cNvSpPr txBox="1"/>
          <p:nvPr/>
        </p:nvSpPr>
        <p:spPr>
          <a:xfrm>
            <a:off x="648000" y="310680"/>
            <a:ext cx="7467120" cy="625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>
            <a:normAutofit fontScale="70000"/>
          </a:bodyPr>
          <a:p>
            <a:pPr algn="ctr">
              <a:lnSpc>
                <a:spcPct val="100000"/>
              </a:lnSpc>
            </a:pPr>
            <a:r>
              <a:rPr b="1" lang="ru-RU" sz="2400" spc="-1" strike="noStrike" cap="small">
                <a:solidFill>
                  <a:srgbClr val="862111"/>
                </a:solidFill>
                <a:latin typeface="Times New Roman"/>
              </a:rPr>
              <a:t>Этапы работы с неблагополучной семьёй</a:t>
            </a:r>
            <a:r>
              <a:rPr b="0" lang="ru-RU" sz="2400" spc="-1" strike="noStrike" cap="small">
                <a:solidFill>
                  <a:srgbClr val="862111"/>
                </a:solidFill>
                <a:latin typeface="Times New Roman"/>
              </a:rPr>
              <a:t>:</a:t>
            </a: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21" name="TextShape 2"/>
          <p:cNvSpPr txBox="1"/>
          <p:nvPr/>
        </p:nvSpPr>
        <p:spPr>
          <a:xfrm>
            <a:off x="241200" y="1456200"/>
            <a:ext cx="8182800" cy="4447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85680" indent="457200" algn="just">
              <a:lnSpc>
                <a:spcPct val="100000"/>
              </a:lnSpc>
              <a:spcBef>
                <a:spcPts val="601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</a:pP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22" name="TextShape 3"/>
          <p:cNvSpPr txBox="1"/>
          <p:nvPr/>
        </p:nvSpPr>
        <p:spPr>
          <a:xfrm>
            <a:off x="576000" y="1080000"/>
            <a:ext cx="7632000" cy="4053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216000" indent="-216000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2600" spc="-1" strike="noStrike">
                <a:solidFill>
                  <a:srgbClr val="4b2204"/>
                </a:solidFill>
                <a:latin typeface="Times New Roman"/>
              </a:rPr>
              <a:t>Получение информации о членах семьи, её ближайших контактах, оценка условий проживания; </a:t>
            </a:r>
            <a:endParaRPr b="0" i="1" lang="ru-RU" sz="2600" spc="-1" strike="noStrike">
              <a:solidFill>
                <a:srgbClr val="4b2204"/>
              </a:solidFill>
              <a:latin typeface="Times New Roman"/>
            </a:endParaRPr>
          </a:p>
          <a:p>
            <a:pPr marL="216000" indent="-216000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2600" spc="-1" strike="noStrike">
                <a:solidFill>
                  <a:srgbClr val="4b2204"/>
                </a:solidFill>
                <a:latin typeface="Times New Roman"/>
              </a:rPr>
              <a:t>Работа с общественностью (изучение мнений соседей, иных гос. структур); </a:t>
            </a:r>
            <a:endParaRPr b="0" i="1" lang="ru-RU" sz="2600" spc="-1" strike="noStrike">
              <a:solidFill>
                <a:srgbClr val="4b2204"/>
              </a:solidFill>
              <a:latin typeface="Times New Roman"/>
            </a:endParaRPr>
          </a:p>
          <a:p>
            <a:pPr marL="216000" indent="-216000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2600" spc="-1" strike="noStrike">
                <a:solidFill>
                  <a:srgbClr val="4b2204"/>
                </a:solidFill>
                <a:latin typeface="Times New Roman"/>
              </a:rPr>
              <a:t>Выявление имеющихся проблем, делающих семью неблагополучной;</a:t>
            </a:r>
            <a:endParaRPr b="0" i="1" lang="ru-RU" sz="2600" spc="-1" strike="noStrike">
              <a:solidFill>
                <a:srgbClr val="4b2204"/>
              </a:solidFill>
              <a:latin typeface="Times New Roman"/>
            </a:endParaRPr>
          </a:p>
          <a:p>
            <a:pPr marL="216000" indent="-216000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2600" spc="-1" strike="noStrike">
                <a:solidFill>
                  <a:srgbClr val="4b2204"/>
                </a:solidFill>
                <a:latin typeface="Times New Roman"/>
              </a:rPr>
              <a:t>Консультирование с психологами, социальными педагогами по вопросам разрешения недоразумений в проблемной семье; </a:t>
            </a:r>
            <a:endParaRPr b="0" i="1" lang="ru-RU" sz="2600" spc="-1" strike="noStrike">
              <a:solidFill>
                <a:srgbClr val="4b2204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5" dur="indefinite" restart="never" nodeType="tmRoot">
          <p:childTnLst>
            <p:seq>
              <p:cTn id="126" dur="indefinite" nodeType="mainSeq">
                <p:childTnLst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1" dur="500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2" dur="500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7" dur="500" fill="hold"/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8" dur="500" fill="hold"/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3" dur="500" fill="hold"/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4" dur="500" fill="hold"/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9" dur="500" fill="hold"/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0" dur="500" fill="hold"/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5" dur="500" fill="hold"/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6" dur="500" fill="hold"/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>
            <a:normAutofit/>
          </a:bodyPr>
          <a:p>
            <a:pPr algn="ctr">
              <a:lnSpc>
                <a:spcPct val="100000"/>
              </a:lnSpc>
            </a:pPr>
            <a:r>
              <a:rPr b="0" lang="ru-RU" sz="3000" spc="-1" strike="noStrike" cap="small">
                <a:solidFill>
                  <a:srgbClr val="862111"/>
                </a:solidFill>
                <a:latin typeface="Times New Roman"/>
              </a:rPr>
              <a:t> </a:t>
            </a:r>
            <a:endParaRPr b="0" lang="ru-RU" sz="30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24" name="TextShape 2"/>
          <p:cNvSpPr txBox="1"/>
          <p:nvPr/>
        </p:nvSpPr>
        <p:spPr>
          <a:xfrm>
            <a:off x="457200" y="1600200"/>
            <a:ext cx="8182800" cy="4447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85680" indent="457200" algn="just">
              <a:lnSpc>
                <a:spcPct val="100000"/>
              </a:lnSpc>
              <a:spcBef>
                <a:spcPts val="601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</a:pPr>
            <a:endParaRPr b="0" lang="ru-RU" sz="2400" spc="-1" strike="noStrike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25" name="TextShape 3"/>
          <p:cNvSpPr txBox="1"/>
          <p:nvPr/>
        </p:nvSpPr>
        <p:spPr>
          <a:xfrm>
            <a:off x="576000" y="724320"/>
            <a:ext cx="7944120" cy="42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ru-RU" sz="2000" spc="-1" strike="noStrike" cap="small">
                <a:solidFill>
                  <a:srgbClr val="862111"/>
                </a:solidFill>
                <a:latin typeface="Times New Roman"/>
              </a:rPr>
              <a:t>Этапы работы с неблагополучной семьёй</a:t>
            </a:r>
            <a:r>
              <a:rPr b="0" lang="ru-RU" sz="2400" spc="-1" strike="noStrike" cap="small">
                <a:solidFill>
                  <a:srgbClr val="862111"/>
                </a:solidFill>
                <a:latin typeface="Times New Roman"/>
              </a:rPr>
              <a:t>: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226" name="TextShape 4"/>
          <p:cNvSpPr txBox="1"/>
          <p:nvPr/>
        </p:nvSpPr>
        <p:spPr>
          <a:xfrm>
            <a:off x="457200" y="1417320"/>
            <a:ext cx="7894800" cy="4480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216000" indent="-216000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2600" spc="-1" strike="noStrike">
                <a:solidFill>
                  <a:srgbClr val="4b2204"/>
                </a:solidFill>
                <a:latin typeface="Times New Roman"/>
              </a:rPr>
              <a:t>Составление плана работы с неблагополучной семьёй;</a:t>
            </a:r>
            <a:endParaRPr b="0" i="1" lang="ru-RU" sz="2600" spc="-1" strike="noStrike">
              <a:solidFill>
                <a:srgbClr val="4b2204"/>
              </a:solidFill>
              <a:latin typeface="Times New Roman"/>
            </a:endParaRPr>
          </a:p>
          <a:p>
            <a:pPr marL="216000" indent="-216000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2600" spc="-1" strike="noStrike">
                <a:solidFill>
                  <a:srgbClr val="4b2204"/>
                </a:solidFill>
                <a:latin typeface="Times New Roman"/>
              </a:rPr>
              <a:t>Реализация запланированных мероприятий на практике (в ходе родительских собраний, дней открытых дверей, мастер-классов, круглых столов, конференций, конкурсов, консультаций, совместных мероприятий с детьми и др.);</a:t>
            </a:r>
            <a:endParaRPr b="0" i="1" lang="ru-RU" sz="2600" spc="-1" strike="noStrike">
              <a:solidFill>
                <a:srgbClr val="4b2204"/>
              </a:solidFill>
              <a:latin typeface="Times New Roman"/>
            </a:endParaRPr>
          </a:p>
          <a:p>
            <a:pPr marL="216000" indent="-216000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2600" spc="-1" strike="noStrike">
                <a:solidFill>
                  <a:srgbClr val="4b2204"/>
                </a:solidFill>
                <a:latin typeface="Times New Roman"/>
              </a:rPr>
              <a:t>Диагностирование изменений, произошедших в  проблемной семье в ходе коррекционной работы.</a:t>
            </a:r>
            <a:endParaRPr b="0" i="1" lang="ru-RU" sz="2600" spc="-1" strike="noStrike">
              <a:solidFill>
                <a:srgbClr val="4b2204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7" dur="indefinite" restart="never" nodeType="tmRoot">
          <p:childTnLst>
            <p:seq>
              <p:cTn id="158" dur="indefinite" nodeType="mainSeq">
                <p:childTnLst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3" dur="500" fill="hold"/>
                                        <p:tgtEl>
                                          <p:spTgt spid="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4" dur="500" fill="hold"/>
                                        <p:tgtEl>
                                          <p:spTgt spid="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9" dur="500" fill="hold"/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0" dur="500" fill="hold"/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5" dur="500" fill="hold"/>
                                        <p:tgtEl>
                                          <p:spTgt spid="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6" dur="500" fill="hold"/>
                                        <p:tgtEl>
                                          <p:spTgt spid="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1" dur="500" fill="hold"/>
                                        <p:tgtEl>
                                          <p:spTgt spid="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2" dur="500" fill="hold"/>
                                        <p:tgtEl>
                                          <p:spTgt spid="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97</TotalTime>
  <Application>LibreOffice/6.3.3.2$Windows_X86_64 LibreOffice_project/a64200df03143b798afd1ec74a12ab50359878ed</Application>
  <Words>1272</Words>
  <Paragraphs>47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2022-03-10T16:53:34Z</dcterms:created>
  <dc:creator>30055123</dc:creator>
  <dc:description/>
  <dc:language>ru-RU</dc:language>
  <cp:lastModifiedBy/>
  <dcterms:modified xsi:type="dcterms:W3CDTF">2022-03-14T17:35:03Z</dcterms:modified>
  <cp:revision>14</cp:revision>
  <dc:subject/>
  <dc:title>   "Неблагополучная семья как фактор психологического  и нравственного развития дошкольника"  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17</vt:i4>
  </property>
</Properties>
</file>