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62" r:id="rId6"/>
    <p:sldId id="265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972816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FIRST AID</a:t>
            </a:r>
            <a:r>
              <a:rPr lang="en-US" sz="6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summarizing</a:t>
            </a:r>
            <a:r>
              <a:rPr lang="en-US" sz="1100" b="1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endParaRPr lang="ru-RU" sz="11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853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648072"/>
          </a:xfrm>
        </p:spPr>
        <p:txBody>
          <a:bodyPr>
            <a:normAutofit fontScale="90000"/>
          </a:bodyPr>
          <a:lstStyle/>
          <a:p>
            <a:r>
              <a:rPr lang="en-US" dirty="0"/>
              <a:t>What has Susan done wrong?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712968" cy="60212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Susan: Hi, Kate.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Kate: Good evening, Sue.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Why are so sad, Kate?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K: Oh, Sue, I’ve failed my exam on Anatomy. It's just a disaster. I can be expelled from the </a:t>
            </a:r>
            <a:r>
              <a:rPr lang="en-US" sz="64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/>
                <a:ea typeface="Calibri"/>
              </a:rPr>
              <a:t>college.</a:t>
            </a:r>
            <a:endParaRPr lang="ru-RU" sz="64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Don’t worry, thing will come right. But you look very pale, let’s have some coffee and a </a:t>
            </a:r>
            <a:r>
              <a:rPr lang="en-US" sz="64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/>
                <a:ea typeface="Calibri"/>
              </a:rPr>
              <a:t>cake in </a:t>
            </a:r>
            <a:r>
              <a:rPr lang="en-US" sz="6400" dirty="0">
                <a:latin typeface="Times New Roman"/>
                <a:ea typeface="Calibri"/>
              </a:rPr>
              <a:t>our </a:t>
            </a:r>
            <a:r>
              <a:rPr lang="en-US" sz="6400" dirty="0" err="1">
                <a:latin typeface="Times New Roman"/>
                <a:ea typeface="Calibri"/>
              </a:rPr>
              <a:t>favourite</a:t>
            </a:r>
            <a:r>
              <a:rPr lang="en-US" sz="6400" dirty="0">
                <a:latin typeface="Times New Roman"/>
                <a:ea typeface="Calibri"/>
              </a:rPr>
              <a:t> café.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K: It sounds good; I haven’t eaten anything since yesterday. 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Kate, what's happening with you? 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K: I am thirsty. I feel weak and dizzy, I can’t move my legs.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Your pulse is rapid, the skin is cold and clammy, and your </a:t>
            </a:r>
            <a:r>
              <a:rPr lang="en-US" sz="6400" dirty="0" err="1">
                <a:latin typeface="Times New Roman"/>
                <a:ea typeface="Calibri"/>
              </a:rPr>
              <a:t>lips’re</a:t>
            </a:r>
            <a:r>
              <a:rPr lang="en-US" sz="6400" dirty="0">
                <a:latin typeface="Times New Roman"/>
                <a:ea typeface="Calibri"/>
              </a:rPr>
              <a:t> blue.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K: I feel nausea. What’s wrong with me?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I think you are in shock. Lay here, on the floor. I’ll bring you a pillow to raise your head and shoulders.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K: I am cold.</a:t>
            </a:r>
            <a:endParaRPr lang="ru-RU" sz="6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6400" dirty="0">
                <a:latin typeface="Times New Roman"/>
                <a:ea typeface="Calibri"/>
              </a:rPr>
              <a:t>S: Drink some warm sweet tea, it will help you.</a:t>
            </a:r>
            <a:endParaRPr lang="ru-RU" sz="6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432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Autofit/>
          </a:bodyPr>
          <a:lstStyle/>
          <a:p>
            <a:r>
              <a:rPr lang="en-US" sz="3200" dirty="0"/>
              <a:t>Replace the words in italics with other ones to make the sentences right: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7239000" cy="4610912"/>
          </a:xfrm>
        </p:spPr>
        <p:txBody>
          <a:bodyPr/>
          <a:lstStyle/>
          <a:p>
            <a:r>
              <a:rPr lang="en-US" dirty="0"/>
              <a:t>1.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severe cases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fracture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doctors make blood transfusion.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When the blood flows from an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artery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dark red.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If a person has nosebleed after a bad bruise he must breathe through his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Doctors use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external defibrillator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fracture.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The first aid for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frostbite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empty the stomach.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426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Match the Russian equivalents to the English proverbs and sayings: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861987"/>
              </p:ext>
            </p:extLst>
          </p:nvPr>
        </p:nvGraphicFramePr>
        <p:xfrm>
          <a:off x="467544" y="1916832"/>
          <a:ext cx="7632848" cy="4104456"/>
        </p:xfrm>
        <a:graphic>
          <a:graphicData uri="http://schemas.openxmlformats.org/drawingml/2006/table">
            <a:tbl>
              <a:tblPr firstRow="1" firstCol="1" bandRow="1"/>
              <a:tblGrid>
                <a:gridCol w="3251397"/>
                <a:gridCol w="4381451"/>
              </a:tblGrid>
              <a:tr h="513057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Live and learn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lphaLcPeriod"/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</a:rPr>
                        <a:t>Опыт – лучший учитель</a:t>
                      </a:r>
                      <a:endParaRPr lang="ru-RU" sz="2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114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2. Experience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is the mother of wisdom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b.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Была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бы охота, а возможность найдется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114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3.</a:t>
                      </a:r>
                      <a:r>
                        <a:rPr lang="en-US" sz="2400" baseline="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Better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ten times ill than one time dead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c.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Ни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пуха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ни пера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057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4.</a:t>
                      </a:r>
                      <a:r>
                        <a:rPr lang="en-US" sz="2400" baseline="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Break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a leg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d.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Век</a:t>
                      </a: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</a:rPr>
                        <a:t>живи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 –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</a:rPr>
                        <a:t>век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/>
                          <a:ea typeface="Calibri"/>
                        </a:rPr>
                        <a:t>учись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114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5.</a:t>
                      </a:r>
                      <a:r>
                        <a:rPr lang="en-US" sz="2400" baseline="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Nothing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is impossible to a willing heart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e.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Лучше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</a:rPr>
                        <a:t>сто раз болеть, чем один раз умереть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547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 fontScale="90000"/>
          </a:bodyPr>
          <a:lstStyle/>
          <a:p>
            <a:r>
              <a:rPr lang="en-US" dirty="0"/>
              <a:t>Find the Russian equivalents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9625914"/>
              </p:ext>
            </p:extLst>
          </p:nvPr>
        </p:nvGraphicFramePr>
        <p:xfrm>
          <a:off x="395536" y="980728"/>
          <a:ext cx="7488832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2880320"/>
                <a:gridCol w="4608512"/>
              </a:tblGrid>
              <a:tr h="5145435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 act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panic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bleeding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 flow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 artery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 vein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wound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blood transfusion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case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limb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poisoning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 bruise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fracture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fainting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breathing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 stomach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headache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fever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 complain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weak</a:t>
                      </a:r>
                      <a:endParaRPr lang="ru-RU" sz="1600" dirty="0">
                        <a:effectLst/>
                        <a:latin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Перелом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Случай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Головная боль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Дыхание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лихорадка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вена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рентген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обморок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паника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рана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жаловаться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желудок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действовать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опухоль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кровотечение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ушиб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боль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течь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дышать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конечность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перевязывать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артерия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отравление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алый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слабый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переливание крови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  <a:p>
                      <a:pPr marL="342900" lvl="0" indent="-342900">
                        <a:buFont typeface="+mj-lt"/>
                        <a:buAutoNum type="alphaLcParenR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поднимать</a:t>
                      </a:r>
                      <a:endParaRPr lang="ru-RU" sz="1400" dirty="0">
                        <a:effectLst/>
                        <a:latin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415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Make up phrases and translate them into Russian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596263"/>
              </p:ext>
            </p:extLst>
          </p:nvPr>
        </p:nvGraphicFramePr>
        <p:xfrm>
          <a:off x="539552" y="1772812"/>
          <a:ext cx="7056783" cy="4176472"/>
        </p:xfrm>
        <a:graphic>
          <a:graphicData uri="http://schemas.openxmlformats.org/drawingml/2006/table">
            <a:tbl>
              <a:tblPr firstRow="1" firstCol="1" bandRow="1"/>
              <a:tblGrid>
                <a:gridCol w="3528022"/>
                <a:gridCol w="3528761"/>
              </a:tblGrid>
              <a:tr h="522059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cardiopulmonary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lphaLcPeriod"/>
                      </a:pPr>
                      <a:r>
                        <a:rPr lang="en-US" sz="2400">
                          <a:effectLst/>
                          <a:latin typeface="Times New Roman"/>
                          <a:ea typeface="Calibri"/>
                        </a:rPr>
                        <a:t>compressions</a:t>
                      </a:r>
                      <a:endParaRPr lang="ru-RU" sz="2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2. cardiac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b. a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life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3. chest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c. the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pulse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4. rescue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d. arrest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5.</a:t>
                      </a:r>
                      <a:r>
                        <a:rPr lang="en-US" sz="2400" baseline="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to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save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e. circulation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6. severe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f. resuscitation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7. blood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g. cases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05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8. to </a:t>
                      </a:r>
                      <a:r>
                        <a:rPr lang="en-US" sz="2400" dirty="0">
                          <a:effectLst/>
                          <a:latin typeface="Times New Roman"/>
                          <a:ea typeface="Calibri"/>
                        </a:rPr>
                        <a:t>check 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2400" dirty="0" smtClean="0">
                          <a:effectLst/>
                          <a:latin typeface="Times New Roman"/>
                          <a:ea typeface="Calibri"/>
                        </a:rPr>
                        <a:t>h. breathing</a:t>
                      </a:r>
                      <a:endParaRPr lang="ru-RU" sz="2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60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en-US" dirty="0"/>
              <a:t>What happened to the casualty? </a:t>
            </a:r>
            <a:r>
              <a:rPr lang="en-US" dirty="0" smtClean="0"/>
              <a:t> Fill </a:t>
            </a:r>
            <a:r>
              <a:rPr lang="en-US" dirty="0"/>
              <a:t>in the gap: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268760"/>
            <a:ext cx="7668840" cy="4857403"/>
          </a:xfrm>
        </p:spPr>
        <p:txBody>
          <a:bodyPr>
            <a:normAutofit fontScale="77500" lnSpcReduction="20000"/>
          </a:bodyPr>
          <a:lstStyle/>
          <a:p>
            <a:endParaRPr lang="en-US" sz="3600" b="1" dirty="0" smtClean="0"/>
          </a:p>
          <a:p>
            <a:pPr marL="0" indent="0">
              <a:buNone/>
            </a:pPr>
            <a:r>
              <a:rPr lang="en-US" sz="3600" b="1" dirty="0"/>
              <a:t>	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help a person who has … : 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Loosen up all tight clothes. 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Take the person to a shady spot, and use fan to make him feel cool or wrap in cool sheets.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Put him on his back, raise his head and shoulders a little.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Sponge the patient’s skin with some cool water and massage his limbs to keep up blood circulation. 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You can use cold compresses on the head and neck. </a:t>
            </a: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It is better not to give anything by the way of mouth to the victim till he or she feels better.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836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7848872" cy="6424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happened to the casualty?  Fill in the gap: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052736"/>
            <a:ext cx="8064896" cy="55446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help a person who has … 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plenty of rest to the immobilized limb. Move it as little as possible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that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 strain.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Apply ice to the injured area. No heat treatment or massage should be given. Use an ice pack or wrap up some ice cubes in a damp towel and apply it to the injured area.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Wrap up the injured area with a bandage if possible, or use any clean, fresh cloth available. Wrap it as tight as is comfortable. The injured part can be immobilized with a splint. It's important to immobilize the joint above and below where it's believed the injury site to be.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injured limb should preferably be raised above the level of the heart. This could be done with the help of a pillow while sleeping.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907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Choose the steps to help the person who has bleeding: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a.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 the victim’s airway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	stop the bleeding as soon as possible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	empty the stomach as soon as possible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	bind the splints to the limb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	pressure it with a bandage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	immediately start chest compressions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g.	use antiseptic to reduce the risk of infection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h.	give much water to drink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raise the limb above the level of the heart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	take the patient into a shady place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k.	test the pulse to make sure circulation is not interrupted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	massage the limbs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283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Mark the following statements as true (T) or false (F):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 poisoning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Food poisoning usually happens rather quickly after a person eats the food that's been affected.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There are no symptoms of food poisoning.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While treating food poisoning the casualty must eat only solid food during the nausea and vomiting phase.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While treating food poisoning the casualty should avoid alcoholic, caffeinated, or sugary drinks.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In severe cases of poisoning you must not empty the stomach.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37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Mark the following statements as true (T) or false (F):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643192" cy="484632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Fainting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Fainting is loss of consciousness caused by temporary reduction of the blood supply to the brain.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The face of a person before fainting is hot and red.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The casualty feels dizzy and weak.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 The casualty’s pulse is slow and weak.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If someone helps the person who lost his consciousness he must lay the casualty flat on his back and raise the head and shoulders.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5514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133</TotalTime>
  <Words>643</Words>
  <Application>Microsoft Office PowerPoint</Application>
  <PresentationFormat>Экран (4:3)</PresentationFormat>
  <Paragraphs>139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FIRST AID summarizing/</vt:lpstr>
      <vt:lpstr>Match the Russian equivalents to the English proverbs and sayings:</vt:lpstr>
      <vt:lpstr>Find the Russian equivalents</vt:lpstr>
      <vt:lpstr>Make up phrases and translate them into Russian</vt:lpstr>
      <vt:lpstr>What happened to the casualty?  Fill in the gap:</vt:lpstr>
      <vt:lpstr>What happened to the casualty?  Fill in the gap:</vt:lpstr>
      <vt:lpstr>Choose the steps to help the person who has bleeding:</vt:lpstr>
      <vt:lpstr>Mark the following statements as true (T) or false (F):</vt:lpstr>
      <vt:lpstr>Mark the following statements as true (T) or false (F):</vt:lpstr>
      <vt:lpstr>What has Susan done wrong?</vt:lpstr>
      <vt:lpstr>Replace the words in italics with other ones to make the sentences right: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Future Simple Tense Будущее Простое Время</dc:title>
  <dc:creator>Лихачева Елена</dc:creator>
  <cp:lastModifiedBy>Лихачева Елена</cp:lastModifiedBy>
  <cp:revision>26</cp:revision>
  <dcterms:created xsi:type="dcterms:W3CDTF">2020-03-04T03:55:40Z</dcterms:created>
  <dcterms:modified xsi:type="dcterms:W3CDTF">2020-04-29T17:46:29Z</dcterms:modified>
</cp:coreProperties>
</file>